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2AF9A8" w14:textId="47E6F993" w:rsidR="006206FA" w:rsidRPr="006206FA" w:rsidRDefault="00415389" w:rsidP="006206FA">
      <w:pPr>
        <w:keepNext/>
        <w:keepLines/>
        <w:jc w:val="right"/>
        <w:outlineLvl w:val="1"/>
        <w:rPr>
          <w:rFonts w:ascii="Calibri" w:eastAsiaTheme="majorEastAsia" w:hAnsi="Calibri" w:cs="Calibri"/>
          <w:sz w:val="20"/>
          <w:szCs w:val="20"/>
          <w:lang w:eastAsia="en-US"/>
        </w:rPr>
      </w:pPr>
      <w:bookmarkStart w:id="0" w:name="_Toc140497342"/>
      <w:bookmarkStart w:id="1" w:name="_Hlk140494887"/>
      <w:r>
        <w:rPr>
          <w:rFonts w:ascii="Calibri" w:eastAsiaTheme="majorEastAsia" w:hAnsi="Calibri" w:cs="Calibri"/>
          <w:noProof/>
          <w:sz w:val="20"/>
          <w:szCs w:val="20"/>
          <w:lang w:eastAsia="en-US"/>
        </w:rPr>
        <w:drawing>
          <wp:anchor distT="0" distB="0" distL="114300" distR="114300" simplePos="0" relativeHeight="251658752" behindDoc="1" locked="0" layoutInCell="1" allowOverlap="1" wp14:anchorId="7401838E" wp14:editId="3DCA830B">
            <wp:simplePos x="0" y="0"/>
            <wp:positionH relativeFrom="column">
              <wp:posOffset>-450850</wp:posOffset>
            </wp:positionH>
            <wp:positionV relativeFrom="paragraph">
              <wp:posOffset>0</wp:posOffset>
            </wp:positionV>
            <wp:extent cx="1028700" cy="572135"/>
            <wp:effectExtent l="0" t="0" r="0" b="0"/>
            <wp:wrapTight wrapText="bothSides">
              <wp:wrapPolygon edited="0">
                <wp:start x="4800" y="2877"/>
                <wp:lineTo x="1600" y="10069"/>
                <wp:lineTo x="1600" y="11507"/>
                <wp:lineTo x="4400" y="15822"/>
                <wp:lineTo x="4800" y="17980"/>
                <wp:lineTo x="6800" y="17980"/>
                <wp:lineTo x="7200" y="15822"/>
                <wp:lineTo x="19600" y="12226"/>
                <wp:lineTo x="19600" y="8630"/>
                <wp:lineTo x="6800" y="2877"/>
                <wp:lineTo x="4800" y="2877"/>
              </wp:wrapPolygon>
            </wp:wrapTight>
            <wp:docPr id="1961069356" name="Obraz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028700" cy="57213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6206FA" w:rsidRPr="006206FA">
        <w:rPr>
          <w:rFonts w:ascii="Calibri" w:eastAsiaTheme="majorEastAsia" w:hAnsi="Calibri" w:cs="Calibri"/>
          <w:sz w:val="20"/>
          <w:szCs w:val="20"/>
          <w:lang w:eastAsia="en-US"/>
        </w:rPr>
        <w:t xml:space="preserve">Załącznik nr </w:t>
      </w:r>
      <w:r w:rsidR="006206FA">
        <w:rPr>
          <w:rFonts w:ascii="Calibri" w:eastAsiaTheme="majorEastAsia" w:hAnsi="Calibri" w:cs="Calibri"/>
          <w:sz w:val="20"/>
          <w:szCs w:val="20"/>
          <w:lang w:eastAsia="en-US"/>
        </w:rPr>
        <w:t>4</w:t>
      </w:r>
      <w:r w:rsidR="006206FA" w:rsidRPr="006206FA">
        <w:rPr>
          <w:rFonts w:ascii="Calibri" w:eastAsiaTheme="majorEastAsia" w:hAnsi="Calibri" w:cs="Calibri"/>
          <w:sz w:val="20"/>
          <w:szCs w:val="20"/>
          <w:lang w:eastAsia="en-US"/>
        </w:rPr>
        <w:t xml:space="preserve"> do Regulaminu naboru wniosków o wsparcie</w:t>
      </w:r>
    </w:p>
    <w:p w14:paraId="6DB88E9A" w14:textId="582AC710" w:rsidR="006206FA" w:rsidRPr="006206FA" w:rsidRDefault="006206FA" w:rsidP="006206FA">
      <w:pPr>
        <w:keepNext/>
        <w:keepLines/>
        <w:jc w:val="right"/>
        <w:outlineLvl w:val="1"/>
        <w:rPr>
          <w:rFonts w:ascii="Calibri" w:eastAsiaTheme="majorEastAsia" w:hAnsi="Calibri" w:cs="Calibri"/>
          <w:sz w:val="20"/>
          <w:szCs w:val="20"/>
          <w:lang w:eastAsia="en-US"/>
        </w:rPr>
      </w:pPr>
      <w:r w:rsidRPr="006206FA">
        <w:rPr>
          <w:rFonts w:ascii="Calibri" w:eastAsiaTheme="majorEastAsia" w:hAnsi="Calibri" w:cs="Calibri"/>
          <w:sz w:val="20"/>
          <w:szCs w:val="20"/>
          <w:lang w:eastAsia="en-US"/>
        </w:rPr>
        <w:t>Działanie 6.12 Infrastruktura turysty</w:t>
      </w:r>
      <w:r w:rsidR="00175286">
        <w:rPr>
          <w:rFonts w:ascii="Calibri" w:eastAsiaTheme="majorEastAsia" w:hAnsi="Calibri" w:cs="Calibri"/>
          <w:sz w:val="20"/>
          <w:szCs w:val="20"/>
          <w:lang w:eastAsia="en-US"/>
        </w:rPr>
        <w:t>ki</w:t>
      </w:r>
      <w:r w:rsidRPr="006206FA">
        <w:rPr>
          <w:rFonts w:ascii="Calibri" w:eastAsiaTheme="majorEastAsia" w:hAnsi="Calibri" w:cs="Calibri"/>
          <w:sz w:val="20"/>
          <w:szCs w:val="20"/>
          <w:lang w:eastAsia="en-US"/>
        </w:rPr>
        <w:t xml:space="preserve"> – RLKS</w:t>
      </w:r>
    </w:p>
    <w:p w14:paraId="5C438B5A" w14:textId="399B6EDB" w:rsidR="006206FA" w:rsidRPr="006206FA" w:rsidRDefault="006206FA" w:rsidP="006206FA">
      <w:pPr>
        <w:keepNext/>
        <w:keepLines/>
        <w:jc w:val="right"/>
        <w:outlineLvl w:val="1"/>
        <w:rPr>
          <w:rFonts w:ascii="Calibri" w:eastAsia="Aptos" w:hAnsi="Calibri" w:cs="Calibri"/>
          <w:b/>
          <w:kern w:val="2"/>
          <w:sz w:val="24"/>
          <w:lang w:eastAsia="en-US"/>
          <w14:ligatures w14:val="standardContextual"/>
        </w:rPr>
      </w:pPr>
      <w:r w:rsidRPr="006206FA">
        <w:rPr>
          <w:rFonts w:ascii="Calibri" w:eastAsiaTheme="majorEastAsia" w:hAnsi="Calibri" w:cs="Calibri"/>
          <w:sz w:val="20"/>
          <w:szCs w:val="20"/>
          <w:lang w:eastAsia="en-US"/>
        </w:rPr>
        <w:t>Fundusze Europejskie dla Pomorza 2021-2027</w:t>
      </w:r>
    </w:p>
    <w:p w14:paraId="04768403" w14:textId="357440CE" w:rsidR="001F66C0" w:rsidRPr="00E55E6F" w:rsidRDefault="00261563" w:rsidP="00FA3C08">
      <w:pPr>
        <w:pStyle w:val="Nagwek1"/>
        <w:spacing w:line="276" w:lineRule="auto"/>
        <w:rPr>
          <w:rFonts w:cs="Calibri"/>
        </w:rPr>
      </w:pPr>
      <w:r w:rsidRPr="00E55E6F">
        <w:rPr>
          <w:rFonts w:cs="Calibri"/>
        </w:rPr>
        <w:t xml:space="preserve">Struktura </w:t>
      </w:r>
      <w:r w:rsidR="009866CC" w:rsidRPr="00E55E6F">
        <w:rPr>
          <w:rFonts w:cs="Calibri"/>
        </w:rPr>
        <w:t xml:space="preserve">formularza </w:t>
      </w:r>
      <w:r w:rsidRPr="00E55E6F">
        <w:rPr>
          <w:rFonts w:cs="Calibri"/>
        </w:rPr>
        <w:t>wniosku o dofinansowanie projektu oraz instrukcja przygotowania załączników do</w:t>
      </w:r>
      <w:r w:rsidR="00673718" w:rsidRPr="00E55E6F">
        <w:rPr>
          <w:rFonts w:cs="Calibri"/>
        </w:rPr>
        <w:t xml:space="preserve"> formularza</w:t>
      </w:r>
      <w:r w:rsidRPr="00E55E6F">
        <w:rPr>
          <w:rFonts w:cs="Calibri"/>
        </w:rPr>
        <w:t xml:space="preserve"> wniosku o</w:t>
      </w:r>
      <w:r w:rsidR="00F67895" w:rsidRPr="00E55E6F">
        <w:rPr>
          <w:rFonts w:cs="Calibri"/>
        </w:rPr>
        <w:t> </w:t>
      </w:r>
      <w:r w:rsidRPr="00E55E6F">
        <w:rPr>
          <w:rFonts w:cs="Calibri"/>
        </w:rPr>
        <w:t>dofinansowanie projektu</w:t>
      </w:r>
      <w:r w:rsidR="00D11545" w:rsidRPr="00E55E6F">
        <w:rPr>
          <w:rFonts w:cs="Calibri"/>
        </w:rPr>
        <w:t xml:space="preserve"> </w:t>
      </w:r>
      <w:r w:rsidR="00075BE9">
        <w:rPr>
          <w:rFonts w:cs="Calibri"/>
        </w:rPr>
        <w:t xml:space="preserve">w ramach </w:t>
      </w:r>
      <w:r w:rsidR="00A94D4F" w:rsidRPr="00A94D4F">
        <w:rPr>
          <w:rFonts w:cs="Calibri"/>
        </w:rPr>
        <w:t xml:space="preserve">Działania </w:t>
      </w:r>
      <w:r w:rsidR="000D349C" w:rsidRPr="000D349C">
        <w:rPr>
          <w:rFonts w:cs="Calibri"/>
        </w:rPr>
        <w:t xml:space="preserve">6.12 Infrastruktura turystyki – RLKS </w:t>
      </w:r>
      <w:bookmarkEnd w:id="0"/>
    </w:p>
    <w:bookmarkEnd w:id="1"/>
    <w:p w14:paraId="51B312C6" w14:textId="77777777" w:rsidR="00F67895" w:rsidRPr="00E55E6F" w:rsidRDefault="002D069A" w:rsidP="00E55E6F">
      <w:pPr>
        <w:pStyle w:val="Nagwekspisutreci"/>
        <w:spacing w:line="276" w:lineRule="auto"/>
        <w:rPr>
          <w:rFonts w:ascii="Calibri" w:hAnsi="Calibri" w:cs="Calibri"/>
        </w:rPr>
      </w:pPr>
      <w:r w:rsidRPr="00E55E6F">
        <w:rPr>
          <w:rFonts w:ascii="Calibri" w:hAnsi="Calibri" w:cs="Calibri"/>
        </w:rPr>
        <w:br w:type="page"/>
      </w:r>
      <w:bookmarkStart w:id="2" w:name="_Toc140497344"/>
    </w:p>
    <w:sdt>
      <w:sdtPr>
        <w:rPr>
          <w:rFonts w:ascii="Calibri" w:eastAsia="Times New Roman" w:hAnsi="Calibri" w:cs="Calibri"/>
          <w:b/>
          <w:bCs/>
          <w:iCs/>
          <w:color w:val="auto"/>
          <w:sz w:val="22"/>
          <w:szCs w:val="24"/>
          <w:highlight w:val="yellow"/>
        </w:rPr>
        <w:id w:val="-794598616"/>
        <w:docPartObj>
          <w:docPartGallery w:val="Table of Contents"/>
          <w:docPartUnique/>
        </w:docPartObj>
      </w:sdtPr>
      <w:sdtEndPr>
        <w:rPr>
          <w:b w:val="0"/>
          <w:bCs w:val="0"/>
          <w:iCs w:val="0"/>
        </w:rPr>
      </w:sdtEndPr>
      <w:sdtContent>
        <w:p w14:paraId="5DE40BCC" w14:textId="77777777" w:rsidR="00F67895" w:rsidRPr="00A616DD" w:rsidRDefault="00F67895" w:rsidP="00E015CB">
          <w:pPr>
            <w:pStyle w:val="Nagwekspisutreci"/>
            <w:spacing w:after="120" w:line="276" w:lineRule="auto"/>
            <w:ind w:right="281"/>
            <w:rPr>
              <w:rFonts w:asciiTheme="minorHAnsi" w:hAnsiTheme="minorHAnsi" w:cstheme="minorHAnsi"/>
              <w:b/>
              <w:color w:val="auto"/>
              <w:sz w:val="24"/>
              <w:szCs w:val="22"/>
            </w:rPr>
          </w:pPr>
          <w:r w:rsidRPr="00A616DD">
            <w:rPr>
              <w:rFonts w:ascii="Calibri" w:hAnsi="Calibri" w:cs="Calibri"/>
              <w:b/>
              <w:color w:val="auto"/>
              <w:sz w:val="28"/>
              <w:szCs w:val="24"/>
            </w:rPr>
            <w:t>Sp</w:t>
          </w:r>
          <w:r w:rsidRPr="00A616DD">
            <w:rPr>
              <w:rFonts w:asciiTheme="minorHAnsi" w:hAnsiTheme="minorHAnsi" w:cstheme="minorHAnsi"/>
              <w:b/>
              <w:color w:val="auto"/>
              <w:sz w:val="28"/>
              <w:szCs w:val="24"/>
            </w:rPr>
            <w:t>is treści</w:t>
          </w:r>
        </w:p>
        <w:p w14:paraId="12D27414" w14:textId="3574540F" w:rsidR="00D42D03" w:rsidRDefault="00A616DD">
          <w:pPr>
            <w:pStyle w:val="Spistreci1"/>
            <w:rPr>
              <w:rFonts w:asciiTheme="minorHAnsi" w:eastAsiaTheme="minorEastAsia" w:hAnsiTheme="minorHAnsi" w:cstheme="minorBidi"/>
            </w:rPr>
          </w:pPr>
          <w:r w:rsidRPr="00414536">
            <w:rPr>
              <w:rFonts w:asciiTheme="minorHAnsi" w:eastAsiaTheme="minorEastAsia" w:hAnsiTheme="minorHAnsi" w:cstheme="minorHAnsi"/>
              <w:highlight w:val="yellow"/>
            </w:rPr>
            <w:fldChar w:fldCharType="begin"/>
          </w:r>
          <w:r w:rsidRPr="00414536">
            <w:rPr>
              <w:rFonts w:asciiTheme="minorHAnsi" w:eastAsiaTheme="minorEastAsia" w:hAnsiTheme="minorHAnsi" w:cstheme="minorHAnsi"/>
              <w:highlight w:val="yellow"/>
            </w:rPr>
            <w:instrText xml:space="preserve"> TOC \h \z \u \t "Nagłówek 2;1;Nagłówek 3;2;Nagłówek 4;3" </w:instrText>
          </w:r>
          <w:r w:rsidRPr="00414536">
            <w:rPr>
              <w:rFonts w:asciiTheme="minorHAnsi" w:eastAsiaTheme="minorEastAsia" w:hAnsiTheme="minorHAnsi" w:cstheme="minorHAnsi"/>
              <w:highlight w:val="yellow"/>
            </w:rPr>
            <w:fldChar w:fldCharType="separate"/>
          </w:r>
          <w:hyperlink w:anchor="_Toc204674786" w:history="1">
            <w:r w:rsidR="00D42D03" w:rsidRPr="00C50EFF">
              <w:rPr>
                <w:rStyle w:val="Hipercze"/>
              </w:rPr>
              <w:t>A. Formularz wniosku o dofinansowanie</w:t>
            </w:r>
            <w:r w:rsidR="00D42D03">
              <w:rPr>
                <w:webHidden/>
              </w:rPr>
              <w:tab/>
            </w:r>
            <w:r w:rsidR="00D42D03">
              <w:rPr>
                <w:webHidden/>
              </w:rPr>
              <w:fldChar w:fldCharType="begin"/>
            </w:r>
            <w:r w:rsidR="00D42D03">
              <w:rPr>
                <w:webHidden/>
              </w:rPr>
              <w:instrText xml:space="preserve"> PAGEREF _Toc204674786 \h </w:instrText>
            </w:r>
            <w:r w:rsidR="00D42D03">
              <w:rPr>
                <w:webHidden/>
              </w:rPr>
            </w:r>
            <w:r w:rsidR="00D42D03">
              <w:rPr>
                <w:webHidden/>
              </w:rPr>
              <w:fldChar w:fldCharType="separate"/>
            </w:r>
            <w:r w:rsidR="00D42D03">
              <w:rPr>
                <w:webHidden/>
              </w:rPr>
              <w:t>5</w:t>
            </w:r>
            <w:r w:rsidR="00D42D03">
              <w:rPr>
                <w:webHidden/>
              </w:rPr>
              <w:fldChar w:fldCharType="end"/>
            </w:r>
          </w:hyperlink>
        </w:p>
        <w:p w14:paraId="2EBBF038" w14:textId="6C624D41" w:rsidR="00D42D03" w:rsidRDefault="00D42D03">
          <w:pPr>
            <w:pStyle w:val="Spistreci1"/>
            <w:rPr>
              <w:rFonts w:asciiTheme="minorHAnsi" w:eastAsiaTheme="minorEastAsia" w:hAnsiTheme="minorHAnsi" w:cstheme="minorBidi"/>
            </w:rPr>
          </w:pPr>
          <w:hyperlink w:anchor="_Toc204674787" w:history="1">
            <w:r w:rsidRPr="00C50EFF">
              <w:rPr>
                <w:rStyle w:val="Hipercze"/>
              </w:rPr>
              <w:t>B. Załączniki do formularza wniosku</w:t>
            </w:r>
            <w:r>
              <w:rPr>
                <w:webHidden/>
              </w:rPr>
              <w:tab/>
            </w:r>
            <w:r>
              <w:rPr>
                <w:webHidden/>
              </w:rPr>
              <w:fldChar w:fldCharType="begin"/>
            </w:r>
            <w:r>
              <w:rPr>
                <w:webHidden/>
              </w:rPr>
              <w:instrText xml:space="preserve"> PAGEREF _Toc204674787 \h </w:instrText>
            </w:r>
            <w:r>
              <w:rPr>
                <w:webHidden/>
              </w:rPr>
            </w:r>
            <w:r>
              <w:rPr>
                <w:webHidden/>
              </w:rPr>
              <w:fldChar w:fldCharType="separate"/>
            </w:r>
            <w:r>
              <w:rPr>
                <w:webHidden/>
              </w:rPr>
              <w:t>6</w:t>
            </w:r>
            <w:r>
              <w:rPr>
                <w:webHidden/>
              </w:rPr>
              <w:fldChar w:fldCharType="end"/>
            </w:r>
          </w:hyperlink>
        </w:p>
        <w:p w14:paraId="7AFB5CB9" w14:textId="45A5468C" w:rsidR="00D42D03" w:rsidRDefault="00D42D03">
          <w:pPr>
            <w:pStyle w:val="Spistreci2"/>
            <w:rPr>
              <w:rFonts w:eastAsiaTheme="minorEastAsia" w:cstheme="minorBidi"/>
              <w:noProof/>
              <w:szCs w:val="22"/>
            </w:rPr>
          </w:pPr>
          <w:hyperlink w:anchor="_Toc204674788" w:history="1">
            <w:r w:rsidRPr="00C50EFF">
              <w:rPr>
                <w:rStyle w:val="Hipercze"/>
                <w:noProof/>
              </w:rPr>
              <w:t>1. Opis wykonalności projektu w ramach Działania 6.12 Infrastruktura turystyki – RLKS</w:t>
            </w:r>
            <w:r>
              <w:rPr>
                <w:noProof/>
                <w:webHidden/>
              </w:rPr>
              <w:tab/>
            </w:r>
            <w:r>
              <w:rPr>
                <w:noProof/>
                <w:webHidden/>
              </w:rPr>
              <w:fldChar w:fldCharType="begin"/>
            </w:r>
            <w:r>
              <w:rPr>
                <w:noProof/>
                <w:webHidden/>
              </w:rPr>
              <w:instrText xml:space="preserve"> PAGEREF _Toc204674788 \h </w:instrText>
            </w:r>
            <w:r>
              <w:rPr>
                <w:noProof/>
                <w:webHidden/>
              </w:rPr>
            </w:r>
            <w:r>
              <w:rPr>
                <w:noProof/>
                <w:webHidden/>
              </w:rPr>
              <w:fldChar w:fldCharType="separate"/>
            </w:r>
            <w:r>
              <w:rPr>
                <w:noProof/>
                <w:webHidden/>
              </w:rPr>
              <w:t>7</w:t>
            </w:r>
            <w:r>
              <w:rPr>
                <w:noProof/>
                <w:webHidden/>
              </w:rPr>
              <w:fldChar w:fldCharType="end"/>
            </w:r>
          </w:hyperlink>
        </w:p>
        <w:p w14:paraId="182110E2" w14:textId="57087E0E" w:rsidR="00D42D03" w:rsidRDefault="00D42D03">
          <w:pPr>
            <w:pStyle w:val="Spistreci2"/>
            <w:rPr>
              <w:rFonts w:eastAsiaTheme="minorEastAsia" w:cstheme="minorBidi"/>
              <w:noProof/>
              <w:szCs w:val="22"/>
            </w:rPr>
          </w:pPr>
          <w:hyperlink w:anchor="_Toc204674789" w:history="1">
            <w:r w:rsidRPr="00C50EFF">
              <w:rPr>
                <w:rStyle w:val="Hipercze"/>
                <w:noProof/>
              </w:rPr>
              <w:t>2.  Informacja dotycząca gotowości projektu do realizacji</w:t>
            </w:r>
            <w:r>
              <w:rPr>
                <w:noProof/>
                <w:webHidden/>
              </w:rPr>
              <w:tab/>
            </w:r>
            <w:r>
              <w:rPr>
                <w:noProof/>
                <w:webHidden/>
              </w:rPr>
              <w:fldChar w:fldCharType="begin"/>
            </w:r>
            <w:r>
              <w:rPr>
                <w:noProof/>
                <w:webHidden/>
              </w:rPr>
              <w:instrText xml:space="preserve"> PAGEREF _Toc204674789 \h </w:instrText>
            </w:r>
            <w:r>
              <w:rPr>
                <w:noProof/>
                <w:webHidden/>
              </w:rPr>
            </w:r>
            <w:r>
              <w:rPr>
                <w:noProof/>
                <w:webHidden/>
              </w:rPr>
              <w:fldChar w:fldCharType="separate"/>
            </w:r>
            <w:r>
              <w:rPr>
                <w:noProof/>
                <w:webHidden/>
              </w:rPr>
              <w:t>7</w:t>
            </w:r>
            <w:r>
              <w:rPr>
                <w:noProof/>
                <w:webHidden/>
              </w:rPr>
              <w:fldChar w:fldCharType="end"/>
            </w:r>
          </w:hyperlink>
        </w:p>
        <w:p w14:paraId="47916254" w14:textId="484932F4" w:rsidR="00D42D03" w:rsidRDefault="00D42D03">
          <w:pPr>
            <w:pStyle w:val="Spistreci2"/>
            <w:rPr>
              <w:rFonts w:eastAsiaTheme="minorEastAsia" w:cstheme="minorBidi"/>
              <w:noProof/>
              <w:szCs w:val="22"/>
            </w:rPr>
          </w:pPr>
          <w:hyperlink w:anchor="_Toc204674790" w:history="1">
            <w:r w:rsidRPr="00C50EFF">
              <w:rPr>
                <w:rStyle w:val="Hipercze"/>
                <w:noProof/>
              </w:rPr>
              <w:t>3. Dokumenty dotyczące oddziaływania projektu na środowisko</w:t>
            </w:r>
            <w:r>
              <w:rPr>
                <w:noProof/>
                <w:webHidden/>
              </w:rPr>
              <w:tab/>
            </w:r>
            <w:r>
              <w:rPr>
                <w:noProof/>
                <w:webHidden/>
              </w:rPr>
              <w:fldChar w:fldCharType="begin"/>
            </w:r>
            <w:r>
              <w:rPr>
                <w:noProof/>
                <w:webHidden/>
              </w:rPr>
              <w:instrText xml:space="preserve"> PAGEREF _Toc204674790 \h </w:instrText>
            </w:r>
            <w:r>
              <w:rPr>
                <w:noProof/>
                <w:webHidden/>
              </w:rPr>
            </w:r>
            <w:r>
              <w:rPr>
                <w:noProof/>
                <w:webHidden/>
              </w:rPr>
              <w:fldChar w:fldCharType="separate"/>
            </w:r>
            <w:r>
              <w:rPr>
                <w:noProof/>
                <w:webHidden/>
              </w:rPr>
              <w:t>8</w:t>
            </w:r>
            <w:r>
              <w:rPr>
                <w:noProof/>
                <w:webHidden/>
              </w:rPr>
              <w:fldChar w:fldCharType="end"/>
            </w:r>
          </w:hyperlink>
        </w:p>
        <w:p w14:paraId="2F75FB25" w14:textId="2DA4FFA2" w:rsidR="00D42D03" w:rsidRDefault="00D42D03">
          <w:pPr>
            <w:pStyle w:val="Spistreci3"/>
            <w:rPr>
              <w:rFonts w:eastAsiaTheme="minorEastAsia" w:cstheme="minorBidi"/>
              <w:noProof/>
              <w:szCs w:val="22"/>
            </w:rPr>
          </w:pPr>
          <w:hyperlink w:anchor="_Toc204674791" w:history="1">
            <w:r w:rsidRPr="00C50EFF">
              <w:rPr>
                <w:rStyle w:val="Hipercze"/>
                <w:noProof/>
              </w:rPr>
              <w:t>Załącznik nr 3.1 Oświadczenie dot. zasady DNSH – wg udostępnionego wzoru</w:t>
            </w:r>
            <w:r>
              <w:rPr>
                <w:noProof/>
                <w:webHidden/>
              </w:rPr>
              <w:tab/>
            </w:r>
            <w:r>
              <w:rPr>
                <w:noProof/>
                <w:webHidden/>
              </w:rPr>
              <w:fldChar w:fldCharType="begin"/>
            </w:r>
            <w:r>
              <w:rPr>
                <w:noProof/>
                <w:webHidden/>
              </w:rPr>
              <w:instrText xml:space="preserve"> PAGEREF _Toc204674791 \h </w:instrText>
            </w:r>
            <w:r>
              <w:rPr>
                <w:noProof/>
                <w:webHidden/>
              </w:rPr>
            </w:r>
            <w:r>
              <w:rPr>
                <w:noProof/>
                <w:webHidden/>
              </w:rPr>
              <w:fldChar w:fldCharType="separate"/>
            </w:r>
            <w:r>
              <w:rPr>
                <w:noProof/>
                <w:webHidden/>
              </w:rPr>
              <w:t>8</w:t>
            </w:r>
            <w:r>
              <w:rPr>
                <w:noProof/>
                <w:webHidden/>
              </w:rPr>
              <w:fldChar w:fldCharType="end"/>
            </w:r>
          </w:hyperlink>
        </w:p>
        <w:p w14:paraId="5C3090FB" w14:textId="729E65DD" w:rsidR="00D42D03" w:rsidRDefault="00D42D03">
          <w:pPr>
            <w:pStyle w:val="Spistreci3"/>
            <w:rPr>
              <w:rFonts w:eastAsiaTheme="minorEastAsia" w:cstheme="minorBidi"/>
              <w:noProof/>
              <w:szCs w:val="22"/>
            </w:rPr>
          </w:pPr>
          <w:hyperlink w:anchor="_Toc204674792" w:history="1">
            <w:r w:rsidRPr="00C50EFF">
              <w:rPr>
                <w:rStyle w:val="Hipercze"/>
                <w:noProof/>
              </w:rPr>
              <w:t>Załącznik nr 3.2 Informacja o wpływie projektu na środowisko</w:t>
            </w:r>
            <w:r>
              <w:rPr>
                <w:noProof/>
                <w:webHidden/>
              </w:rPr>
              <w:tab/>
            </w:r>
            <w:r>
              <w:rPr>
                <w:noProof/>
                <w:webHidden/>
              </w:rPr>
              <w:fldChar w:fldCharType="begin"/>
            </w:r>
            <w:r>
              <w:rPr>
                <w:noProof/>
                <w:webHidden/>
              </w:rPr>
              <w:instrText xml:space="preserve"> PAGEREF _Toc204674792 \h </w:instrText>
            </w:r>
            <w:r>
              <w:rPr>
                <w:noProof/>
                <w:webHidden/>
              </w:rPr>
            </w:r>
            <w:r>
              <w:rPr>
                <w:noProof/>
                <w:webHidden/>
              </w:rPr>
              <w:fldChar w:fldCharType="separate"/>
            </w:r>
            <w:r>
              <w:rPr>
                <w:noProof/>
                <w:webHidden/>
              </w:rPr>
              <w:t>9</w:t>
            </w:r>
            <w:r>
              <w:rPr>
                <w:noProof/>
                <w:webHidden/>
              </w:rPr>
              <w:fldChar w:fldCharType="end"/>
            </w:r>
          </w:hyperlink>
        </w:p>
        <w:p w14:paraId="4E36E585" w14:textId="3459A831" w:rsidR="00D42D03" w:rsidRDefault="00D42D03">
          <w:pPr>
            <w:pStyle w:val="Spistreci3"/>
            <w:rPr>
              <w:rFonts w:eastAsiaTheme="minorEastAsia" w:cstheme="minorBidi"/>
              <w:noProof/>
              <w:szCs w:val="22"/>
            </w:rPr>
          </w:pPr>
          <w:hyperlink w:anchor="_Toc204674793" w:history="1">
            <w:r w:rsidRPr="00C50EFF">
              <w:rPr>
                <w:rStyle w:val="Hipercze"/>
                <w:noProof/>
              </w:rPr>
              <w:t>Załącznik nr 3.3 Dokumenty z procedury oceny oddziaływania na środowisko</w:t>
            </w:r>
            <w:r>
              <w:rPr>
                <w:noProof/>
                <w:webHidden/>
              </w:rPr>
              <w:tab/>
            </w:r>
            <w:r>
              <w:rPr>
                <w:noProof/>
                <w:webHidden/>
              </w:rPr>
              <w:fldChar w:fldCharType="begin"/>
            </w:r>
            <w:r>
              <w:rPr>
                <w:noProof/>
                <w:webHidden/>
              </w:rPr>
              <w:instrText xml:space="preserve"> PAGEREF _Toc204674793 \h </w:instrText>
            </w:r>
            <w:r>
              <w:rPr>
                <w:noProof/>
                <w:webHidden/>
              </w:rPr>
            </w:r>
            <w:r>
              <w:rPr>
                <w:noProof/>
                <w:webHidden/>
              </w:rPr>
              <w:fldChar w:fldCharType="separate"/>
            </w:r>
            <w:r>
              <w:rPr>
                <w:noProof/>
                <w:webHidden/>
              </w:rPr>
              <w:t>9</w:t>
            </w:r>
            <w:r>
              <w:rPr>
                <w:noProof/>
                <w:webHidden/>
              </w:rPr>
              <w:fldChar w:fldCharType="end"/>
            </w:r>
          </w:hyperlink>
        </w:p>
        <w:p w14:paraId="2B0FEE38" w14:textId="0744A347" w:rsidR="00D42D03" w:rsidRDefault="00D42D03">
          <w:pPr>
            <w:pStyle w:val="Spistreci3"/>
            <w:rPr>
              <w:rFonts w:eastAsiaTheme="minorEastAsia" w:cstheme="minorBidi"/>
              <w:noProof/>
              <w:szCs w:val="22"/>
            </w:rPr>
          </w:pPr>
          <w:hyperlink w:anchor="_Toc204674794" w:history="1">
            <w:r w:rsidRPr="00C50EFF">
              <w:rPr>
                <w:rStyle w:val="Hipercze"/>
                <w:noProof/>
              </w:rPr>
              <w:t>Załącznik nr 3.4 Zaświadczenie organu odpowiedzialnego za monitorowanie obszarów Natura 2000</w:t>
            </w:r>
            <w:r>
              <w:rPr>
                <w:noProof/>
                <w:webHidden/>
              </w:rPr>
              <w:tab/>
            </w:r>
            <w:r>
              <w:rPr>
                <w:noProof/>
                <w:webHidden/>
              </w:rPr>
              <w:fldChar w:fldCharType="begin"/>
            </w:r>
            <w:r>
              <w:rPr>
                <w:noProof/>
                <w:webHidden/>
              </w:rPr>
              <w:instrText xml:space="preserve"> PAGEREF _Toc204674794 \h </w:instrText>
            </w:r>
            <w:r>
              <w:rPr>
                <w:noProof/>
                <w:webHidden/>
              </w:rPr>
            </w:r>
            <w:r>
              <w:rPr>
                <w:noProof/>
                <w:webHidden/>
              </w:rPr>
              <w:fldChar w:fldCharType="separate"/>
            </w:r>
            <w:r>
              <w:rPr>
                <w:noProof/>
                <w:webHidden/>
              </w:rPr>
              <w:t>14</w:t>
            </w:r>
            <w:r>
              <w:rPr>
                <w:noProof/>
                <w:webHidden/>
              </w:rPr>
              <w:fldChar w:fldCharType="end"/>
            </w:r>
          </w:hyperlink>
        </w:p>
        <w:p w14:paraId="1D329816" w14:textId="5AE06519" w:rsidR="00D42D03" w:rsidRDefault="00D42D03">
          <w:pPr>
            <w:pStyle w:val="Spistreci2"/>
            <w:rPr>
              <w:rFonts w:eastAsiaTheme="minorEastAsia" w:cstheme="minorBidi"/>
              <w:noProof/>
              <w:szCs w:val="22"/>
            </w:rPr>
          </w:pPr>
          <w:hyperlink w:anchor="_Toc204674795" w:history="1">
            <w:r w:rsidRPr="00C50EFF">
              <w:rPr>
                <w:rStyle w:val="Hipercze"/>
                <w:noProof/>
              </w:rPr>
              <w:t>4. Pozwolenia/ zezwolenia dotyczące zakresu rzeczowego inwestycji (w zależności od zakresu i specyfiki projektu)</w:t>
            </w:r>
            <w:r>
              <w:rPr>
                <w:noProof/>
                <w:webHidden/>
              </w:rPr>
              <w:tab/>
            </w:r>
            <w:r>
              <w:rPr>
                <w:noProof/>
                <w:webHidden/>
              </w:rPr>
              <w:fldChar w:fldCharType="begin"/>
            </w:r>
            <w:r>
              <w:rPr>
                <w:noProof/>
                <w:webHidden/>
              </w:rPr>
              <w:instrText xml:space="preserve"> PAGEREF _Toc204674795 \h </w:instrText>
            </w:r>
            <w:r>
              <w:rPr>
                <w:noProof/>
                <w:webHidden/>
              </w:rPr>
            </w:r>
            <w:r>
              <w:rPr>
                <w:noProof/>
                <w:webHidden/>
              </w:rPr>
              <w:fldChar w:fldCharType="separate"/>
            </w:r>
            <w:r>
              <w:rPr>
                <w:noProof/>
                <w:webHidden/>
              </w:rPr>
              <w:t>16</w:t>
            </w:r>
            <w:r>
              <w:rPr>
                <w:noProof/>
                <w:webHidden/>
              </w:rPr>
              <w:fldChar w:fldCharType="end"/>
            </w:r>
          </w:hyperlink>
        </w:p>
        <w:p w14:paraId="3901513E" w14:textId="179736DF" w:rsidR="00D42D03" w:rsidRDefault="00D42D03">
          <w:pPr>
            <w:pStyle w:val="Spistreci3"/>
            <w:rPr>
              <w:rFonts w:eastAsiaTheme="minorEastAsia" w:cstheme="minorBidi"/>
              <w:noProof/>
              <w:szCs w:val="22"/>
            </w:rPr>
          </w:pPr>
          <w:hyperlink w:anchor="_Toc204674796" w:history="1">
            <w:r w:rsidRPr="00C50EFF">
              <w:rPr>
                <w:rStyle w:val="Hipercze"/>
                <w:noProof/>
              </w:rPr>
              <w:t>Załącznik nr 4.1 Pozwolenie na budowę</w:t>
            </w:r>
            <w:r>
              <w:rPr>
                <w:noProof/>
                <w:webHidden/>
              </w:rPr>
              <w:tab/>
            </w:r>
            <w:r>
              <w:rPr>
                <w:noProof/>
                <w:webHidden/>
              </w:rPr>
              <w:fldChar w:fldCharType="begin"/>
            </w:r>
            <w:r>
              <w:rPr>
                <w:noProof/>
                <w:webHidden/>
              </w:rPr>
              <w:instrText xml:space="preserve"> PAGEREF _Toc204674796 \h </w:instrText>
            </w:r>
            <w:r>
              <w:rPr>
                <w:noProof/>
                <w:webHidden/>
              </w:rPr>
            </w:r>
            <w:r>
              <w:rPr>
                <w:noProof/>
                <w:webHidden/>
              </w:rPr>
              <w:fldChar w:fldCharType="separate"/>
            </w:r>
            <w:r>
              <w:rPr>
                <w:noProof/>
                <w:webHidden/>
              </w:rPr>
              <w:t>17</w:t>
            </w:r>
            <w:r>
              <w:rPr>
                <w:noProof/>
                <w:webHidden/>
              </w:rPr>
              <w:fldChar w:fldCharType="end"/>
            </w:r>
          </w:hyperlink>
        </w:p>
        <w:p w14:paraId="02969BC8" w14:textId="21A5134B" w:rsidR="00D42D03" w:rsidRDefault="00D42D03">
          <w:pPr>
            <w:pStyle w:val="Spistreci3"/>
            <w:rPr>
              <w:rFonts w:eastAsiaTheme="minorEastAsia" w:cstheme="minorBidi"/>
              <w:noProof/>
              <w:szCs w:val="22"/>
            </w:rPr>
          </w:pPr>
          <w:hyperlink w:anchor="_Toc204674797" w:history="1">
            <w:r w:rsidRPr="00C50EFF">
              <w:rPr>
                <w:rStyle w:val="Hipercze"/>
                <w:noProof/>
              </w:rPr>
              <w:t>Załącznik nr 4.2 Zgłoszenie zamiaru wykonywania robót budowlanych niewymagających pozwolenia na budowę</w:t>
            </w:r>
            <w:r>
              <w:rPr>
                <w:noProof/>
                <w:webHidden/>
              </w:rPr>
              <w:tab/>
            </w:r>
            <w:r>
              <w:rPr>
                <w:noProof/>
                <w:webHidden/>
              </w:rPr>
              <w:fldChar w:fldCharType="begin"/>
            </w:r>
            <w:r>
              <w:rPr>
                <w:noProof/>
                <w:webHidden/>
              </w:rPr>
              <w:instrText xml:space="preserve"> PAGEREF _Toc204674797 \h </w:instrText>
            </w:r>
            <w:r>
              <w:rPr>
                <w:noProof/>
                <w:webHidden/>
              </w:rPr>
            </w:r>
            <w:r>
              <w:rPr>
                <w:noProof/>
                <w:webHidden/>
              </w:rPr>
              <w:fldChar w:fldCharType="separate"/>
            </w:r>
            <w:r>
              <w:rPr>
                <w:noProof/>
                <w:webHidden/>
              </w:rPr>
              <w:t>17</w:t>
            </w:r>
            <w:r>
              <w:rPr>
                <w:noProof/>
                <w:webHidden/>
              </w:rPr>
              <w:fldChar w:fldCharType="end"/>
            </w:r>
          </w:hyperlink>
        </w:p>
        <w:p w14:paraId="66E2FC7B" w14:textId="56051295" w:rsidR="00D42D03" w:rsidRDefault="00D42D03">
          <w:pPr>
            <w:pStyle w:val="Spistreci3"/>
            <w:rPr>
              <w:rFonts w:eastAsiaTheme="minorEastAsia" w:cstheme="minorBidi"/>
              <w:noProof/>
              <w:szCs w:val="22"/>
            </w:rPr>
          </w:pPr>
          <w:hyperlink w:anchor="_Toc204674798" w:history="1">
            <w:r w:rsidRPr="00C50EFF">
              <w:rPr>
                <w:rStyle w:val="Hipercze"/>
                <w:noProof/>
              </w:rPr>
              <w:t>Załącznik nr 4.3 Pozwolenie wodno – prawne/ zgłoszenie wodno - prawne</w:t>
            </w:r>
            <w:r>
              <w:rPr>
                <w:noProof/>
                <w:webHidden/>
              </w:rPr>
              <w:tab/>
            </w:r>
            <w:r>
              <w:rPr>
                <w:noProof/>
                <w:webHidden/>
              </w:rPr>
              <w:fldChar w:fldCharType="begin"/>
            </w:r>
            <w:r>
              <w:rPr>
                <w:noProof/>
                <w:webHidden/>
              </w:rPr>
              <w:instrText xml:space="preserve"> PAGEREF _Toc204674798 \h </w:instrText>
            </w:r>
            <w:r>
              <w:rPr>
                <w:noProof/>
                <w:webHidden/>
              </w:rPr>
            </w:r>
            <w:r>
              <w:rPr>
                <w:noProof/>
                <w:webHidden/>
              </w:rPr>
              <w:fldChar w:fldCharType="separate"/>
            </w:r>
            <w:r>
              <w:rPr>
                <w:noProof/>
                <w:webHidden/>
              </w:rPr>
              <w:t>17</w:t>
            </w:r>
            <w:r>
              <w:rPr>
                <w:noProof/>
                <w:webHidden/>
              </w:rPr>
              <w:fldChar w:fldCharType="end"/>
            </w:r>
          </w:hyperlink>
        </w:p>
        <w:p w14:paraId="2CFCD6B3" w14:textId="48DDB9D6" w:rsidR="00D42D03" w:rsidRDefault="00D42D03">
          <w:pPr>
            <w:pStyle w:val="Spistreci3"/>
            <w:rPr>
              <w:rFonts w:eastAsiaTheme="minorEastAsia" w:cstheme="minorBidi"/>
              <w:noProof/>
              <w:szCs w:val="22"/>
            </w:rPr>
          </w:pPr>
          <w:hyperlink w:anchor="_Toc204674799" w:history="1">
            <w:r w:rsidRPr="00C50EFF">
              <w:rPr>
                <w:rStyle w:val="Hipercze"/>
                <w:rFonts w:cs="Calibri"/>
                <w:noProof/>
              </w:rPr>
              <w:t xml:space="preserve">Załącznik nr 4.4 </w:t>
            </w:r>
            <w:r w:rsidRPr="00C50EFF">
              <w:rPr>
                <w:rStyle w:val="Hipercze"/>
                <w:noProof/>
              </w:rPr>
              <w:t>Mapy lub szkice sytuacyjne oraz rysunki charakterystyczne dla danego projektu</w:t>
            </w:r>
            <w:r>
              <w:rPr>
                <w:noProof/>
                <w:webHidden/>
              </w:rPr>
              <w:tab/>
            </w:r>
            <w:r>
              <w:rPr>
                <w:noProof/>
                <w:webHidden/>
              </w:rPr>
              <w:fldChar w:fldCharType="begin"/>
            </w:r>
            <w:r>
              <w:rPr>
                <w:noProof/>
                <w:webHidden/>
              </w:rPr>
              <w:instrText xml:space="preserve"> PAGEREF _Toc204674799 \h </w:instrText>
            </w:r>
            <w:r>
              <w:rPr>
                <w:noProof/>
                <w:webHidden/>
              </w:rPr>
            </w:r>
            <w:r>
              <w:rPr>
                <w:noProof/>
                <w:webHidden/>
              </w:rPr>
              <w:fldChar w:fldCharType="separate"/>
            </w:r>
            <w:r>
              <w:rPr>
                <w:noProof/>
                <w:webHidden/>
              </w:rPr>
              <w:t>17</w:t>
            </w:r>
            <w:r>
              <w:rPr>
                <w:noProof/>
                <w:webHidden/>
              </w:rPr>
              <w:fldChar w:fldCharType="end"/>
            </w:r>
          </w:hyperlink>
        </w:p>
        <w:p w14:paraId="7AC55D9A" w14:textId="47A57559" w:rsidR="00D42D03" w:rsidRDefault="00D42D03">
          <w:pPr>
            <w:pStyle w:val="Spistreci3"/>
            <w:rPr>
              <w:rFonts w:eastAsiaTheme="minorEastAsia" w:cstheme="minorBidi"/>
              <w:noProof/>
              <w:szCs w:val="22"/>
            </w:rPr>
          </w:pPr>
          <w:hyperlink w:anchor="_Toc204674800" w:history="1">
            <w:r w:rsidRPr="00C50EFF">
              <w:rPr>
                <w:rStyle w:val="Hipercze"/>
                <w:noProof/>
              </w:rPr>
              <w:t>Załącznik nr 4.5 Kopie stron dziennika budowy</w:t>
            </w:r>
            <w:r>
              <w:rPr>
                <w:noProof/>
                <w:webHidden/>
              </w:rPr>
              <w:tab/>
            </w:r>
            <w:r>
              <w:rPr>
                <w:noProof/>
                <w:webHidden/>
              </w:rPr>
              <w:fldChar w:fldCharType="begin"/>
            </w:r>
            <w:r>
              <w:rPr>
                <w:noProof/>
                <w:webHidden/>
              </w:rPr>
              <w:instrText xml:space="preserve"> PAGEREF _Toc204674800 \h </w:instrText>
            </w:r>
            <w:r>
              <w:rPr>
                <w:noProof/>
                <w:webHidden/>
              </w:rPr>
            </w:r>
            <w:r>
              <w:rPr>
                <w:noProof/>
                <w:webHidden/>
              </w:rPr>
              <w:fldChar w:fldCharType="separate"/>
            </w:r>
            <w:r>
              <w:rPr>
                <w:noProof/>
                <w:webHidden/>
              </w:rPr>
              <w:t>17</w:t>
            </w:r>
            <w:r>
              <w:rPr>
                <w:noProof/>
                <w:webHidden/>
              </w:rPr>
              <w:fldChar w:fldCharType="end"/>
            </w:r>
          </w:hyperlink>
        </w:p>
        <w:p w14:paraId="00A4CF37" w14:textId="7B0597E8" w:rsidR="00D42D03" w:rsidRDefault="00D42D03">
          <w:pPr>
            <w:pStyle w:val="Spistreci3"/>
            <w:rPr>
              <w:rFonts w:eastAsiaTheme="minorEastAsia" w:cstheme="minorBidi"/>
              <w:noProof/>
              <w:szCs w:val="22"/>
            </w:rPr>
          </w:pPr>
          <w:hyperlink w:anchor="_Toc204674801" w:history="1">
            <w:r w:rsidRPr="00C50EFF">
              <w:rPr>
                <w:rStyle w:val="Hipercze"/>
                <w:noProof/>
              </w:rPr>
              <w:t>Załącznik nr 4.6 Oświadczenie o posiadanym prawie do dysponowania nieruchomością w celu realizacji projektu</w:t>
            </w:r>
            <w:r>
              <w:rPr>
                <w:noProof/>
                <w:webHidden/>
              </w:rPr>
              <w:tab/>
            </w:r>
            <w:r>
              <w:rPr>
                <w:noProof/>
                <w:webHidden/>
              </w:rPr>
              <w:fldChar w:fldCharType="begin"/>
            </w:r>
            <w:r>
              <w:rPr>
                <w:noProof/>
                <w:webHidden/>
              </w:rPr>
              <w:instrText xml:space="preserve"> PAGEREF _Toc204674801 \h </w:instrText>
            </w:r>
            <w:r>
              <w:rPr>
                <w:noProof/>
                <w:webHidden/>
              </w:rPr>
            </w:r>
            <w:r>
              <w:rPr>
                <w:noProof/>
                <w:webHidden/>
              </w:rPr>
              <w:fldChar w:fldCharType="separate"/>
            </w:r>
            <w:r>
              <w:rPr>
                <w:noProof/>
                <w:webHidden/>
              </w:rPr>
              <w:t>18</w:t>
            </w:r>
            <w:r>
              <w:rPr>
                <w:noProof/>
                <w:webHidden/>
              </w:rPr>
              <w:fldChar w:fldCharType="end"/>
            </w:r>
          </w:hyperlink>
        </w:p>
        <w:p w14:paraId="4DAE249B" w14:textId="59F64D72" w:rsidR="00D42D03" w:rsidRDefault="00D42D03">
          <w:pPr>
            <w:pStyle w:val="Spistreci2"/>
            <w:rPr>
              <w:rFonts w:eastAsiaTheme="minorEastAsia" w:cstheme="minorBidi"/>
              <w:noProof/>
              <w:szCs w:val="22"/>
            </w:rPr>
          </w:pPr>
          <w:hyperlink w:anchor="_Toc204674802" w:history="1">
            <w:r w:rsidRPr="00C50EFF">
              <w:rPr>
                <w:rStyle w:val="Hipercze"/>
                <w:noProof/>
              </w:rPr>
              <w:t>5. Dokumenty określające status prawny Wnioskodawcy projektu</w:t>
            </w:r>
            <w:r>
              <w:rPr>
                <w:noProof/>
                <w:webHidden/>
              </w:rPr>
              <w:tab/>
            </w:r>
            <w:r>
              <w:rPr>
                <w:noProof/>
                <w:webHidden/>
              </w:rPr>
              <w:fldChar w:fldCharType="begin"/>
            </w:r>
            <w:r>
              <w:rPr>
                <w:noProof/>
                <w:webHidden/>
              </w:rPr>
              <w:instrText xml:space="preserve"> PAGEREF _Toc204674802 \h </w:instrText>
            </w:r>
            <w:r>
              <w:rPr>
                <w:noProof/>
                <w:webHidden/>
              </w:rPr>
            </w:r>
            <w:r>
              <w:rPr>
                <w:noProof/>
                <w:webHidden/>
              </w:rPr>
              <w:fldChar w:fldCharType="separate"/>
            </w:r>
            <w:r>
              <w:rPr>
                <w:noProof/>
                <w:webHidden/>
              </w:rPr>
              <w:t>18</w:t>
            </w:r>
            <w:r>
              <w:rPr>
                <w:noProof/>
                <w:webHidden/>
              </w:rPr>
              <w:fldChar w:fldCharType="end"/>
            </w:r>
          </w:hyperlink>
        </w:p>
        <w:p w14:paraId="2CBF2DEB" w14:textId="58D5BD44" w:rsidR="00D42D03" w:rsidRDefault="00D42D03">
          <w:pPr>
            <w:pStyle w:val="Spistreci2"/>
            <w:rPr>
              <w:rFonts w:eastAsiaTheme="minorEastAsia" w:cstheme="minorBidi"/>
              <w:noProof/>
              <w:szCs w:val="22"/>
            </w:rPr>
          </w:pPr>
          <w:hyperlink w:anchor="_Toc204674803" w:history="1">
            <w:r w:rsidRPr="00C50EFF">
              <w:rPr>
                <w:rStyle w:val="Hipercze"/>
                <w:noProof/>
              </w:rPr>
              <w:t>6. Informacje niezbędne do ubiegania się o pomoc de minimis lub pomoc inną niż pomoc de minimis</w:t>
            </w:r>
            <w:r>
              <w:rPr>
                <w:noProof/>
                <w:webHidden/>
              </w:rPr>
              <w:tab/>
            </w:r>
            <w:r>
              <w:rPr>
                <w:noProof/>
                <w:webHidden/>
              </w:rPr>
              <w:fldChar w:fldCharType="begin"/>
            </w:r>
            <w:r>
              <w:rPr>
                <w:noProof/>
                <w:webHidden/>
              </w:rPr>
              <w:instrText xml:space="preserve"> PAGEREF _Toc204674803 \h </w:instrText>
            </w:r>
            <w:r>
              <w:rPr>
                <w:noProof/>
                <w:webHidden/>
              </w:rPr>
            </w:r>
            <w:r>
              <w:rPr>
                <w:noProof/>
                <w:webHidden/>
              </w:rPr>
              <w:fldChar w:fldCharType="separate"/>
            </w:r>
            <w:r>
              <w:rPr>
                <w:noProof/>
                <w:webHidden/>
              </w:rPr>
              <w:t>18</w:t>
            </w:r>
            <w:r>
              <w:rPr>
                <w:noProof/>
                <w:webHidden/>
              </w:rPr>
              <w:fldChar w:fldCharType="end"/>
            </w:r>
          </w:hyperlink>
        </w:p>
        <w:p w14:paraId="3D516CFC" w14:textId="6A688830" w:rsidR="00D42D03" w:rsidRDefault="00D42D03">
          <w:pPr>
            <w:pStyle w:val="Spistreci2"/>
            <w:rPr>
              <w:rFonts w:eastAsiaTheme="minorEastAsia" w:cstheme="minorBidi"/>
              <w:noProof/>
              <w:szCs w:val="22"/>
            </w:rPr>
          </w:pPr>
          <w:hyperlink w:anchor="_Toc204674804" w:history="1">
            <w:r w:rsidRPr="00C50EFF">
              <w:rPr>
                <w:rStyle w:val="Hipercze"/>
                <w:noProof/>
              </w:rPr>
              <w:t>7. Oświadczenia Wnioskodawcy</w:t>
            </w:r>
            <w:r>
              <w:rPr>
                <w:noProof/>
                <w:webHidden/>
              </w:rPr>
              <w:tab/>
            </w:r>
            <w:r>
              <w:rPr>
                <w:noProof/>
                <w:webHidden/>
              </w:rPr>
              <w:fldChar w:fldCharType="begin"/>
            </w:r>
            <w:r>
              <w:rPr>
                <w:noProof/>
                <w:webHidden/>
              </w:rPr>
              <w:instrText xml:space="preserve"> PAGEREF _Toc204674804 \h </w:instrText>
            </w:r>
            <w:r>
              <w:rPr>
                <w:noProof/>
                <w:webHidden/>
              </w:rPr>
            </w:r>
            <w:r>
              <w:rPr>
                <w:noProof/>
                <w:webHidden/>
              </w:rPr>
              <w:fldChar w:fldCharType="separate"/>
            </w:r>
            <w:r>
              <w:rPr>
                <w:noProof/>
                <w:webHidden/>
              </w:rPr>
              <w:t>20</w:t>
            </w:r>
            <w:r>
              <w:rPr>
                <w:noProof/>
                <w:webHidden/>
              </w:rPr>
              <w:fldChar w:fldCharType="end"/>
            </w:r>
          </w:hyperlink>
        </w:p>
        <w:p w14:paraId="77CEC680" w14:textId="0BCCB3E0" w:rsidR="00D42D03" w:rsidRDefault="00D42D03">
          <w:pPr>
            <w:pStyle w:val="Spistreci2"/>
            <w:rPr>
              <w:rFonts w:eastAsiaTheme="minorEastAsia" w:cstheme="minorBidi"/>
              <w:noProof/>
              <w:szCs w:val="22"/>
            </w:rPr>
          </w:pPr>
          <w:hyperlink w:anchor="_Toc204674805" w:history="1">
            <w:r w:rsidRPr="00C50EFF">
              <w:rPr>
                <w:rStyle w:val="Hipercze"/>
                <w:noProof/>
              </w:rPr>
              <w:t>8. Oświadczenie dotyczące zgodności projektu ze szczegółowymi uwarunkowaniami określonymi dla Działania 6.12 Infrastruktura turystyki – RLKS</w:t>
            </w:r>
            <w:r>
              <w:rPr>
                <w:noProof/>
                <w:webHidden/>
              </w:rPr>
              <w:tab/>
            </w:r>
            <w:r>
              <w:rPr>
                <w:noProof/>
                <w:webHidden/>
              </w:rPr>
              <w:fldChar w:fldCharType="begin"/>
            </w:r>
            <w:r>
              <w:rPr>
                <w:noProof/>
                <w:webHidden/>
              </w:rPr>
              <w:instrText xml:space="preserve"> PAGEREF _Toc204674805 \h </w:instrText>
            </w:r>
            <w:r>
              <w:rPr>
                <w:noProof/>
                <w:webHidden/>
              </w:rPr>
            </w:r>
            <w:r>
              <w:rPr>
                <w:noProof/>
                <w:webHidden/>
              </w:rPr>
              <w:fldChar w:fldCharType="separate"/>
            </w:r>
            <w:r>
              <w:rPr>
                <w:noProof/>
                <w:webHidden/>
              </w:rPr>
              <w:t>21</w:t>
            </w:r>
            <w:r>
              <w:rPr>
                <w:noProof/>
                <w:webHidden/>
              </w:rPr>
              <w:fldChar w:fldCharType="end"/>
            </w:r>
          </w:hyperlink>
        </w:p>
        <w:p w14:paraId="52A21D3A" w14:textId="4724A921" w:rsidR="00D42D03" w:rsidRDefault="00D42D03">
          <w:pPr>
            <w:pStyle w:val="Spistreci2"/>
            <w:rPr>
              <w:rFonts w:eastAsiaTheme="minorEastAsia" w:cstheme="minorBidi"/>
              <w:noProof/>
              <w:szCs w:val="22"/>
            </w:rPr>
          </w:pPr>
          <w:hyperlink w:anchor="_Toc204674806" w:history="1">
            <w:r w:rsidRPr="00C50EFF">
              <w:rPr>
                <w:rStyle w:val="Hipercze"/>
                <w:noProof/>
              </w:rPr>
              <w:t>9. Oświadczenie dotyczące zgodności projektu z horyzontalnymi warunkami udzielenia wsparcia w ramach Działania 6.12 Infrastruktura turystyki – RLKS (z wyłączeniem zasady zrównoważonego rozwoju, w tym zasady DNSH)</w:t>
            </w:r>
            <w:r>
              <w:rPr>
                <w:noProof/>
                <w:webHidden/>
              </w:rPr>
              <w:tab/>
            </w:r>
            <w:r>
              <w:rPr>
                <w:noProof/>
                <w:webHidden/>
              </w:rPr>
              <w:fldChar w:fldCharType="begin"/>
            </w:r>
            <w:r>
              <w:rPr>
                <w:noProof/>
                <w:webHidden/>
              </w:rPr>
              <w:instrText xml:space="preserve"> PAGEREF _Toc204674806 \h </w:instrText>
            </w:r>
            <w:r>
              <w:rPr>
                <w:noProof/>
                <w:webHidden/>
              </w:rPr>
            </w:r>
            <w:r>
              <w:rPr>
                <w:noProof/>
                <w:webHidden/>
              </w:rPr>
              <w:fldChar w:fldCharType="separate"/>
            </w:r>
            <w:r>
              <w:rPr>
                <w:noProof/>
                <w:webHidden/>
              </w:rPr>
              <w:t>21</w:t>
            </w:r>
            <w:r>
              <w:rPr>
                <w:noProof/>
                <w:webHidden/>
              </w:rPr>
              <w:fldChar w:fldCharType="end"/>
            </w:r>
          </w:hyperlink>
        </w:p>
        <w:p w14:paraId="3048164F" w14:textId="6AB102DB" w:rsidR="00D42D03" w:rsidRDefault="00D42D03">
          <w:pPr>
            <w:pStyle w:val="Spistreci2"/>
            <w:rPr>
              <w:rFonts w:eastAsiaTheme="minorEastAsia" w:cstheme="minorBidi"/>
              <w:noProof/>
              <w:szCs w:val="22"/>
            </w:rPr>
          </w:pPr>
          <w:hyperlink w:anchor="_Toc204674807" w:history="1">
            <w:r w:rsidRPr="00C50EFF">
              <w:rPr>
                <w:rStyle w:val="Hipercze"/>
                <w:noProof/>
              </w:rPr>
              <w:t>10. Opis zgodności projektu ze Strategią rozwoju lokalnego kierowanego przez społeczność oraz z lokalnymi kryteriami wyboru</w:t>
            </w:r>
            <w:r>
              <w:rPr>
                <w:noProof/>
                <w:webHidden/>
              </w:rPr>
              <w:tab/>
            </w:r>
            <w:r>
              <w:rPr>
                <w:noProof/>
                <w:webHidden/>
              </w:rPr>
              <w:fldChar w:fldCharType="begin"/>
            </w:r>
            <w:r>
              <w:rPr>
                <w:noProof/>
                <w:webHidden/>
              </w:rPr>
              <w:instrText xml:space="preserve"> PAGEREF _Toc204674807 \h </w:instrText>
            </w:r>
            <w:r>
              <w:rPr>
                <w:noProof/>
                <w:webHidden/>
              </w:rPr>
            </w:r>
            <w:r>
              <w:rPr>
                <w:noProof/>
                <w:webHidden/>
              </w:rPr>
              <w:fldChar w:fldCharType="separate"/>
            </w:r>
            <w:r>
              <w:rPr>
                <w:noProof/>
                <w:webHidden/>
              </w:rPr>
              <w:t>21</w:t>
            </w:r>
            <w:r>
              <w:rPr>
                <w:noProof/>
                <w:webHidden/>
              </w:rPr>
              <w:fldChar w:fldCharType="end"/>
            </w:r>
          </w:hyperlink>
        </w:p>
        <w:p w14:paraId="588C9F2D" w14:textId="2D058C64" w:rsidR="00D42D03" w:rsidRDefault="00D42D03">
          <w:pPr>
            <w:pStyle w:val="Spistreci2"/>
            <w:rPr>
              <w:rFonts w:eastAsiaTheme="minorEastAsia" w:cstheme="minorBidi"/>
              <w:noProof/>
              <w:szCs w:val="22"/>
            </w:rPr>
          </w:pPr>
          <w:hyperlink w:anchor="_Toc204674808" w:history="1">
            <w:r w:rsidRPr="00C50EFF">
              <w:rPr>
                <w:rStyle w:val="Hipercze"/>
                <w:noProof/>
              </w:rPr>
              <w:t>11. Oświadczenie o kwalifikowalności podatku od towarów i usług</w:t>
            </w:r>
            <w:r>
              <w:rPr>
                <w:noProof/>
                <w:webHidden/>
              </w:rPr>
              <w:tab/>
            </w:r>
            <w:r>
              <w:rPr>
                <w:noProof/>
                <w:webHidden/>
              </w:rPr>
              <w:fldChar w:fldCharType="begin"/>
            </w:r>
            <w:r>
              <w:rPr>
                <w:noProof/>
                <w:webHidden/>
              </w:rPr>
              <w:instrText xml:space="preserve"> PAGEREF _Toc204674808 \h </w:instrText>
            </w:r>
            <w:r>
              <w:rPr>
                <w:noProof/>
                <w:webHidden/>
              </w:rPr>
            </w:r>
            <w:r>
              <w:rPr>
                <w:noProof/>
                <w:webHidden/>
              </w:rPr>
              <w:fldChar w:fldCharType="separate"/>
            </w:r>
            <w:r>
              <w:rPr>
                <w:noProof/>
                <w:webHidden/>
              </w:rPr>
              <w:t>21</w:t>
            </w:r>
            <w:r>
              <w:rPr>
                <w:noProof/>
                <w:webHidden/>
              </w:rPr>
              <w:fldChar w:fldCharType="end"/>
            </w:r>
          </w:hyperlink>
        </w:p>
        <w:p w14:paraId="25C37052" w14:textId="620F3093" w:rsidR="00D42D03" w:rsidRDefault="00D42D03">
          <w:pPr>
            <w:pStyle w:val="Spistreci2"/>
            <w:tabs>
              <w:tab w:val="left" w:pos="880"/>
            </w:tabs>
            <w:rPr>
              <w:rFonts w:eastAsiaTheme="minorEastAsia" w:cstheme="minorBidi"/>
              <w:noProof/>
              <w:szCs w:val="22"/>
            </w:rPr>
          </w:pPr>
          <w:hyperlink w:anchor="_Toc204674809" w:history="1">
            <w:r w:rsidRPr="00C50EFF">
              <w:rPr>
                <w:rStyle w:val="Hipercze"/>
                <w:noProof/>
              </w:rPr>
              <w:t>12.</w:t>
            </w:r>
            <w:r>
              <w:rPr>
                <w:rFonts w:eastAsiaTheme="minorEastAsia" w:cstheme="minorBidi"/>
                <w:noProof/>
                <w:szCs w:val="22"/>
              </w:rPr>
              <w:tab/>
            </w:r>
            <w:r w:rsidRPr="00C50EFF">
              <w:rPr>
                <w:rStyle w:val="Hipercze"/>
                <w:noProof/>
              </w:rPr>
              <w:t>Dokumenty dodatkowe</w:t>
            </w:r>
            <w:r>
              <w:rPr>
                <w:noProof/>
                <w:webHidden/>
              </w:rPr>
              <w:tab/>
            </w:r>
            <w:r>
              <w:rPr>
                <w:noProof/>
                <w:webHidden/>
              </w:rPr>
              <w:fldChar w:fldCharType="begin"/>
            </w:r>
            <w:r>
              <w:rPr>
                <w:noProof/>
                <w:webHidden/>
              </w:rPr>
              <w:instrText xml:space="preserve"> PAGEREF _Toc204674809 \h </w:instrText>
            </w:r>
            <w:r>
              <w:rPr>
                <w:noProof/>
                <w:webHidden/>
              </w:rPr>
            </w:r>
            <w:r>
              <w:rPr>
                <w:noProof/>
                <w:webHidden/>
              </w:rPr>
              <w:fldChar w:fldCharType="separate"/>
            </w:r>
            <w:r>
              <w:rPr>
                <w:noProof/>
                <w:webHidden/>
              </w:rPr>
              <w:t>21</w:t>
            </w:r>
            <w:r>
              <w:rPr>
                <w:noProof/>
                <w:webHidden/>
              </w:rPr>
              <w:fldChar w:fldCharType="end"/>
            </w:r>
          </w:hyperlink>
        </w:p>
        <w:p w14:paraId="72261639" w14:textId="07FA1590" w:rsidR="00F67895" w:rsidRPr="00E55E6F" w:rsidRDefault="00A616DD" w:rsidP="00E015CB">
          <w:pPr>
            <w:tabs>
              <w:tab w:val="left" w:pos="142"/>
              <w:tab w:val="right" w:leader="dot" w:pos="9070"/>
            </w:tabs>
            <w:spacing w:after="120" w:line="276" w:lineRule="auto"/>
            <w:ind w:right="281"/>
            <w:rPr>
              <w:rFonts w:ascii="Calibri" w:hAnsi="Calibri" w:cs="Calibri"/>
              <w:highlight w:val="yellow"/>
            </w:rPr>
          </w:pPr>
          <w:r w:rsidRPr="00414536">
            <w:rPr>
              <w:rFonts w:eastAsiaTheme="minorEastAsia" w:cstheme="minorHAnsi"/>
              <w:szCs w:val="22"/>
              <w:highlight w:val="yellow"/>
            </w:rPr>
            <w:fldChar w:fldCharType="end"/>
          </w:r>
        </w:p>
      </w:sdtContent>
    </w:sdt>
    <w:p w14:paraId="3A2F8D42" w14:textId="77777777" w:rsidR="00F67895" w:rsidRPr="00E55E6F" w:rsidRDefault="00F67895" w:rsidP="00E55E6F">
      <w:pPr>
        <w:spacing w:line="276" w:lineRule="auto"/>
        <w:rPr>
          <w:rFonts w:ascii="Calibri" w:hAnsi="Calibri" w:cs="Calibri"/>
          <w:b/>
          <w:bCs/>
          <w:iCs/>
          <w:sz w:val="28"/>
          <w:szCs w:val="28"/>
        </w:rPr>
      </w:pPr>
      <w:r w:rsidRPr="00E55E6F">
        <w:rPr>
          <w:rFonts w:ascii="Calibri" w:hAnsi="Calibri" w:cs="Calibri"/>
        </w:rPr>
        <w:br w:type="page"/>
      </w:r>
    </w:p>
    <w:p w14:paraId="4D4ADCE4" w14:textId="77777777" w:rsidR="00315898" w:rsidRPr="00E55E6F" w:rsidRDefault="00315898" w:rsidP="004E6A56">
      <w:pPr>
        <w:pStyle w:val="Nagwek0"/>
        <w:spacing w:before="0" w:after="200"/>
        <w:rPr>
          <w:rFonts w:cs="Calibri"/>
        </w:rPr>
      </w:pPr>
      <w:r w:rsidRPr="00E55E6F">
        <w:rPr>
          <w:rFonts w:cs="Calibri"/>
        </w:rPr>
        <w:lastRenderedPageBreak/>
        <w:t xml:space="preserve">Wykaz stosowanych </w:t>
      </w:r>
      <w:r w:rsidR="00F560EB" w:rsidRPr="00E55E6F">
        <w:rPr>
          <w:rFonts w:cs="Calibri"/>
        </w:rPr>
        <w:t xml:space="preserve">nazw i </w:t>
      </w:r>
      <w:r w:rsidRPr="00E55E6F">
        <w:rPr>
          <w:rFonts w:cs="Calibri"/>
        </w:rPr>
        <w:t>skrótów</w:t>
      </w:r>
      <w:bookmarkEnd w:id="2"/>
    </w:p>
    <w:p w14:paraId="4C08EE58" w14:textId="77777777" w:rsidR="003D4CA6" w:rsidRPr="00E55E6F" w:rsidRDefault="003D4CA6" w:rsidP="00E55E6F">
      <w:pPr>
        <w:spacing w:after="120" w:line="276" w:lineRule="auto"/>
        <w:ind w:left="2835" w:hanging="2835"/>
        <w:jc w:val="both"/>
        <w:rPr>
          <w:rFonts w:ascii="Calibri" w:hAnsi="Calibri" w:cs="Calibri"/>
          <w:szCs w:val="22"/>
        </w:rPr>
      </w:pPr>
      <w:r w:rsidRPr="00E55E6F">
        <w:rPr>
          <w:rFonts w:ascii="Calibri" w:hAnsi="Calibri" w:cs="Calibri"/>
          <w:szCs w:val="22"/>
        </w:rPr>
        <w:t>BIP</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szCs w:val="22"/>
        </w:rPr>
        <w:t>Biuletyn informacji publicznej</w:t>
      </w:r>
    </w:p>
    <w:p w14:paraId="0DAC85CE" w14:textId="77777777" w:rsidR="00F0246E" w:rsidRPr="00E55E6F" w:rsidRDefault="00F0246E" w:rsidP="00E55E6F">
      <w:pPr>
        <w:spacing w:after="120" w:line="276" w:lineRule="auto"/>
        <w:ind w:left="2835" w:hanging="2835"/>
        <w:jc w:val="both"/>
        <w:rPr>
          <w:rFonts w:ascii="Calibri" w:hAnsi="Calibri" w:cs="Calibri"/>
        </w:rPr>
      </w:pPr>
      <w:r w:rsidRPr="00E55E6F">
        <w:rPr>
          <w:rFonts w:ascii="Calibri" w:hAnsi="Calibri" w:cs="Calibri"/>
          <w:szCs w:val="22"/>
        </w:rPr>
        <w:t>DŚU</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rPr>
        <w:t>Decyzja o środowiskowych uwarunkowaniach</w:t>
      </w:r>
    </w:p>
    <w:p w14:paraId="2E95EF87" w14:textId="77777777" w:rsidR="00315898" w:rsidRPr="00E55E6F" w:rsidRDefault="00315898" w:rsidP="00E55E6F">
      <w:pPr>
        <w:spacing w:after="120" w:line="276" w:lineRule="auto"/>
        <w:ind w:left="2835" w:hanging="2835"/>
        <w:jc w:val="both"/>
        <w:rPr>
          <w:rFonts w:ascii="Calibri" w:hAnsi="Calibri" w:cs="Calibri"/>
          <w:szCs w:val="22"/>
        </w:rPr>
      </w:pPr>
      <w:r w:rsidRPr="00E55E6F">
        <w:rPr>
          <w:rFonts w:ascii="Calibri" w:hAnsi="Calibri" w:cs="Calibri"/>
          <w:szCs w:val="22"/>
        </w:rPr>
        <w:t>EFRR</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szCs w:val="22"/>
        </w:rPr>
        <w:t>Europejski Fundusz Rozwoju Regionalnego</w:t>
      </w:r>
    </w:p>
    <w:p w14:paraId="4912D0A7" w14:textId="77777777" w:rsidR="00EA0683" w:rsidRPr="00E55E6F" w:rsidRDefault="00506253" w:rsidP="00E55E6F">
      <w:pPr>
        <w:spacing w:after="200" w:line="276" w:lineRule="auto"/>
        <w:ind w:left="2835" w:hanging="2835"/>
        <w:rPr>
          <w:rFonts w:ascii="Calibri" w:hAnsi="Calibri" w:cs="Calibri"/>
          <w:szCs w:val="22"/>
        </w:rPr>
      </w:pPr>
      <w:r w:rsidRPr="00E55E6F">
        <w:rPr>
          <w:rFonts w:ascii="Calibri" w:hAnsi="Calibri" w:cs="Calibri"/>
          <w:szCs w:val="22"/>
        </w:rPr>
        <w:t>FEP 2021-2027</w:t>
      </w:r>
      <w:r w:rsidR="00EA0683" w:rsidRPr="00E55E6F">
        <w:rPr>
          <w:rFonts w:ascii="Calibri" w:hAnsi="Calibri" w:cs="Calibri"/>
          <w:szCs w:val="22"/>
        </w:rPr>
        <w:tab/>
      </w:r>
      <w:bookmarkStart w:id="3" w:name="_Hlk129334033"/>
      <w:r w:rsidR="002A511F">
        <w:rPr>
          <w:rFonts w:ascii="Calibri" w:hAnsi="Calibri" w:cs="Calibri"/>
          <w:szCs w:val="22"/>
        </w:rPr>
        <w:tab/>
      </w:r>
      <w:r w:rsidR="002A511F">
        <w:rPr>
          <w:rFonts w:ascii="Calibri" w:hAnsi="Calibri" w:cs="Calibri"/>
          <w:szCs w:val="22"/>
        </w:rPr>
        <w:tab/>
      </w:r>
      <w:r w:rsidR="00EA0683" w:rsidRPr="00E55E6F">
        <w:rPr>
          <w:rFonts w:ascii="Calibri" w:hAnsi="Calibri" w:cs="Calibri"/>
          <w:szCs w:val="22"/>
        </w:rPr>
        <w:t>Fundusze Europejskie dla Pomorza 2021-2027</w:t>
      </w:r>
      <w:bookmarkEnd w:id="3"/>
    </w:p>
    <w:p w14:paraId="71DB82DD" w14:textId="77777777" w:rsidR="00A46738" w:rsidRPr="00E55E6F" w:rsidRDefault="00A46738" w:rsidP="00E55E6F">
      <w:pPr>
        <w:spacing w:after="200" w:line="276" w:lineRule="auto"/>
        <w:ind w:left="2835" w:hanging="2835"/>
        <w:rPr>
          <w:rFonts w:ascii="Calibri" w:hAnsi="Calibri" w:cs="Calibri"/>
          <w:szCs w:val="22"/>
        </w:rPr>
      </w:pPr>
      <w:r w:rsidRPr="00E55E6F">
        <w:rPr>
          <w:rFonts w:ascii="Calibri" w:hAnsi="Calibri" w:cs="Calibri"/>
          <w:szCs w:val="22"/>
        </w:rPr>
        <w:t>GDOŚ</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rPr>
        <w:t>Generalny Dyrektor Ochrony Środowiska</w:t>
      </w:r>
    </w:p>
    <w:p w14:paraId="0D383D38" w14:textId="77777777" w:rsidR="00133464" w:rsidRPr="00E55E6F" w:rsidRDefault="00133464" w:rsidP="002A511F">
      <w:pPr>
        <w:spacing w:after="120" w:line="276" w:lineRule="auto"/>
        <w:ind w:left="4248" w:hanging="4248"/>
        <w:rPr>
          <w:rFonts w:ascii="Calibri" w:hAnsi="Calibri" w:cs="Calibri"/>
          <w:szCs w:val="22"/>
        </w:rPr>
      </w:pPr>
      <w:r w:rsidRPr="00E55E6F">
        <w:rPr>
          <w:rFonts w:ascii="Calibri" w:hAnsi="Calibri" w:cs="Calibri"/>
          <w:szCs w:val="22"/>
        </w:rPr>
        <w:t xml:space="preserve">IZ </w:t>
      </w:r>
      <w:r w:rsidR="00EA0683" w:rsidRPr="00E55E6F">
        <w:rPr>
          <w:rFonts w:ascii="Calibri" w:hAnsi="Calibri" w:cs="Calibri"/>
          <w:szCs w:val="22"/>
        </w:rPr>
        <w:t>FEP</w:t>
      </w:r>
      <w:r w:rsidRPr="00E55E6F">
        <w:rPr>
          <w:rFonts w:ascii="Calibri" w:hAnsi="Calibri" w:cs="Calibri"/>
          <w:szCs w:val="22"/>
        </w:rPr>
        <w:tab/>
        <w:t xml:space="preserve">Instytucja Zarządzająca </w:t>
      </w:r>
      <w:r w:rsidR="005330A7">
        <w:rPr>
          <w:rFonts w:ascii="Calibri" w:hAnsi="Calibri" w:cs="Calibri"/>
          <w:szCs w:val="22"/>
        </w:rPr>
        <w:t>p</w:t>
      </w:r>
      <w:r w:rsidR="00EA0683" w:rsidRPr="00E55E6F">
        <w:rPr>
          <w:rFonts w:ascii="Calibri" w:hAnsi="Calibri" w:cs="Calibri"/>
          <w:szCs w:val="22"/>
        </w:rPr>
        <w:t xml:space="preserve">rogramem </w:t>
      </w:r>
      <w:r w:rsidR="005330A7">
        <w:rPr>
          <w:rFonts w:ascii="Calibri" w:hAnsi="Calibri" w:cs="Calibri"/>
          <w:szCs w:val="22"/>
        </w:rPr>
        <w:t xml:space="preserve">regionalnym </w:t>
      </w:r>
      <w:r w:rsidR="00EA0683" w:rsidRPr="00E55E6F">
        <w:rPr>
          <w:rFonts w:ascii="Calibri" w:hAnsi="Calibri" w:cs="Calibri"/>
          <w:szCs w:val="22"/>
        </w:rPr>
        <w:t>Fundusze Europejskie dla Pomorza 2021-2027</w:t>
      </w:r>
    </w:p>
    <w:p w14:paraId="4191343B" w14:textId="77777777" w:rsidR="00B73AD1" w:rsidRPr="00E55E6F" w:rsidRDefault="00B73AD1" w:rsidP="00E55E6F">
      <w:pPr>
        <w:spacing w:after="120" w:line="276" w:lineRule="auto"/>
        <w:ind w:left="2835" w:hanging="2835"/>
        <w:jc w:val="both"/>
        <w:rPr>
          <w:rFonts w:ascii="Calibri" w:hAnsi="Calibri" w:cs="Calibri"/>
          <w:szCs w:val="22"/>
        </w:rPr>
      </w:pPr>
      <w:r w:rsidRPr="00E55E6F">
        <w:rPr>
          <w:rFonts w:ascii="Calibri" w:hAnsi="Calibri" w:cs="Calibri"/>
          <w:szCs w:val="22"/>
        </w:rPr>
        <w:t>JST</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szCs w:val="22"/>
        </w:rPr>
        <w:t>Jednostka samorządu terytorialnego</w:t>
      </w:r>
    </w:p>
    <w:p w14:paraId="7A8D9FAF" w14:textId="77777777" w:rsidR="00762FBA" w:rsidRPr="00E55E6F" w:rsidRDefault="00762FBA" w:rsidP="00E55E6F">
      <w:pPr>
        <w:spacing w:after="120" w:line="276" w:lineRule="auto"/>
        <w:ind w:left="2835" w:hanging="2835"/>
        <w:jc w:val="both"/>
        <w:rPr>
          <w:rFonts w:ascii="Calibri" w:hAnsi="Calibri" w:cs="Calibri"/>
          <w:szCs w:val="22"/>
        </w:rPr>
      </w:pPr>
      <w:r w:rsidRPr="00E55E6F">
        <w:rPr>
          <w:rFonts w:ascii="Calibri" w:hAnsi="Calibri" w:cs="Calibri"/>
          <w:szCs w:val="22"/>
        </w:rPr>
        <w:t>MŚP</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szCs w:val="22"/>
        </w:rPr>
        <w:t>Małe i średnie przedsiębiorstwa</w:t>
      </w:r>
    </w:p>
    <w:p w14:paraId="2633FE21" w14:textId="77777777" w:rsidR="001F2468" w:rsidRPr="00E55E6F" w:rsidRDefault="007A4B87" w:rsidP="00E55E6F">
      <w:pPr>
        <w:spacing w:after="120" w:line="276" w:lineRule="auto"/>
        <w:ind w:left="2835" w:hanging="2835"/>
        <w:jc w:val="both"/>
        <w:rPr>
          <w:rFonts w:ascii="Calibri" w:hAnsi="Calibri" w:cs="Calibri"/>
          <w:szCs w:val="22"/>
        </w:rPr>
      </w:pPr>
      <w:r w:rsidRPr="00E55E6F">
        <w:rPr>
          <w:rFonts w:ascii="Calibri" w:hAnsi="Calibri" w:cs="Calibri"/>
          <w:szCs w:val="22"/>
        </w:rPr>
        <w:t>OOŚ</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szCs w:val="22"/>
        </w:rPr>
        <w:t>Ocena oddziaływania na środowisko</w:t>
      </w:r>
    </w:p>
    <w:p w14:paraId="33A8EDB7" w14:textId="77777777" w:rsidR="00A44468" w:rsidRPr="00E55E6F" w:rsidRDefault="00A44468" w:rsidP="002A511F">
      <w:pPr>
        <w:spacing w:after="120" w:line="276" w:lineRule="auto"/>
        <w:ind w:left="4248" w:hanging="4248"/>
        <w:rPr>
          <w:rFonts w:ascii="Calibri" w:hAnsi="Calibri" w:cs="Calibri"/>
          <w:szCs w:val="22"/>
        </w:rPr>
      </w:pPr>
      <w:r w:rsidRPr="00E55E6F">
        <w:rPr>
          <w:rFonts w:ascii="Calibri" w:hAnsi="Calibri" w:cs="Calibri"/>
          <w:szCs w:val="22"/>
        </w:rPr>
        <w:t>Projekt</w:t>
      </w:r>
      <w:r w:rsidR="00AE5003">
        <w:rPr>
          <w:rFonts w:ascii="Calibri" w:hAnsi="Calibri" w:cs="Calibri"/>
          <w:szCs w:val="22"/>
        </w:rPr>
        <w:t xml:space="preserve"> (zadanie)</w:t>
      </w:r>
      <w:r w:rsidRPr="00E55E6F">
        <w:rPr>
          <w:rFonts w:ascii="Calibri" w:hAnsi="Calibri" w:cs="Calibri"/>
          <w:szCs w:val="22"/>
        </w:rPr>
        <w:t xml:space="preserve"> infrastrukturalny</w:t>
      </w:r>
      <w:r w:rsidR="00AE5003">
        <w:rPr>
          <w:rFonts w:ascii="Calibri" w:hAnsi="Calibri" w:cs="Calibri"/>
          <w:szCs w:val="22"/>
        </w:rPr>
        <w:t>(e)</w:t>
      </w:r>
      <w:r w:rsidRPr="00E55E6F">
        <w:rPr>
          <w:rFonts w:ascii="Calibri" w:hAnsi="Calibri" w:cs="Calibri"/>
          <w:szCs w:val="22"/>
        </w:rPr>
        <w:tab/>
        <w:t>Projekt</w:t>
      </w:r>
      <w:r w:rsidR="00AE5003">
        <w:rPr>
          <w:rFonts w:ascii="Calibri" w:hAnsi="Calibri" w:cs="Calibri"/>
          <w:szCs w:val="22"/>
        </w:rPr>
        <w:t xml:space="preserve"> (zadanie),</w:t>
      </w:r>
      <w:r w:rsidRPr="00E55E6F">
        <w:rPr>
          <w:rFonts w:ascii="Calibri" w:hAnsi="Calibri" w:cs="Calibri"/>
          <w:szCs w:val="22"/>
        </w:rPr>
        <w:t xml:space="preserve"> w zakres którego wchodzą prace budowlane takie jak remont, przebudowa, budowa, odbudowa, rozbudowa obiektów, zagospodarowanie terenu</w:t>
      </w:r>
    </w:p>
    <w:p w14:paraId="72B44205" w14:textId="77777777" w:rsidR="00C55CF8" w:rsidRPr="00E55E6F" w:rsidRDefault="00A44468" w:rsidP="00AE5003">
      <w:pPr>
        <w:spacing w:after="120" w:line="276" w:lineRule="auto"/>
        <w:ind w:left="4248" w:hanging="4248"/>
        <w:rPr>
          <w:rFonts w:ascii="Calibri" w:hAnsi="Calibri" w:cs="Calibri"/>
          <w:szCs w:val="22"/>
        </w:rPr>
      </w:pPr>
      <w:r w:rsidRPr="00E55E6F">
        <w:rPr>
          <w:rFonts w:ascii="Calibri" w:hAnsi="Calibri" w:cs="Calibri"/>
          <w:szCs w:val="22"/>
        </w:rPr>
        <w:t>Projekt</w:t>
      </w:r>
      <w:r w:rsidR="00AE5003">
        <w:rPr>
          <w:rFonts w:ascii="Calibri" w:hAnsi="Calibri" w:cs="Calibri"/>
          <w:szCs w:val="22"/>
        </w:rPr>
        <w:t xml:space="preserve"> (zadanie)</w:t>
      </w:r>
      <w:r w:rsidRPr="00E55E6F">
        <w:rPr>
          <w:rFonts w:ascii="Calibri" w:hAnsi="Calibri" w:cs="Calibri"/>
          <w:szCs w:val="22"/>
        </w:rPr>
        <w:t xml:space="preserve"> nieinfrastrukturalny</w:t>
      </w:r>
      <w:r w:rsidR="00AE5003">
        <w:rPr>
          <w:rFonts w:ascii="Calibri" w:hAnsi="Calibri" w:cs="Calibri"/>
          <w:szCs w:val="22"/>
        </w:rPr>
        <w:t>(e)</w:t>
      </w:r>
      <w:r w:rsidRPr="00E55E6F">
        <w:rPr>
          <w:rFonts w:ascii="Calibri" w:hAnsi="Calibri" w:cs="Calibri"/>
          <w:szCs w:val="22"/>
        </w:rPr>
        <w:tab/>
        <w:t>Projekt</w:t>
      </w:r>
      <w:r w:rsidR="00AE5003">
        <w:rPr>
          <w:rFonts w:ascii="Calibri" w:hAnsi="Calibri" w:cs="Calibri"/>
          <w:szCs w:val="22"/>
        </w:rPr>
        <w:t xml:space="preserve"> (zadanie),</w:t>
      </w:r>
      <w:r w:rsidRPr="00E55E6F">
        <w:rPr>
          <w:rFonts w:ascii="Calibri" w:hAnsi="Calibri" w:cs="Calibri"/>
          <w:szCs w:val="22"/>
        </w:rPr>
        <w:t xml:space="preserve"> w ramach którego przewiduje się wyłącznie zakup sprzętu, wyposażenia</w:t>
      </w:r>
      <w:r w:rsidR="00AE5003">
        <w:rPr>
          <w:rFonts w:ascii="Calibri" w:hAnsi="Calibri" w:cs="Calibri"/>
          <w:szCs w:val="22"/>
        </w:rPr>
        <w:t>, niektóre prace konserwatorskie</w:t>
      </w:r>
      <w:r w:rsidRPr="00E55E6F">
        <w:rPr>
          <w:rFonts w:ascii="Calibri" w:hAnsi="Calibri" w:cs="Calibri"/>
          <w:szCs w:val="22"/>
        </w:rPr>
        <w:t xml:space="preserve"> lub tzw. działania miękkie. Jeżeli funkcjonowanie zakupionego wyposażenia / sprzętu</w:t>
      </w:r>
      <w:r w:rsidR="00AE5003">
        <w:rPr>
          <w:rFonts w:ascii="Calibri" w:hAnsi="Calibri" w:cs="Calibri"/>
          <w:szCs w:val="22"/>
        </w:rPr>
        <w:t>, prace konserwatorskie</w:t>
      </w:r>
      <w:r w:rsidRPr="00E55E6F">
        <w:rPr>
          <w:rFonts w:ascii="Calibri" w:hAnsi="Calibri" w:cs="Calibri"/>
          <w:szCs w:val="22"/>
        </w:rPr>
        <w:t xml:space="preserve"> lub działania miękkie wymagają przeprowadzenia prac budowlanych np</w:t>
      </w:r>
      <w:r w:rsidR="00AE5003" w:rsidRPr="00E55E6F">
        <w:rPr>
          <w:rFonts w:ascii="Calibri" w:hAnsi="Calibri" w:cs="Calibri"/>
          <w:szCs w:val="22"/>
        </w:rPr>
        <w:t>.</w:t>
      </w:r>
      <w:r w:rsidR="00AE5003">
        <w:rPr>
          <w:rFonts w:ascii="Calibri" w:hAnsi="Calibri" w:cs="Calibri"/>
          <w:szCs w:val="22"/>
        </w:rPr>
        <w:t> </w:t>
      </w:r>
      <w:r w:rsidRPr="00E55E6F">
        <w:rPr>
          <w:rFonts w:ascii="Calibri" w:hAnsi="Calibri" w:cs="Calibri"/>
          <w:szCs w:val="22"/>
        </w:rPr>
        <w:t>dostosowania / remontu pomieszczenia, wykonania przebudowy / remontu instalacji wewnętrznych, zagospodarowania terenu polegającego na pracach budowlanych to zakres projektu</w:t>
      </w:r>
      <w:r w:rsidR="00AE5003">
        <w:rPr>
          <w:rFonts w:ascii="Calibri" w:hAnsi="Calibri" w:cs="Calibri"/>
          <w:szCs w:val="22"/>
        </w:rPr>
        <w:t xml:space="preserve"> (zadania)</w:t>
      </w:r>
      <w:r w:rsidRPr="00E55E6F">
        <w:rPr>
          <w:rFonts w:ascii="Calibri" w:hAnsi="Calibri" w:cs="Calibri"/>
          <w:szCs w:val="22"/>
        </w:rPr>
        <w:t xml:space="preserve"> zyskuje charakter infrastrukturalny</w:t>
      </w:r>
    </w:p>
    <w:p w14:paraId="0855B108" w14:textId="77777777" w:rsidR="008B11B0" w:rsidRPr="00E55E6F" w:rsidRDefault="008B11B0" w:rsidP="002A511F">
      <w:pPr>
        <w:spacing w:after="120" w:line="276" w:lineRule="auto"/>
        <w:ind w:left="4248" w:hanging="4248"/>
        <w:rPr>
          <w:rFonts w:ascii="Calibri" w:hAnsi="Calibri" w:cs="Calibri"/>
          <w:szCs w:val="22"/>
        </w:rPr>
      </w:pPr>
      <w:r w:rsidRPr="00E55E6F">
        <w:rPr>
          <w:rFonts w:ascii="Calibri" w:hAnsi="Calibri" w:cs="Calibri"/>
          <w:szCs w:val="22"/>
        </w:rPr>
        <w:t>Rozporządzenie ogólne</w:t>
      </w:r>
      <w:r w:rsidRPr="00E55E6F">
        <w:rPr>
          <w:rFonts w:ascii="Calibri" w:hAnsi="Calibri" w:cs="Calibri"/>
          <w:szCs w:val="22"/>
        </w:rPr>
        <w:tab/>
        <w:t>Rozporządzenie Parlamentu Europejskiego i Rady (UE) nr 2021/1060 z dnia 24 czerwca 2021 r. ustanawiające wspólne przepisy dotyczące Europejskiego Funduszu Rozwoju Regionalnego, Europejskiego Funduszu Społecznego Plus, Funduszu Spójności, Funduszu na rzecz Sprawiedliwej Transformacji i Europejskiego Funduszu Morskiego, Rybackiego i Akwakultury, a także przepisy finansowe na potrzeby tych funduszy oraz na potrzeby Funduszu Azylu, Migracji i Integracji, Funduszu Bezpieczeństwa Wewnętrznego i Instrumentu Wsparcia Finansowego na rzecz Zarządzania Granicami i Polityki Wizowej</w:t>
      </w:r>
    </w:p>
    <w:p w14:paraId="5A753315" w14:textId="77777777" w:rsidR="007E2687" w:rsidRPr="00E55E6F" w:rsidRDefault="007E2687" w:rsidP="00E55E6F">
      <w:pPr>
        <w:spacing w:after="120" w:line="276" w:lineRule="auto"/>
        <w:ind w:left="2835" w:hanging="2835"/>
        <w:jc w:val="both"/>
        <w:rPr>
          <w:rFonts w:ascii="Calibri" w:hAnsi="Calibri" w:cs="Calibri"/>
          <w:szCs w:val="22"/>
        </w:rPr>
      </w:pPr>
      <w:r w:rsidRPr="00E55E6F">
        <w:rPr>
          <w:rFonts w:ascii="Calibri" w:hAnsi="Calibri" w:cs="Calibri"/>
          <w:szCs w:val="22"/>
        </w:rPr>
        <w:t>RDOŚ</w:t>
      </w:r>
      <w:r w:rsidRPr="00E55E6F">
        <w:rPr>
          <w:rFonts w:ascii="Calibri" w:hAnsi="Calibri" w:cs="Calibri"/>
          <w:szCs w:val="22"/>
        </w:rPr>
        <w:tab/>
      </w:r>
      <w:r w:rsidR="002A511F">
        <w:rPr>
          <w:rFonts w:ascii="Calibri" w:hAnsi="Calibri" w:cs="Calibri"/>
          <w:szCs w:val="22"/>
        </w:rPr>
        <w:tab/>
      </w:r>
      <w:r w:rsidR="002A511F">
        <w:rPr>
          <w:rFonts w:ascii="Calibri" w:hAnsi="Calibri" w:cs="Calibri"/>
          <w:szCs w:val="22"/>
        </w:rPr>
        <w:tab/>
      </w:r>
      <w:r w:rsidRPr="00E55E6F">
        <w:rPr>
          <w:rFonts w:ascii="Calibri" w:hAnsi="Calibri" w:cs="Calibri"/>
        </w:rPr>
        <w:t>Regionalny Dyrektor Ochrony Środowiska</w:t>
      </w:r>
    </w:p>
    <w:p w14:paraId="5D3588CA" w14:textId="77777777" w:rsidR="00B7572D" w:rsidRPr="00E55E6F" w:rsidRDefault="00B7572D" w:rsidP="002A511F">
      <w:pPr>
        <w:spacing w:after="120" w:line="276" w:lineRule="auto"/>
        <w:ind w:left="4248" w:hanging="4248"/>
        <w:rPr>
          <w:rFonts w:ascii="Calibri" w:hAnsi="Calibri" w:cs="Calibri"/>
          <w:szCs w:val="22"/>
        </w:rPr>
      </w:pPr>
      <w:r w:rsidRPr="00E55E6F">
        <w:rPr>
          <w:rFonts w:ascii="Calibri" w:hAnsi="Calibri" w:cs="Calibri"/>
          <w:szCs w:val="22"/>
        </w:rPr>
        <w:lastRenderedPageBreak/>
        <w:t>WOD2021</w:t>
      </w:r>
      <w:r w:rsidRPr="00E55E6F">
        <w:rPr>
          <w:rFonts w:ascii="Calibri" w:hAnsi="Calibri" w:cs="Calibri"/>
          <w:szCs w:val="22"/>
        </w:rPr>
        <w:tab/>
        <w:t>Aplikacja Wnioski o dofinansowanie będąca elementem Centralnego Systemu Teleinformatycznego CST2021</w:t>
      </w:r>
    </w:p>
    <w:p w14:paraId="69CD9741" w14:textId="00D82F38" w:rsidR="00754B17" w:rsidRPr="00E55E6F" w:rsidRDefault="002F0AB7" w:rsidP="001A3BAA">
      <w:pPr>
        <w:pStyle w:val="Nagwek2"/>
      </w:pPr>
      <w:r w:rsidRPr="00E55E6F">
        <w:br w:type="page"/>
      </w:r>
      <w:bookmarkStart w:id="4" w:name="_Toc130993476"/>
      <w:bookmarkStart w:id="5" w:name="_Toc140497345"/>
      <w:bookmarkStart w:id="6" w:name="_Toc182243694"/>
      <w:bookmarkStart w:id="7" w:name="_Toc204674786"/>
      <w:r w:rsidR="00F67895" w:rsidRPr="00E55E6F">
        <w:lastRenderedPageBreak/>
        <w:t>A.</w:t>
      </w:r>
      <w:r w:rsidR="00754B17" w:rsidRPr="00E55E6F">
        <w:t xml:space="preserve"> </w:t>
      </w:r>
      <w:r w:rsidR="009F0013" w:rsidRPr="00E55E6F">
        <w:t>Formularz w</w:t>
      </w:r>
      <w:r w:rsidR="00754B17" w:rsidRPr="00E55E6F">
        <w:t>niosk</w:t>
      </w:r>
      <w:r w:rsidR="009F0013" w:rsidRPr="00E55E6F">
        <w:t>u</w:t>
      </w:r>
      <w:r w:rsidR="00754B17" w:rsidRPr="00E55E6F">
        <w:t xml:space="preserve"> o </w:t>
      </w:r>
      <w:r w:rsidR="009D3DE2" w:rsidRPr="00E55E6F">
        <w:t>d</w:t>
      </w:r>
      <w:r w:rsidR="00754B17" w:rsidRPr="00E55E6F">
        <w:t>ofinansowanie</w:t>
      </w:r>
      <w:bookmarkEnd w:id="4"/>
      <w:bookmarkEnd w:id="5"/>
      <w:bookmarkEnd w:id="6"/>
      <w:bookmarkEnd w:id="7"/>
    </w:p>
    <w:p w14:paraId="0F308BB5" w14:textId="77777777" w:rsidR="00754B17" w:rsidRPr="00E55E6F" w:rsidRDefault="00754B17" w:rsidP="001A3BAA">
      <w:pPr>
        <w:autoSpaceDE w:val="0"/>
        <w:autoSpaceDN w:val="0"/>
        <w:adjustRightInd w:val="0"/>
        <w:spacing w:before="240" w:after="120" w:line="276" w:lineRule="auto"/>
        <w:rPr>
          <w:rFonts w:ascii="Calibri" w:hAnsi="Calibri" w:cs="Calibri"/>
          <w:szCs w:val="22"/>
        </w:rPr>
      </w:pPr>
      <w:r w:rsidRPr="00E55E6F">
        <w:rPr>
          <w:rFonts w:ascii="Calibri" w:hAnsi="Calibri" w:cs="Calibri"/>
          <w:szCs w:val="22"/>
        </w:rPr>
        <w:t>Opracowanie i składanie wniosku o dofinansowanie realizacji projektu z</w:t>
      </w:r>
      <w:r w:rsidR="00357EA4" w:rsidRPr="00E55E6F">
        <w:rPr>
          <w:rFonts w:ascii="Calibri" w:hAnsi="Calibri" w:cs="Calibri"/>
          <w:szCs w:val="22"/>
        </w:rPr>
        <w:t>e</w:t>
      </w:r>
      <w:r w:rsidRPr="00E55E6F">
        <w:rPr>
          <w:rFonts w:ascii="Calibri" w:hAnsi="Calibri" w:cs="Calibri"/>
          <w:szCs w:val="22"/>
        </w:rPr>
        <w:t xml:space="preserve"> środków Europejskiego Funduszu Rozwoju Regionalnego w ramach </w:t>
      </w:r>
      <w:r w:rsidR="005330A7">
        <w:rPr>
          <w:rFonts w:ascii="Calibri" w:hAnsi="Calibri" w:cs="Calibri"/>
          <w:szCs w:val="22"/>
        </w:rPr>
        <w:t>p</w:t>
      </w:r>
      <w:r w:rsidRPr="005330A7">
        <w:rPr>
          <w:rFonts w:ascii="Calibri" w:hAnsi="Calibri" w:cs="Calibri"/>
          <w:szCs w:val="22"/>
        </w:rPr>
        <w:t>rogramu</w:t>
      </w:r>
      <w:r w:rsidR="005330A7">
        <w:rPr>
          <w:rFonts w:ascii="Calibri" w:hAnsi="Calibri" w:cs="Calibri"/>
          <w:szCs w:val="22"/>
        </w:rPr>
        <w:t xml:space="preserve"> regionalnego</w:t>
      </w:r>
      <w:r w:rsidRPr="005330A7">
        <w:rPr>
          <w:rFonts w:ascii="Calibri" w:hAnsi="Calibri" w:cs="Calibri"/>
          <w:szCs w:val="22"/>
        </w:rPr>
        <w:t xml:space="preserve"> Fundusze Europejskie dla Pomorza</w:t>
      </w:r>
      <w:r w:rsidRPr="00E55E6F">
        <w:rPr>
          <w:rFonts w:ascii="Calibri" w:hAnsi="Calibri" w:cs="Calibri"/>
          <w:szCs w:val="22"/>
        </w:rPr>
        <w:t xml:space="preserve"> 2021-2027 odbywa się w </w:t>
      </w:r>
      <w:bookmarkStart w:id="8" w:name="_Hlk132634800"/>
      <w:r w:rsidRPr="00E55E6F">
        <w:rPr>
          <w:rFonts w:ascii="Calibri" w:hAnsi="Calibri" w:cs="Calibri"/>
          <w:szCs w:val="22"/>
        </w:rPr>
        <w:t>Centralnym Systemie Teleinformatyczny</w:t>
      </w:r>
      <w:r w:rsidR="00707FDD" w:rsidRPr="00E55E6F">
        <w:rPr>
          <w:rFonts w:ascii="Calibri" w:hAnsi="Calibri" w:cs="Calibri"/>
          <w:szCs w:val="22"/>
        </w:rPr>
        <w:t>m</w:t>
      </w:r>
      <w:r w:rsidRPr="00E55E6F">
        <w:rPr>
          <w:rFonts w:ascii="Calibri" w:hAnsi="Calibri" w:cs="Calibri"/>
          <w:szCs w:val="22"/>
        </w:rPr>
        <w:t xml:space="preserve"> CST2021</w:t>
      </w:r>
      <w:bookmarkEnd w:id="8"/>
      <w:r w:rsidRPr="00E55E6F">
        <w:rPr>
          <w:rFonts w:ascii="Calibri" w:hAnsi="Calibri" w:cs="Calibri"/>
          <w:szCs w:val="22"/>
        </w:rPr>
        <w:t>, w aplikacji WOD2021.</w:t>
      </w:r>
    </w:p>
    <w:p w14:paraId="546C523B" w14:textId="77777777" w:rsidR="00754B17" w:rsidRPr="00E55E6F" w:rsidRDefault="00754B17"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Aplikacja WOD2021 umożliwia Wnioskodawcy przeglądanie naborów, tworzenie wniosku o dofinansowanie, składanie wniosku o dofinansowanie, edytowanie wniosku o dofinansowanie.</w:t>
      </w:r>
    </w:p>
    <w:p w14:paraId="5A9B731B" w14:textId="77777777" w:rsidR="00754B17" w:rsidRPr="00E55E6F" w:rsidRDefault="00754B17" w:rsidP="001A3BAA">
      <w:pPr>
        <w:spacing w:before="120" w:after="120" w:line="276" w:lineRule="auto"/>
        <w:rPr>
          <w:rFonts w:ascii="Calibri" w:hAnsi="Calibri" w:cs="Calibri"/>
          <w:szCs w:val="22"/>
        </w:rPr>
      </w:pPr>
      <w:r w:rsidRPr="00E55E6F">
        <w:rPr>
          <w:rFonts w:ascii="Calibri" w:hAnsi="Calibri" w:cs="Calibri"/>
          <w:b/>
          <w:szCs w:val="22"/>
        </w:rPr>
        <w:t>Wniosek o dofinansowanie WOD2021 dostępny jest na stronie</w:t>
      </w:r>
      <w:r w:rsidRPr="00E55E6F">
        <w:rPr>
          <w:rFonts w:ascii="Calibri" w:hAnsi="Calibri" w:cs="Calibri"/>
          <w:szCs w:val="22"/>
        </w:rPr>
        <w:t xml:space="preserve">: </w:t>
      </w:r>
      <w:hyperlink r:id="rId13" w:history="1">
        <w:r w:rsidRPr="00E55E6F">
          <w:rPr>
            <w:rStyle w:val="Hipercze"/>
            <w:rFonts w:ascii="Calibri" w:hAnsi="Calibri" w:cs="Calibri"/>
            <w:szCs w:val="22"/>
            <w:u w:val="none"/>
          </w:rPr>
          <w:t>https://wod.cst2021.gov.pl/</w:t>
        </w:r>
      </w:hyperlink>
      <w:r w:rsidRPr="00E55E6F">
        <w:rPr>
          <w:rFonts w:ascii="Calibri" w:hAnsi="Calibri" w:cs="Calibri"/>
          <w:szCs w:val="22"/>
        </w:rPr>
        <w:t xml:space="preserve"> </w:t>
      </w:r>
    </w:p>
    <w:p w14:paraId="189BAC33" w14:textId="77777777" w:rsidR="00754B17" w:rsidRPr="00E55E6F" w:rsidRDefault="00754B17" w:rsidP="001A3BAA">
      <w:pPr>
        <w:spacing w:before="240" w:after="120" w:line="276" w:lineRule="auto"/>
        <w:rPr>
          <w:rFonts w:ascii="Calibri" w:hAnsi="Calibri" w:cs="Calibri"/>
          <w:szCs w:val="22"/>
        </w:rPr>
      </w:pPr>
      <w:r w:rsidRPr="00E55E6F">
        <w:rPr>
          <w:rFonts w:ascii="Calibri" w:hAnsi="Calibri" w:cs="Calibri"/>
          <w:b/>
          <w:szCs w:val="22"/>
        </w:rPr>
        <w:t>Interaktywna instrukcja do obsługi aplikacji WOD2021 dostępna jest na stronie</w:t>
      </w:r>
      <w:r w:rsidRPr="00E55E6F">
        <w:rPr>
          <w:rFonts w:ascii="Calibri" w:hAnsi="Calibri" w:cs="Calibri"/>
          <w:szCs w:val="22"/>
        </w:rPr>
        <w:t xml:space="preserve">: </w:t>
      </w:r>
      <w:hyperlink r:id="rId14" w:history="1">
        <w:r w:rsidRPr="00E55E6F">
          <w:rPr>
            <w:rStyle w:val="Hipercze"/>
            <w:rFonts w:ascii="Calibri" w:hAnsi="Calibri" w:cs="Calibri"/>
            <w:szCs w:val="22"/>
            <w:u w:val="none"/>
          </w:rPr>
          <w:t>https://instrukcje.cst2021.gov.pl/?mod=wnioskodawca</w:t>
        </w:r>
      </w:hyperlink>
      <w:r w:rsidRPr="00E55E6F">
        <w:rPr>
          <w:rFonts w:ascii="Calibri" w:hAnsi="Calibri" w:cs="Calibri"/>
          <w:szCs w:val="22"/>
        </w:rPr>
        <w:t xml:space="preserve"> </w:t>
      </w:r>
    </w:p>
    <w:p w14:paraId="2729EEC1" w14:textId="77777777" w:rsidR="00754B17" w:rsidRPr="00E55E6F" w:rsidRDefault="00754B17" w:rsidP="001A3BAA">
      <w:pPr>
        <w:spacing w:before="240" w:after="120" w:line="276" w:lineRule="auto"/>
        <w:rPr>
          <w:rFonts w:ascii="Calibri" w:hAnsi="Calibri" w:cs="Calibri"/>
          <w:szCs w:val="22"/>
        </w:rPr>
      </w:pPr>
      <w:r w:rsidRPr="00E55E6F">
        <w:rPr>
          <w:rFonts w:ascii="Calibri" w:hAnsi="Calibri" w:cs="Calibri"/>
          <w:szCs w:val="22"/>
        </w:rPr>
        <w:t xml:space="preserve">Informacja o sposobie rejestracji i logowaniu dostępna jest na stronie: </w:t>
      </w:r>
      <w:hyperlink r:id="rId15" w:history="1">
        <w:r w:rsidRPr="00E55E6F">
          <w:rPr>
            <w:rStyle w:val="Hipercze"/>
            <w:rFonts w:ascii="Calibri" w:hAnsi="Calibri" w:cs="Calibri"/>
            <w:szCs w:val="22"/>
            <w:u w:val="none"/>
          </w:rPr>
          <w:t>https://instrukcje.cst2021.gov.pl/wod/rejestracja-i-logowanie/</w:t>
        </w:r>
      </w:hyperlink>
      <w:r w:rsidRPr="00E55E6F">
        <w:rPr>
          <w:rFonts w:ascii="Calibri" w:hAnsi="Calibri" w:cs="Calibri"/>
          <w:szCs w:val="22"/>
        </w:rPr>
        <w:t xml:space="preserve"> </w:t>
      </w:r>
    </w:p>
    <w:p w14:paraId="0EB92DDE" w14:textId="77777777" w:rsidR="00754B17" w:rsidRPr="00E55E6F" w:rsidRDefault="00754B17" w:rsidP="001A3BAA">
      <w:pPr>
        <w:spacing w:before="240" w:after="120" w:line="276" w:lineRule="auto"/>
        <w:rPr>
          <w:rFonts w:ascii="Calibri" w:hAnsi="Calibri" w:cs="Calibri"/>
          <w:szCs w:val="22"/>
        </w:rPr>
      </w:pPr>
      <w:r w:rsidRPr="00E55E6F">
        <w:rPr>
          <w:rFonts w:ascii="Calibri" w:hAnsi="Calibri" w:cs="Calibri"/>
          <w:szCs w:val="22"/>
        </w:rPr>
        <w:t xml:space="preserve">Instrukcja wyszukiwania naboru dostępna jest na stronie: </w:t>
      </w:r>
      <w:hyperlink r:id="rId16" w:history="1">
        <w:r w:rsidRPr="00E55E6F">
          <w:rPr>
            <w:rStyle w:val="Hipercze"/>
            <w:rFonts w:ascii="Calibri" w:hAnsi="Calibri" w:cs="Calibri"/>
            <w:szCs w:val="22"/>
            <w:u w:val="none"/>
          </w:rPr>
          <w:t>https://instrukcje.cst2021.gov.pl/wod/wyszukiwanie-naboru/</w:t>
        </w:r>
      </w:hyperlink>
      <w:r w:rsidRPr="00E55E6F">
        <w:rPr>
          <w:rFonts w:ascii="Calibri" w:hAnsi="Calibri" w:cs="Calibri"/>
          <w:szCs w:val="22"/>
        </w:rPr>
        <w:t xml:space="preserve"> </w:t>
      </w:r>
    </w:p>
    <w:p w14:paraId="712169A0" w14:textId="77777777" w:rsidR="00754B17" w:rsidRPr="00E55E6F" w:rsidRDefault="00754B17" w:rsidP="001A3BAA">
      <w:pPr>
        <w:spacing w:before="240" w:after="120" w:line="276" w:lineRule="auto"/>
        <w:rPr>
          <w:rFonts w:ascii="Calibri" w:hAnsi="Calibri" w:cs="Calibri"/>
          <w:szCs w:val="22"/>
        </w:rPr>
      </w:pPr>
      <w:r w:rsidRPr="00E55E6F">
        <w:rPr>
          <w:rFonts w:ascii="Calibri" w:hAnsi="Calibri" w:cs="Calibri"/>
          <w:szCs w:val="22"/>
        </w:rPr>
        <w:t>Instrukcja tworzenia wniosku dostępna jest na stronie:</w:t>
      </w:r>
    </w:p>
    <w:p w14:paraId="29DE0002" w14:textId="77777777" w:rsidR="00754B17" w:rsidRPr="00E55E6F" w:rsidRDefault="00754B17" w:rsidP="001A3BAA">
      <w:pPr>
        <w:spacing w:before="120" w:after="120" w:line="276" w:lineRule="auto"/>
        <w:rPr>
          <w:rFonts w:ascii="Calibri" w:hAnsi="Calibri" w:cs="Calibri"/>
          <w:szCs w:val="22"/>
        </w:rPr>
      </w:pPr>
      <w:hyperlink r:id="rId17" w:history="1">
        <w:r w:rsidRPr="00E55E6F">
          <w:rPr>
            <w:rStyle w:val="Hipercze"/>
            <w:rFonts w:ascii="Calibri" w:hAnsi="Calibri" w:cs="Calibri"/>
            <w:szCs w:val="22"/>
            <w:u w:val="none"/>
          </w:rPr>
          <w:t>https://instrukcje.cst2021.gov.pl/wod/tworzenie-wniosku/</w:t>
        </w:r>
      </w:hyperlink>
      <w:r w:rsidRPr="00E55E6F">
        <w:rPr>
          <w:rFonts w:ascii="Calibri" w:hAnsi="Calibri" w:cs="Calibri"/>
          <w:szCs w:val="22"/>
        </w:rPr>
        <w:t xml:space="preserve"> </w:t>
      </w:r>
    </w:p>
    <w:p w14:paraId="44B32152" w14:textId="77777777" w:rsidR="00754B17" w:rsidRPr="00E55E6F" w:rsidRDefault="00754B17" w:rsidP="001A3BAA">
      <w:pPr>
        <w:autoSpaceDE w:val="0"/>
        <w:autoSpaceDN w:val="0"/>
        <w:adjustRightInd w:val="0"/>
        <w:spacing w:before="240" w:after="120" w:line="276" w:lineRule="auto"/>
        <w:rPr>
          <w:rFonts w:ascii="Calibri" w:hAnsi="Calibri" w:cs="Calibri"/>
          <w:szCs w:val="22"/>
        </w:rPr>
      </w:pPr>
      <w:r w:rsidRPr="00E55E6F">
        <w:rPr>
          <w:rFonts w:ascii="Calibri" w:hAnsi="Calibri" w:cs="Calibri"/>
          <w:szCs w:val="22"/>
        </w:rPr>
        <w:t xml:space="preserve">Wniosek o dofinansowanie składa się z </w:t>
      </w:r>
      <w:r w:rsidR="00121C0F" w:rsidRPr="00E55E6F">
        <w:rPr>
          <w:rFonts w:ascii="Calibri" w:hAnsi="Calibri" w:cs="Calibri"/>
          <w:szCs w:val="22"/>
        </w:rPr>
        <w:t>następujących</w:t>
      </w:r>
      <w:r w:rsidRPr="00E55E6F">
        <w:rPr>
          <w:rFonts w:ascii="Calibri" w:hAnsi="Calibri" w:cs="Calibri"/>
          <w:szCs w:val="22"/>
        </w:rPr>
        <w:t xml:space="preserve"> sekcji:</w:t>
      </w:r>
    </w:p>
    <w:p w14:paraId="27122367"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18" w:history="1">
        <w:r w:rsidRPr="00C57603">
          <w:rPr>
            <w:rStyle w:val="Hipercze"/>
            <w:rFonts w:ascii="Calibri" w:hAnsi="Calibri" w:cs="Calibri"/>
            <w:szCs w:val="22"/>
            <w:u w:val="none"/>
          </w:rPr>
          <w:t>Informacje o projekcie</w:t>
        </w:r>
      </w:hyperlink>
      <w:r w:rsidRPr="00C57603">
        <w:rPr>
          <w:rFonts w:ascii="Calibri" w:hAnsi="Calibri" w:cs="Calibri"/>
          <w:szCs w:val="22"/>
        </w:rPr>
        <w:t xml:space="preserve"> </w:t>
      </w:r>
    </w:p>
    <w:p w14:paraId="7DE4ED5F" w14:textId="72EB7970"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19" w:history="1">
        <w:r w:rsidRPr="00C57603">
          <w:rPr>
            <w:rStyle w:val="Hipercze"/>
            <w:rFonts w:ascii="Calibri" w:hAnsi="Calibri" w:cs="Calibri"/>
            <w:szCs w:val="22"/>
            <w:u w:val="none"/>
          </w:rPr>
          <w:t>Wnioskodawca i realizatorzy</w:t>
        </w:r>
      </w:hyperlink>
      <w:r w:rsidRPr="00C57603">
        <w:rPr>
          <w:rFonts w:ascii="Calibri" w:hAnsi="Calibri" w:cs="Calibri"/>
          <w:szCs w:val="22"/>
        </w:rPr>
        <w:t xml:space="preserve"> </w:t>
      </w:r>
    </w:p>
    <w:p w14:paraId="5273563D"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0" w:history="1">
        <w:r w:rsidRPr="00C57603">
          <w:rPr>
            <w:rStyle w:val="Hipercze"/>
            <w:rFonts w:ascii="Calibri" w:hAnsi="Calibri" w:cs="Calibri"/>
            <w:szCs w:val="22"/>
            <w:u w:val="none"/>
          </w:rPr>
          <w:t>Wskaźniki projektu</w:t>
        </w:r>
      </w:hyperlink>
      <w:r w:rsidRPr="00C57603">
        <w:rPr>
          <w:rFonts w:ascii="Calibri" w:hAnsi="Calibri" w:cs="Calibri"/>
          <w:szCs w:val="22"/>
        </w:rPr>
        <w:t xml:space="preserve"> </w:t>
      </w:r>
    </w:p>
    <w:p w14:paraId="2DC03E66"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1" w:history="1">
        <w:r w:rsidRPr="00C57603">
          <w:rPr>
            <w:rStyle w:val="Hipercze"/>
            <w:rFonts w:ascii="Calibri" w:hAnsi="Calibri" w:cs="Calibri"/>
            <w:szCs w:val="22"/>
            <w:u w:val="none"/>
          </w:rPr>
          <w:t>Zadania</w:t>
        </w:r>
      </w:hyperlink>
      <w:r w:rsidRPr="00C57603">
        <w:rPr>
          <w:rFonts w:ascii="Calibri" w:hAnsi="Calibri" w:cs="Calibri"/>
          <w:szCs w:val="22"/>
        </w:rPr>
        <w:t xml:space="preserve"> </w:t>
      </w:r>
    </w:p>
    <w:p w14:paraId="43269989"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2" w:history="1">
        <w:r w:rsidRPr="00C57603">
          <w:rPr>
            <w:rStyle w:val="Hipercze"/>
            <w:rFonts w:ascii="Calibri" w:hAnsi="Calibri" w:cs="Calibri"/>
            <w:szCs w:val="22"/>
            <w:u w:val="none"/>
          </w:rPr>
          <w:t>Budżet projektu</w:t>
        </w:r>
      </w:hyperlink>
      <w:r w:rsidRPr="00C57603">
        <w:rPr>
          <w:rFonts w:ascii="Calibri" w:hAnsi="Calibri" w:cs="Calibri"/>
          <w:szCs w:val="22"/>
        </w:rPr>
        <w:t xml:space="preserve"> </w:t>
      </w:r>
    </w:p>
    <w:p w14:paraId="3ADCE560"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3" w:history="1">
        <w:r w:rsidRPr="00C57603">
          <w:rPr>
            <w:rStyle w:val="Hipercze"/>
            <w:rFonts w:ascii="Calibri" w:hAnsi="Calibri" w:cs="Calibri"/>
            <w:szCs w:val="22"/>
            <w:u w:val="none"/>
          </w:rPr>
          <w:t>Podsumowanie budżetu</w:t>
        </w:r>
      </w:hyperlink>
      <w:r w:rsidRPr="00C57603">
        <w:rPr>
          <w:rFonts w:ascii="Calibri" w:hAnsi="Calibri" w:cs="Calibri"/>
          <w:szCs w:val="22"/>
        </w:rPr>
        <w:t xml:space="preserve"> </w:t>
      </w:r>
    </w:p>
    <w:p w14:paraId="47586E17"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4" w:history="1">
        <w:r w:rsidRPr="00C57603">
          <w:rPr>
            <w:rStyle w:val="Hipercze"/>
            <w:rFonts w:ascii="Calibri" w:hAnsi="Calibri" w:cs="Calibri"/>
            <w:szCs w:val="22"/>
            <w:u w:val="none"/>
          </w:rPr>
          <w:t>Źródła finansowania</w:t>
        </w:r>
      </w:hyperlink>
      <w:r w:rsidRPr="00C57603">
        <w:rPr>
          <w:rFonts w:ascii="Calibri" w:hAnsi="Calibri" w:cs="Calibri"/>
          <w:szCs w:val="22"/>
        </w:rPr>
        <w:t xml:space="preserve"> </w:t>
      </w:r>
    </w:p>
    <w:p w14:paraId="26843682" w14:textId="77777777" w:rsidR="00754B17" w:rsidRPr="00624C76"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5" w:history="1">
        <w:r w:rsidRPr="00624C76">
          <w:rPr>
            <w:rStyle w:val="Hipercze"/>
            <w:rFonts w:ascii="Calibri" w:hAnsi="Calibri" w:cs="Calibri"/>
            <w:szCs w:val="22"/>
            <w:u w:val="none"/>
          </w:rPr>
          <w:t>Analiza ryzyka</w:t>
        </w:r>
      </w:hyperlink>
      <w:r w:rsidRPr="00624C76">
        <w:rPr>
          <w:rFonts w:ascii="Calibri" w:hAnsi="Calibri" w:cs="Calibri"/>
          <w:szCs w:val="22"/>
        </w:rPr>
        <w:t xml:space="preserve"> </w:t>
      </w:r>
    </w:p>
    <w:p w14:paraId="392BDE03"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6" w:history="1">
        <w:r w:rsidRPr="00C57603">
          <w:rPr>
            <w:rStyle w:val="Hipercze"/>
            <w:rFonts w:ascii="Calibri" w:hAnsi="Calibri" w:cs="Calibri"/>
            <w:szCs w:val="22"/>
            <w:u w:val="none"/>
          </w:rPr>
          <w:t>Załączniki</w:t>
        </w:r>
      </w:hyperlink>
      <w:r w:rsidRPr="00C57603">
        <w:rPr>
          <w:rFonts w:ascii="Calibri" w:hAnsi="Calibri" w:cs="Calibri"/>
          <w:szCs w:val="22"/>
        </w:rPr>
        <w:t xml:space="preserve"> </w:t>
      </w:r>
    </w:p>
    <w:p w14:paraId="62F0E930" w14:textId="77777777" w:rsidR="00754B17" w:rsidRPr="00C57603" w:rsidRDefault="00754B17" w:rsidP="00AC6F79">
      <w:pPr>
        <w:numPr>
          <w:ilvl w:val="0"/>
          <w:numId w:val="17"/>
        </w:numPr>
        <w:autoSpaceDE w:val="0"/>
        <w:autoSpaceDN w:val="0"/>
        <w:adjustRightInd w:val="0"/>
        <w:spacing w:before="120" w:line="276" w:lineRule="auto"/>
        <w:ind w:left="357" w:hanging="357"/>
        <w:rPr>
          <w:rFonts w:ascii="Calibri" w:hAnsi="Calibri" w:cs="Calibri"/>
          <w:szCs w:val="22"/>
        </w:rPr>
      </w:pPr>
      <w:hyperlink r:id="rId27" w:history="1">
        <w:r w:rsidRPr="00C57603">
          <w:rPr>
            <w:rStyle w:val="Hipercze"/>
            <w:rFonts w:ascii="Calibri" w:hAnsi="Calibri" w:cs="Calibri"/>
            <w:szCs w:val="22"/>
            <w:u w:val="none"/>
          </w:rPr>
          <w:t>Informacje o wniosku</w:t>
        </w:r>
      </w:hyperlink>
      <w:r w:rsidRPr="00C57603">
        <w:rPr>
          <w:rFonts w:ascii="Calibri" w:hAnsi="Calibri" w:cs="Calibri"/>
          <w:szCs w:val="22"/>
        </w:rPr>
        <w:t xml:space="preserve"> </w:t>
      </w:r>
    </w:p>
    <w:p w14:paraId="4F2EB6F2" w14:textId="28BB8CDB" w:rsidR="00754B17" w:rsidRDefault="00435BB8" w:rsidP="001A3BAA">
      <w:pPr>
        <w:autoSpaceDE w:val="0"/>
        <w:autoSpaceDN w:val="0"/>
        <w:adjustRightInd w:val="0"/>
        <w:spacing w:before="240" w:after="120" w:line="276" w:lineRule="auto"/>
        <w:rPr>
          <w:rFonts w:ascii="Calibri" w:hAnsi="Calibri" w:cs="Calibri"/>
          <w:szCs w:val="22"/>
        </w:rPr>
      </w:pPr>
      <w:r w:rsidRPr="00E55E6F">
        <w:rPr>
          <w:rFonts w:ascii="Calibri" w:hAnsi="Calibri" w:cs="Calibri"/>
          <w:szCs w:val="22"/>
        </w:rPr>
        <w:t>Opis sposobu przygotowania budżetu projektu znajduje się w</w:t>
      </w:r>
      <w:r w:rsidR="008648FE">
        <w:rPr>
          <w:rFonts w:ascii="Calibri" w:hAnsi="Calibri" w:cs="Calibri"/>
          <w:szCs w:val="22"/>
        </w:rPr>
        <w:t xml:space="preserve"> </w:t>
      </w:r>
      <w:r w:rsidR="00AB1BBC" w:rsidRPr="00662593">
        <w:rPr>
          <w:rFonts w:ascii="Calibri" w:hAnsi="Calibri" w:cs="Calibri"/>
          <w:b/>
        </w:rPr>
        <w:t xml:space="preserve">Zasadach </w:t>
      </w:r>
      <w:r w:rsidR="008D604E" w:rsidRPr="00662593">
        <w:rPr>
          <w:rFonts w:ascii="Calibri" w:hAnsi="Calibri" w:cs="Calibri"/>
          <w:b/>
        </w:rPr>
        <w:t xml:space="preserve">przygotowania </w:t>
      </w:r>
      <w:r w:rsidR="008648FE">
        <w:rPr>
          <w:rFonts w:ascii="Calibri" w:hAnsi="Calibri" w:cs="Calibri"/>
          <w:b/>
        </w:rPr>
        <w:t xml:space="preserve">budżetu projektu w aplikacji WOD2021 </w:t>
      </w:r>
      <w:r w:rsidR="00AB1BBC" w:rsidRPr="009112DA">
        <w:rPr>
          <w:rFonts w:ascii="Calibri" w:hAnsi="Calibri" w:cs="Calibri"/>
          <w:szCs w:val="22"/>
        </w:rPr>
        <w:t>stanowiąc</w:t>
      </w:r>
      <w:r w:rsidR="002A43D8">
        <w:rPr>
          <w:rFonts w:ascii="Calibri" w:hAnsi="Calibri" w:cs="Calibri"/>
          <w:szCs w:val="22"/>
        </w:rPr>
        <w:t>ych</w:t>
      </w:r>
      <w:r w:rsidR="00AB1BBC" w:rsidRPr="009112DA">
        <w:rPr>
          <w:rFonts w:ascii="Calibri" w:hAnsi="Calibri" w:cs="Calibri"/>
          <w:szCs w:val="22"/>
        </w:rPr>
        <w:t xml:space="preserve"> </w:t>
      </w:r>
      <w:r w:rsidR="005212D7">
        <w:rPr>
          <w:rFonts w:ascii="Calibri" w:hAnsi="Calibri" w:cs="Calibri"/>
          <w:szCs w:val="22"/>
        </w:rPr>
        <w:t>Z</w:t>
      </w:r>
      <w:r w:rsidR="00AB1BBC" w:rsidRPr="009112DA">
        <w:rPr>
          <w:rFonts w:ascii="Calibri" w:hAnsi="Calibri" w:cs="Calibri"/>
          <w:szCs w:val="22"/>
        </w:rPr>
        <w:t>ałącznik</w:t>
      </w:r>
      <w:r w:rsidR="005212D7">
        <w:rPr>
          <w:rFonts w:ascii="Calibri" w:hAnsi="Calibri" w:cs="Calibri"/>
          <w:szCs w:val="22"/>
        </w:rPr>
        <w:t xml:space="preserve"> Nr 8</w:t>
      </w:r>
      <w:r w:rsidR="00AB1BBC" w:rsidRPr="009112DA">
        <w:rPr>
          <w:rFonts w:ascii="Calibri" w:hAnsi="Calibri" w:cs="Calibri"/>
          <w:szCs w:val="22"/>
        </w:rPr>
        <w:t xml:space="preserve"> </w:t>
      </w:r>
      <w:r w:rsidRPr="005330A7">
        <w:rPr>
          <w:rFonts w:ascii="Calibri" w:hAnsi="Calibri" w:cs="Calibri"/>
          <w:szCs w:val="22"/>
        </w:rPr>
        <w:t>do</w:t>
      </w:r>
      <w:r w:rsidR="00C50C59" w:rsidRPr="00C50C59">
        <w:rPr>
          <w:rFonts w:ascii="Calibri" w:hAnsi="Calibri" w:cs="Calibri"/>
          <w:szCs w:val="22"/>
        </w:rPr>
        <w:t xml:space="preserve"> </w:t>
      </w:r>
      <w:r w:rsidR="005212D7">
        <w:rPr>
          <w:rFonts w:ascii="Calibri" w:hAnsi="Calibri" w:cs="Calibri"/>
          <w:szCs w:val="22"/>
        </w:rPr>
        <w:t xml:space="preserve">Regulaminu naboru wniosków. </w:t>
      </w:r>
    </w:p>
    <w:p w14:paraId="4E2D39F4" w14:textId="617B693D" w:rsidR="00754B17" w:rsidRPr="00E55E6F" w:rsidRDefault="002F02BC" w:rsidP="001A3BAA">
      <w:pPr>
        <w:autoSpaceDE w:val="0"/>
        <w:autoSpaceDN w:val="0"/>
        <w:adjustRightInd w:val="0"/>
        <w:spacing w:before="240" w:after="120" w:line="276" w:lineRule="auto"/>
        <w:rPr>
          <w:rFonts w:ascii="Calibri" w:hAnsi="Calibri" w:cs="Calibri"/>
        </w:rPr>
      </w:pPr>
      <w:bookmarkStart w:id="9" w:name="_Hlk131166567"/>
      <w:r w:rsidRPr="00E55E6F">
        <w:rPr>
          <w:rFonts w:ascii="Calibri" w:hAnsi="Calibri" w:cs="Calibri"/>
          <w:b/>
          <w:szCs w:val="22"/>
        </w:rPr>
        <w:t>W sekcji Załączniki formularza wniosku o dofinansowanie WOD2021</w:t>
      </w:r>
      <w:r w:rsidRPr="00E55E6F">
        <w:rPr>
          <w:rFonts w:ascii="Calibri" w:hAnsi="Calibri" w:cs="Calibri"/>
          <w:szCs w:val="22"/>
        </w:rPr>
        <w:t xml:space="preserve"> wymagane</w:t>
      </w:r>
      <w:bookmarkEnd w:id="9"/>
      <w:r w:rsidRPr="00E55E6F">
        <w:rPr>
          <w:rFonts w:ascii="Calibri" w:hAnsi="Calibri" w:cs="Calibri"/>
          <w:szCs w:val="22"/>
        </w:rPr>
        <w:t xml:space="preserve"> będzie załączenie stosownych dokumentów wskazanych w rozdziale B. Załączniki do formularza wniosku</w:t>
      </w:r>
      <w:r w:rsidR="00D55837">
        <w:rPr>
          <w:rFonts w:ascii="Calibri" w:hAnsi="Calibri" w:cs="Calibri"/>
          <w:szCs w:val="22"/>
        </w:rPr>
        <w:t>.</w:t>
      </w:r>
    </w:p>
    <w:p w14:paraId="38152FE4" w14:textId="77777777" w:rsidR="00704A76" w:rsidRPr="00E5191B" w:rsidRDefault="00F67895" w:rsidP="001A3BAA">
      <w:pPr>
        <w:pStyle w:val="Nagwek2"/>
      </w:pPr>
      <w:bookmarkStart w:id="10" w:name="_Toc130993478"/>
      <w:bookmarkStart w:id="11" w:name="_Toc140497346"/>
      <w:bookmarkStart w:id="12" w:name="_Toc182243695"/>
      <w:bookmarkStart w:id="13" w:name="_Toc204674787"/>
      <w:r w:rsidRPr="00E5191B">
        <w:lastRenderedPageBreak/>
        <w:t xml:space="preserve">B. </w:t>
      </w:r>
      <w:r w:rsidR="00754B17" w:rsidRPr="00E5191B">
        <w:t>Załączniki</w:t>
      </w:r>
      <w:bookmarkEnd w:id="10"/>
      <w:r w:rsidR="00954841" w:rsidRPr="00E5191B">
        <w:t xml:space="preserve"> do </w:t>
      </w:r>
      <w:r w:rsidR="00673718" w:rsidRPr="00E5191B">
        <w:t xml:space="preserve">formularza </w:t>
      </w:r>
      <w:r w:rsidR="00954841" w:rsidRPr="00E5191B">
        <w:t>wniosku</w:t>
      </w:r>
      <w:bookmarkStart w:id="14" w:name="_Hlk130547011"/>
      <w:bookmarkEnd w:id="11"/>
      <w:bookmarkEnd w:id="12"/>
      <w:bookmarkEnd w:id="13"/>
    </w:p>
    <w:p w14:paraId="1FDB0709" w14:textId="77777777" w:rsidR="00704A76" w:rsidRPr="00E55E6F" w:rsidRDefault="00704A76" w:rsidP="001A3BAA">
      <w:pPr>
        <w:autoSpaceDE w:val="0"/>
        <w:autoSpaceDN w:val="0"/>
        <w:adjustRightInd w:val="0"/>
        <w:spacing w:before="120" w:after="120" w:line="276" w:lineRule="auto"/>
        <w:ind w:left="3"/>
        <w:rPr>
          <w:rFonts w:ascii="Calibri" w:hAnsi="Calibri" w:cs="Calibri"/>
          <w:szCs w:val="22"/>
        </w:rPr>
      </w:pPr>
      <w:r w:rsidRPr="00E55E6F">
        <w:rPr>
          <w:rFonts w:ascii="Calibri" w:hAnsi="Calibri" w:cs="Calibri"/>
          <w:szCs w:val="22"/>
        </w:rPr>
        <w:t>Wszystkie wymagane w danym naborze dokumenty</w:t>
      </w:r>
      <w:r w:rsidRPr="00E55E6F">
        <w:rPr>
          <w:rFonts w:ascii="Calibri" w:hAnsi="Calibri" w:cs="Calibri"/>
          <w:b/>
          <w:szCs w:val="22"/>
        </w:rPr>
        <w:t xml:space="preserve"> należy załączyć wyłącznie w formie elektronicznej</w:t>
      </w:r>
      <w:r w:rsidRPr="00E55E6F">
        <w:rPr>
          <w:rFonts w:ascii="Calibri" w:hAnsi="Calibri" w:cs="Calibri"/>
          <w:szCs w:val="22"/>
        </w:rPr>
        <w:t xml:space="preserve">. Każdy załącznik do formularza wniosku musi stanowić jeden plik o rozmiarze nieprzekraczającym 25MB, a w przypadku większej liczby dokumentów składających się na dany załącznik, wymagane będzie dostarczenie </w:t>
      </w:r>
      <w:bookmarkStart w:id="15" w:name="_Hlk140136497"/>
      <w:r w:rsidRPr="00E55E6F">
        <w:rPr>
          <w:rFonts w:ascii="Calibri" w:hAnsi="Calibri" w:cs="Calibri"/>
          <w:szCs w:val="22"/>
        </w:rPr>
        <w:t>pliku w formacie ZIP, RAR lub równoważnym</w:t>
      </w:r>
      <w:bookmarkEnd w:id="15"/>
      <w:r w:rsidRPr="00E55E6F">
        <w:rPr>
          <w:rFonts w:ascii="Calibri" w:hAnsi="Calibri" w:cs="Calibri"/>
          <w:szCs w:val="22"/>
        </w:rPr>
        <w:t>. Jeśli utworzony plik w formacie ZIP, RAR lub równoważnym będzie przekraczał wskazany powyżej rozmiar, należy dokonać jego podziału i umieścić jako załączniki dodatkowe.</w:t>
      </w:r>
    </w:p>
    <w:p w14:paraId="30A9A981" w14:textId="0A53A6C2" w:rsidR="00704A76" w:rsidRPr="00E55E6F" w:rsidRDefault="00704A76" w:rsidP="001A3BAA">
      <w:pPr>
        <w:spacing w:before="120" w:after="120" w:line="276" w:lineRule="auto"/>
        <w:rPr>
          <w:rFonts w:ascii="Calibri" w:hAnsi="Calibri" w:cs="Calibri"/>
          <w:szCs w:val="22"/>
        </w:rPr>
      </w:pPr>
      <w:r w:rsidRPr="00E55E6F">
        <w:rPr>
          <w:rFonts w:ascii="Calibri" w:hAnsi="Calibri" w:cs="Calibri"/>
          <w:szCs w:val="22"/>
        </w:rPr>
        <w:t xml:space="preserve">Dodatkowo, </w:t>
      </w:r>
      <w:r w:rsidRPr="00E55E6F">
        <w:rPr>
          <w:rFonts w:ascii="Calibri" w:hAnsi="Calibri" w:cs="Calibri"/>
          <w:b/>
          <w:szCs w:val="22"/>
        </w:rPr>
        <w:t>wszystkie załączniki sporządzane lub wypełniane przez Wnioskodawcę należy opatrzyć podpisem elektronicznym</w:t>
      </w:r>
      <w:r w:rsidRPr="00E55E6F">
        <w:rPr>
          <w:rFonts w:ascii="Calibri" w:hAnsi="Calibri" w:cs="Calibri"/>
          <w:szCs w:val="22"/>
        </w:rPr>
        <w:t>. W przypadku dokumentów, w tym oświadczeń, sporządzanych przez inne organy lub podmioty zaangażowane w realizację projektu, dopuszczalne będzie załączenie skanu tychże dokumentów podpisanych w formie tradycyjnej, przy czym Wnioskodawca, na żądanie IZ FEP</w:t>
      </w:r>
      <w:r w:rsidR="00C1360E">
        <w:rPr>
          <w:rFonts w:ascii="Calibri" w:hAnsi="Calibri" w:cs="Calibri"/>
          <w:szCs w:val="22"/>
        </w:rPr>
        <w:t xml:space="preserve"> 2021-2027</w:t>
      </w:r>
      <w:r w:rsidRPr="00E55E6F">
        <w:rPr>
          <w:rFonts w:ascii="Calibri" w:hAnsi="Calibri" w:cs="Calibri"/>
          <w:szCs w:val="22"/>
        </w:rPr>
        <w:t>, jest zobowiązany okazać do wglądu oryginał takiego dokumentu.</w:t>
      </w:r>
    </w:p>
    <w:p w14:paraId="77D88D68" w14:textId="77777777" w:rsidR="00954841" w:rsidRPr="00E55E6F" w:rsidRDefault="00954841"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 sekcji</w:t>
      </w:r>
      <w:r w:rsidR="008C4BB4" w:rsidRPr="00E55E6F">
        <w:rPr>
          <w:rFonts w:ascii="Calibri" w:hAnsi="Calibri" w:cs="Calibri"/>
          <w:szCs w:val="22"/>
        </w:rPr>
        <w:t xml:space="preserve"> Załączniki formularza</w:t>
      </w:r>
      <w:r w:rsidRPr="00E55E6F">
        <w:rPr>
          <w:rFonts w:ascii="Calibri" w:hAnsi="Calibri" w:cs="Calibri"/>
          <w:szCs w:val="22"/>
        </w:rPr>
        <w:t xml:space="preserve"> wniosku o dofinansowanie WOD2021 wymagane będzie (o ile będzie to adekwatne dla danego typu przedsięwzięcia lub kolejne rozdziały niniejszej instrukcji nie wskazują inaczej) dołączenie następujących załączników:</w:t>
      </w:r>
    </w:p>
    <w:p w14:paraId="49B5BCED" w14:textId="4AF359C9" w:rsidR="00954841" w:rsidRDefault="00D410A0" w:rsidP="001A3BAA">
      <w:pPr>
        <w:numPr>
          <w:ilvl w:val="0"/>
          <w:numId w:val="1"/>
        </w:numPr>
        <w:tabs>
          <w:tab w:val="clear" w:pos="720"/>
        </w:tabs>
        <w:autoSpaceDE w:val="0"/>
        <w:autoSpaceDN w:val="0"/>
        <w:adjustRightInd w:val="0"/>
        <w:spacing w:before="120" w:after="120" w:line="276" w:lineRule="auto"/>
        <w:ind w:left="360" w:hanging="357"/>
        <w:rPr>
          <w:rFonts w:ascii="Calibri" w:hAnsi="Calibri" w:cs="Calibri"/>
          <w:szCs w:val="22"/>
        </w:rPr>
      </w:pPr>
      <w:r w:rsidRPr="00D410A0">
        <w:rPr>
          <w:rFonts w:ascii="Calibri" w:hAnsi="Calibri" w:cs="Calibri"/>
          <w:szCs w:val="22"/>
        </w:rPr>
        <w:t>Opis</w:t>
      </w:r>
      <w:r w:rsidR="003F68C8">
        <w:rPr>
          <w:rFonts w:ascii="Calibri" w:hAnsi="Calibri" w:cs="Calibri"/>
          <w:szCs w:val="22"/>
        </w:rPr>
        <w:t>u</w:t>
      </w:r>
      <w:r w:rsidRPr="00D410A0">
        <w:rPr>
          <w:rFonts w:ascii="Calibri" w:hAnsi="Calibri" w:cs="Calibri"/>
          <w:szCs w:val="22"/>
        </w:rPr>
        <w:t xml:space="preserve"> wykonalności projektu w ramach Działania 6.12 Infrastruktura turystyki – RLKS</w:t>
      </w:r>
      <w:r w:rsidR="001A4C58">
        <w:rPr>
          <w:rFonts w:ascii="Calibri" w:hAnsi="Calibri" w:cs="Calibri"/>
          <w:szCs w:val="22"/>
        </w:rPr>
        <w:t xml:space="preserve"> programu regionalnego Fundusze Europejskie dla Pomorza 2021-2027. </w:t>
      </w:r>
    </w:p>
    <w:p w14:paraId="6B3F1F29" w14:textId="40B2FE5F" w:rsidR="00D410A0" w:rsidRPr="00E55E6F" w:rsidRDefault="00D410A0" w:rsidP="001A3BAA">
      <w:pPr>
        <w:numPr>
          <w:ilvl w:val="0"/>
          <w:numId w:val="1"/>
        </w:numPr>
        <w:tabs>
          <w:tab w:val="clear" w:pos="720"/>
        </w:tabs>
        <w:autoSpaceDE w:val="0"/>
        <w:autoSpaceDN w:val="0"/>
        <w:adjustRightInd w:val="0"/>
        <w:spacing w:before="120" w:after="120" w:line="276" w:lineRule="auto"/>
        <w:ind w:left="360" w:hanging="357"/>
        <w:rPr>
          <w:rFonts w:ascii="Calibri" w:hAnsi="Calibri" w:cs="Calibri"/>
          <w:szCs w:val="22"/>
        </w:rPr>
      </w:pPr>
      <w:bookmarkStart w:id="16" w:name="_Hlk188802568"/>
      <w:r w:rsidRPr="00D410A0">
        <w:rPr>
          <w:rFonts w:ascii="Calibri" w:hAnsi="Calibri" w:cs="Calibri"/>
          <w:szCs w:val="22"/>
        </w:rPr>
        <w:t>Informacj</w:t>
      </w:r>
      <w:r w:rsidR="003F68C8">
        <w:rPr>
          <w:rFonts w:ascii="Calibri" w:hAnsi="Calibri" w:cs="Calibri"/>
          <w:szCs w:val="22"/>
        </w:rPr>
        <w:t>i</w:t>
      </w:r>
      <w:r w:rsidRPr="00D410A0">
        <w:rPr>
          <w:rFonts w:ascii="Calibri" w:hAnsi="Calibri" w:cs="Calibri"/>
          <w:szCs w:val="22"/>
        </w:rPr>
        <w:t xml:space="preserve"> dotycząc</w:t>
      </w:r>
      <w:r w:rsidR="003F68C8">
        <w:rPr>
          <w:rFonts w:ascii="Calibri" w:hAnsi="Calibri" w:cs="Calibri"/>
          <w:szCs w:val="22"/>
        </w:rPr>
        <w:t>ej</w:t>
      </w:r>
      <w:r w:rsidRPr="00D410A0">
        <w:rPr>
          <w:rFonts w:ascii="Calibri" w:hAnsi="Calibri" w:cs="Calibri"/>
          <w:szCs w:val="22"/>
        </w:rPr>
        <w:t xml:space="preserve"> gotowości projektu do realizacji</w:t>
      </w:r>
      <w:bookmarkEnd w:id="16"/>
      <w:r w:rsidR="005212D7">
        <w:rPr>
          <w:rFonts w:ascii="Calibri" w:hAnsi="Calibri" w:cs="Calibri"/>
          <w:szCs w:val="22"/>
        </w:rPr>
        <w:t>.</w:t>
      </w:r>
    </w:p>
    <w:p w14:paraId="5C1DAA89" w14:textId="24A64295" w:rsidR="00954841" w:rsidRDefault="00D410A0" w:rsidP="001A3BAA">
      <w:pPr>
        <w:numPr>
          <w:ilvl w:val="0"/>
          <w:numId w:val="1"/>
        </w:numPr>
        <w:tabs>
          <w:tab w:val="clear" w:pos="720"/>
          <w:tab w:val="num" w:pos="360"/>
        </w:tabs>
        <w:autoSpaceDE w:val="0"/>
        <w:autoSpaceDN w:val="0"/>
        <w:adjustRightInd w:val="0"/>
        <w:spacing w:before="120" w:after="120" w:line="276" w:lineRule="auto"/>
        <w:ind w:left="360" w:hanging="357"/>
        <w:rPr>
          <w:rFonts w:ascii="Calibri" w:hAnsi="Calibri" w:cs="Calibri"/>
          <w:szCs w:val="22"/>
        </w:rPr>
      </w:pPr>
      <w:r w:rsidRPr="00D410A0">
        <w:rPr>
          <w:rFonts w:ascii="Calibri" w:hAnsi="Calibri" w:cs="Calibri"/>
          <w:szCs w:val="22"/>
        </w:rPr>
        <w:t>Dokument</w:t>
      </w:r>
      <w:r w:rsidR="003F68C8">
        <w:rPr>
          <w:rFonts w:ascii="Calibri" w:hAnsi="Calibri" w:cs="Calibri"/>
          <w:szCs w:val="22"/>
        </w:rPr>
        <w:t>ów</w:t>
      </w:r>
      <w:r w:rsidRPr="00D410A0">
        <w:rPr>
          <w:rFonts w:ascii="Calibri" w:hAnsi="Calibri" w:cs="Calibri"/>
          <w:szCs w:val="22"/>
        </w:rPr>
        <w:t xml:space="preserve"> dotycząc</w:t>
      </w:r>
      <w:r w:rsidR="003F68C8">
        <w:rPr>
          <w:rFonts w:ascii="Calibri" w:hAnsi="Calibri" w:cs="Calibri"/>
          <w:szCs w:val="22"/>
        </w:rPr>
        <w:t>ych</w:t>
      </w:r>
      <w:r w:rsidRPr="00D410A0">
        <w:rPr>
          <w:rFonts w:ascii="Calibri" w:hAnsi="Calibri" w:cs="Calibri"/>
          <w:szCs w:val="22"/>
        </w:rPr>
        <w:t xml:space="preserve"> oddziaływania projektu na środowisko</w:t>
      </w:r>
      <w:r w:rsidR="005212D7">
        <w:rPr>
          <w:rFonts w:ascii="Calibri" w:hAnsi="Calibri" w:cs="Calibri"/>
          <w:szCs w:val="22"/>
        </w:rPr>
        <w:t xml:space="preserve">, w tym: </w:t>
      </w:r>
    </w:p>
    <w:p w14:paraId="19551A69" w14:textId="125788B9" w:rsidR="005212D7" w:rsidRPr="005212D7" w:rsidRDefault="005212D7" w:rsidP="00AC6F79">
      <w:pPr>
        <w:pStyle w:val="Akapitzlist"/>
        <w:numPr>
          <w:ilvl w:val="0"/>
          <w:numId w:val="20"/>
        </w:numPr>
        <w:spacing w:before="120" w:after="120" w:line="276" w:lineRule="auto"/>
        <w:rPr>
          <w:rFonts w:ascii="Calibri" w:hAnsi="Calibri" w:cs="Calibri"/>
          <w:sz w:val="22"/>
          <w:szCs w:val="22"/>
        </w:rPr>
      </w:pPr>
      <w:r>
        <w:rPr>
          <w:rFonts w:ascii="Calibri" w:hAnsi="Calibri" w:cs="Times New Roman"/>
          <w:sz w:val="22"/>
          <w:szCs w:val="22"/>
        </w:rPr>
        <w:t>o</w:t>
      </w:r>
      <w:r w:rsidRPr="00953A50">
        <w:rPr>
          <w:rFonts w:ascii="Calibri" w:hAnsi="Calibri" w:cs="Times New Roman"/>
          <w:sz w:val="22"/>
          <w:szCs w:val="22"/>
        </w:rPr>
        <w:t>świadczeni</w:t>
      </w:r>
      <w:r>
        <w:rPr>
          <w:rFonts w:ascii="Calibri" w:hAnsi="Calibri" w:cs="Times New Roman"/>
          <w:sz w:val="22"/>
          <w:szCs w:val="22"/>
        </w:rPr>
        <w:t>a</w:t>
      </w:r>
      <w:r w:rsidRPr="00953A50">
        <w:rPr>
          <w:rFonts w:ascii="Calibri" w:hAnsi="Calibri" w:cs="Times New Roman"/>
          <w:sz w:val="22"/>
          <w:szCs w:val="22"/>
        </w:rPr>
        <w:t xml:space="preserve"> dotyczące </w:t>
      </w:r>
      <w:r w:rsidRPr="00953A50">
        <w:rPr>
          <w:rFonts w:ascii="Calibri" w:hAnsi="Calibri" w:cs="Calibri Light"/>
          <w:sz w:val="22"/>
          <w:szCs w:val="22"/>
        </w:rPr>
        <w:t xml:space="preserve">zgodności projektu z zasadą „nie czyń </w:t>
      </w:r>
      <w:r w:rsidR="00275A4B" w:rsidRPr="00953A50">
        <w:rPr>
          <w:rFonts w:ascii="Calibri" w:hAnsi="Calibri" w:cs="Calibri Light"/>
          <w:sz w:val="22"/>
          <w:szCs w:val="22"/>
        </w:rPr>
        <w:t>poważnych szkód</w:t>
      </w:r>
      <w:r w:rsidRPr="00953A50">
        <w:rPr>
          <w:rFonts w:ascii="Calibri" w:hAnsi="Calibri" w:cs="Calibri Light"/>
          <w:sz w:val="22"/>
          <w:szCs w:val="22"/>
        </w:rPr>
        <w:t>” (</w:t>
      </w:r>
      <w:r w:rsidRPr="00953A50">
        <w:rPr>
          <w:rFonts w:ascii="Calibri" w:hAnsi="Calibri" w:cs="Times New Roman"/>
          <w:sz w:val="22"/>
          <w:szCs w:val="22"/>
        </w:rPr>
        <w:t>DNSH)</w:t>
      </w:r>
      <w:r>
        <w:rPr>
          <w:rFonts w:ascii="Calibri" w:hAnsi="Calibri" w:cs="Times New Roman"/>
          <w:sz w:val="22"/>
          <w:szCs w:val="22"/>
        </w:rPr>
        <w:t>,</w:t>
      </w:r>
    </w:p>
    <w:p w14:paraId="5ADD99D2" w14:textId="1621AECA" w:rsidR="005212D7" w:rsidRPr="005212D7" w:rsidRDefault="005212D7" w:rsidP="00AC6F79">
      <w:pPr>
        <w:pStyle w:val="Akapitzlist"/>
        <w:numPr>
          <w:ilvl w:val="0"/>
          <w:numId w:val="20"/>
        </w:numPr>
        <w:spacing w:before="120" w:after="120" w:line="276" w:lineRule="auto"/>
        <w:rPr>
          <w:rFonts w:ascii="Calibri" w:hAnsi="Calibri" w:cs="Calibri"/>
          <w:sz w:val="22"/>
          <w:szCs w:val="22"/>
        </w:rPr>
      </w:pPr>
      <w:r>
        <w:rPr>
          <w:rFonts w:ascii="Calibri" w:hAnsi="Calibri"/>
          <w:sz w:val="22"/>
          <w:szCs w:val="22"/>
        </w:rPr>
        <w:t>i</w:t>
      </w:r>
      <w:r w:rsidRPr="00953A50">
        <w:rPr>
          <w:rFonts w:ascii="Calibri" w:hAnsi="Calibri"/>
          <w:sz w:val="22"/>
          <w:szCs w:val="22"/>
        </w:rPr>
        <w:t>nformacja o wpływie projektu na środowisko oraz sposobie spełniania zasady DNSH</w:t>
      </w:r>
      <w:r>
        <w:rPr>
          <w:rFonts w:ascii="Calibri" w:hAnsi="Calibri"/>
          <w:sz w:val="22"/>
          <w:szCs w:val="22"/>
        </w:rPr>
        <w:t>,</w:t>
      </w:r>
    </w:p>
    <w:p w14:paraId="3AB78EFC" w14:textId="7764AAB7" w:rsidR="00AF17D9" w:rsidRPr="005212D7" w:rsidRDefault="005212D7" w:rsidP="00AC6F79">
      <w:pPr>
        <w:pStyle w:val="Akapitzlist"/>
        <w:numPr>
          <w:ilvl w:val="0"/>
          <w:numId w:val="20"/>
        </w:numPr>
        <w:spacing w:before="120" w:after="120" w:line="276" w:lineRule="auto"/>
        <w:rPr>
          <w:rFonts w:ascii="Calibri" w:hAnsi="Calibri" w:cs="Calibri"/>
          <w:sz w:val="22"/>
          <w:szCs w:val="22"/>
        </w:rPr>
      </w:pPr>
      <w:r w:rsidRPr="005212D7">
        <w:rPr>
          <w:rFonts w:ascii="Calibri" w:hAnsi="Calibri" w:cs="Calibri"/>
          <w:sz w:val="22"/>
        </w:rPr>
        <w:t>d</w:t>
      </w:r>
      <w:r w:rsidR="00D410A0" w:rsidRPr="005212D7">
        <w:rPr>
          <w:rFonts w:ascii="Calibri" w:hAnsi="Calibri" w:cs="Calibri"/>
          <w:sz w:val="22"/>
        </w:rPr>
        <w:t>okumentacj</w:t>
      </w:r>
      <w:r>
        <w:rPr>
          <w:rFonts w:ascii="Calibri" w:hAnsi="Calibri" w:cs="Calibri"/>
          <w:sz w:val="22"/>
        </w:rPr>
        <w:t>i</w:t>
      </w:r>
      <w:r w:rsidR="00D410A0" w:rsidRPr="005212D7">
        <w:rPr>
          <w:rFonts w:ascii="Calibri" w:hAnsi="Calibri" w:cs="Calibri"/>
          <w:sz w:val="22"/>
        </w:rPr>
        <w:t xml:space="preserve"> z procedury oceny oddziaływania na środowisko wraz </w:t>
      </w:r>
      <w:r w:rsidR="00275A4B" w:rsidRPr="005212D7">
        <w:rPr>
          <w:rFonts w:ascii="Calibri" w:hAnsi="Calibri" w:cs="Calibri"/>
          <w:sz w:val="22"/>
        </w:rPr>
        <w:t>z decyzją</w:t>
      </w:r>
      <w:r w:rsidR="00D410A0" w:rsidRPr="005212D7">
        <w:rPr>
          <w:rFonts w:ascii="Calibri" w:hAnsi="Calibri" w:cs="Calibri"/>
          <w:sz w:val="22"/>
        </w:rPr>
        <w:t xml:space="preserve"> o środowiskowych uwarunkowaniach</w:t>
      </w:r>
      <w:r>
        <w:rPr>
          <w:rFonts w:ascii="Calibri" w:hAnsi="Calibri" w:cs="Calibri"/>
          <w:sz w:val="22"/>
        </w:rPr>
        <w:t>,</w:t>
      </w:r>
    </w:p>
    <w:p w14:paraId="32AD87D0" w14:textId="5828ACEB" w:rsidR="0018119E" w:rsidRPr="005212D7" w:rsidRDefault="005212D7" w:rsidP="00AC6F79">
      <w:pPr>
        <w:pStyle w:val="Akapitzlist"/>
        <w:numPr>
          <w:ilvl w:val="0"/>
          <w:numId w:val="20"/>
        </w:numPr>
        <w:spacing w:before="120" w:after="120" w:line="276" w:lineRule="auto"/>
        <w:rPr>
          <w:rFonts w:ascii="Calibri" w:hAnsi="Calibri" w:cs="Calibri"/>
          <w:sz w:val="22"/>
          <w:szCs w:val="22"/>
        </w:rPr>
      </w:pPr>
      <w:r w:rsidRPr="005212D7">
        <w:rPr>
          <w:rFonts w:ascii="Calibri" w:hAnsi="Calibri" w:cs="Calibri"/>
          <w:sz w:val="22"/>
          <w:szCs w:val="22"/>
        </w:rPr>
        <w:t>z</w:t>
      </w:r>
      <w:r w:rsidR="0018119E" w:rsidRPr="005212D7">
        <w:rPr>
          <w:rFonts w:ascii="Calibri" w:hAnsi="Calibri" w:cs="Calibri"/>
          <w:sz w:val="22"/>
          <w:szCs w:val="22"/>
        </w:rPr>
        <w:t>aświadczeni</w:t>
      </w:r>
      <w:r w:rsidRPr="005212D7">
        <w:rPr>
          <w:rFonts w:ascii="Calibri" w:hAnsi="Calibri" w:cs="Calibri"/>
          <w:sz w:val="22"/>
          <w:szCs w:val="22"/>
        </w:rPr>
        <w:t>a</w:t>
      </w:r>
      <w:r w:rsidR="0018119E" w:rsidRPr="005212D7">
        <w:rPr>
          <w:rFonts w:ascii="Calibri" w:hAnsi="Calibri" w:cs="Calibri"/>
          <w:sz w:val="22"/>
          <w:szCs w:val="22"/>
        </w:rPr>
        <w:t xml:space="preserve"> organu odpowiedzialnego za monitorowanie obszarów Natura 2000</w:t>
      </w:r>
      <w:r w:rsidRPr="005212D7">
        <w:rPr>
          <w:rFonts w:ascii="Calibri" w:hAnsi="Calibri" w:cs="Calibri"/>
          <w:sz w:val="22"/>
          <w:szCs w:val="22"/>
        </w:rPr>
        <w:t xml:space="preserve">. </w:t>
      </w:r>
    </w:p>
    <w:p w14:paraId="2B10A3B5" w14:textId="77777777" w:rsidR="005212D7" w:rsidRDefault="0018119E" w:rsidP="001A3BAA">
      <w:pPr>
        <w:numPr>
          <w:ilvl w:val="0"/>
          <w:numId w:val="1"/>
        </w:numPr>
        <w:tabs>
          <w:tab w:val="clear" w:pos="720"/>
          <w:tab w:val="num" w:pos="360"/>
        </w:tabs>
        <w:autoSpaceDE w:val="0"/>
        <w:autoSpaceDN w:val="0"/>
        <w:adjustRightInd w:val="0"/>
        <w:spacing w:before="120" w:after="120" w:line="276" w:lineRule="auto"/>
        <w:ind w:left="360" w:hanging="357"/>
        <w:rPr>
          <w:rFonts w:ascii="Calibri" w:hAnsi="Calibri" w:cs="Calibri"/>
          <w:szCs w:val="22"/>
        </w:rPr>
      </w:pPr>
      <w:bookmarkStart w:id="17" w:name="_Hlk188812236"/>
      <w:r w:rsidRPr="005212D7">
        <w:rPr>
          <w:rFonts w:ascii="Calibri" w:hAnsi="Calibri" w:cs="Calibri"/>
          <w:szCs w:val="22"/>
        </w:rPr>
        <w:t>Pozwole</w:t>
      </w:r>
      <w:r w:rsidR="005212D7" w:rsidRPr="005212D7">
        <w:rPr>
          <w:rFonts w:ascii="Calibri" w:hAnsi="Calibri" w:cs="Calibri"/>
          <w:szCs w:val="22"/>
        </w:rPr>
        <w:t>ń</w:t>
      </w:r>
      <w:r w:rsidRPr="005212D7">
        <w:rPr>
          <w:rFonts w:ascii="Calibri" w:hAnsi="Calibri" w:cs="Calibri"/>
          <w:szCs w:val="22"/>
        </w:rPr>
        <w:t>/ zezwole</w:t>
      </w:r>
      <w:r w:rsidR="005212D7" w:rsidRPr="005212D7">
        <w:rPr>
          <w:rFonts w:ascii="Calibri" w:hAnsi="Calibri" w:cs="Calibri"/>
          <w:szCs w:val="22"/>
        </w:rPr>
        <w:t xml:space="preserve">ń </w:t>
      </w:r>
      <w:r w:rsidRPr="005212D7">
        <w:rPr>
          <w:rFonts w:ascii="Calibri" w:hAnsi="Calibri" w:cs="Calibri"/>
          <w:szCs w:val="22"/>
        </w:rPr>
        <w:t>dotycząc</w:t>
      </w:r>
      <w:r w:rsidR="005212D7" w:rsidRPr="005212D7">
        <w:rPr>
          <w:rFonts w:ascii="Calibri" w:hAnsi="Calibri" w:cs="Calibri"/>
          <w:szCs w:val="22"/>
        </w:rPr>
        <w:t>ych</w:t>
      </w:r>
      <w:r w:rsidRPr="005212D7">
        <w:rPr>
          <w:rFonts w:ascii="Calibri" w:hAnsi="Calibri" w:cs="Calibri"/>
          <w:szCs w:val="22"/>
        </w:rPr>
        <w:t xml:space="preserve"> zakresu rzeczowego inwestycji</w:t>
      </w:r>
      <w:r w:rsidR="005212D7" w:rsidRPr="005212D7">
        <w:rPr>
          <w:rFonts w:ascii="Calibri" w:hAnsi="Calibri" w:cs="Calibri"/>
          <w:szCs w:val="22"/>
        </w:rPr>
        <w:t xml:space="preserve">, w tym: </w:t>
      </w:r>
      <w:r w:rsidRPr="005212D7">
        <w:rPr>
          <w:rFonts w:ascii="Calibri" w:hAnsi="Calibri" w:cs="Calibri"/>
          <w:szCs w:val="22"/>
        </w:rPr>
        <w:t xml:space="preserve"> </w:t>
      </w:r>
      <w:bookmarkEnd w:id="17"/>
    </w:p>
    <w:p w14:paraId="2EF53689" w14:textId="584BD5D2" w:rsidR="00954841" w:rsidRDefault="005212D7" w:rsidP="00AC6F79">
      <w:pPr>
        <w:pStyle w:val="Akapitzlist"/>
        <w:numPr>
          <w:ilvl w:val="0"/>
          <w:numId w:val="21"/>
        </w:numPr>
        <w:spacing w:before="120" w:after="120" w:line="276" w:lineRule="auto"/>
        <w:rPr>
          <w:rFonts w:ascii="Calibri" w:hAnsi="Calibri" w:cs="Calibri"/>
          <w:sz w:val="22"/>
          <w:szCs w:val="22"/>
        </w:rPr>
      </w:pPr>
      <w:r>
        <w:rPr>
          <w:rFonts w:ascii="Calibri" w:hAnsi="Calibri" w:cs="Calibri"/>
          <w:sz w:val="22"/>
          <w:szCs w:val="22"/>
        </w:rPr>
        <w:t>k</w:t>
      </w:r>
      <w:r w:rsidR="0018119E" w:rsidRPr="005212D7">
        <w:rPr>
          <w:rFonts w:ascii="Calibri" w:hAnsi="Calibri" w:cs="Calibri"/>
          <w:sz w:val="22"/>
          <w:szCs w:val="22"/>
        </w:rPr>
        <w:t>opi</w:t>
      </w:r>
      <w:r>
        <w:rPr>
          <w:rFonts w:ascii="Calibri" w:hAnsi="Calibri" w:cs="Calibri"/>
          <w:sz w:val="22"/>
          <w:szCs w:val="22"/>
        </w:rPr>
        <w:t>i</w:t>
      </w:r>
      <w:r w:rsidR="0018119E" w:rsidRPr="005212D7">
        <w:rPr>
          <w:rFonts w:ascii="Calibri" w:hAnsi="Calibri" w:cs="Calibri"/>
          <w:sz w:val="22"/>
          <w:szCs w:val="22"/>
        </w:rPr>
        <w:t xml:space="preserve"> decyzji o pozwoleniu na budowę</w:t>
      </w:r>
      <w:r w:rsidR="00ED0CB1">
        <w:rPr>
          <w:rFonts w:ascii="Calibri" w:hAnsi="Calibri" w:cs="Calibri"/>
          <w:sz w:val="22"/>
          <w:szCs w:val="22"/>
        </w:rPr>
        <w:t>,</w:t>
      </w:r>
    </w:p>
    <w:p w14:paraId="3FA721DF" w14:textId="7056C75B" w:rsidR="0018119E" w:rsidRPr="00384A7C" w:rsidRDefault="005212D7" w:rsidP="00AC6F79">
      <w:pPr>
        <w:pStyle w:val="Akapitzlist"/>
        <w:numPr>
          <w:ilvl w:val="0"/>
          <w:numId w:val="21"/>
        </w:numPr>
        <w:spacing w:before="120" w:after="120" w:line="276" w:lineRule="auto"/>
        <w:rPr>
          <w:rFonts w:ascii="Calibri" w:hAnsi="Calibri" w:cs="Calibri"/>
          <w:sz w:val="22"/>
          <w:szCs w:val="22"/>
        </w:rPr>
      </w:pPr>
      <w:r>
        <w:rPr>
          <w:rFonts w:ascii="Calibri" w:hAnsi="Calibri" w:cs="Calibri"/>
          <w:sz w:val="22"/>
          <w:szCs w:val="22"/>
        </w:rPr>
        <w:t>k</w:t>
      </w:r>
      <w:r w:rsidR="0018119E" w:rsidRPr="005212D7">
        <w:rPr>
          <w:rFonts w:ascii="Calibri" w:hAnsi="Calibri" w:cs="Calibri"/>
          <w:sz w:val="22"/>
          <w:szCs w:val="22"/>
        </w:rPr>
        <w:t>opi</w:t>
      </w:r>
      <w:r>
        <w:rPr>
          <w:rFonts w:ascii="Calibri" w:hAnsi="Calibri" w:cs="Calibri"/>
          <w:sz w:val="22"/>
          <w:szCs w:val="22"/>
        </w:rPr>
        <w:t>i</w:t>
      </w:r>
      <w:r w:rsidR="0018119E" w:rsidRPr="005212D7">
        <w:rPr>
          <w:rFonts w:ascii="Calibri" w:hAnsi="Calibri" w:cs="Calibri"/>
          <w:sz w:val="22"/>
          <w:szCs w:val="22"/>
        </w:rPr>
        <w:t xml:space="preserve"> zgłoszenia zamiaru wykonania robót budowlanych </w:t>
      </w:r>
      <w:r w:rsidR="0018119E" w:rsidRPr="00384A7C">
        <w:rPr>
          <w:rFonts w:ascii="Calibri" w:hAnsi="Calibri" w:cs="Calibri"/>
          <w:sz w:val="22"/>
          <w:szCs w:val="22"/>
        </w:rPr>
        <w:t>właściwemu organowi wraz z oświadczeniem, że w terminie 21 dni od dnia zgłoszenia zamiaru wykonania robót budowlanych, właściwy organ nie wniósł sprzeciwu albo potwierdzeniem właściwego organu, że nie wniósł sprzeciwu wobec zgłoszonego zamiaru wykonania robót budowlanych</w:t>
      </w:r>
      <w:r w:rsidR="00ED0CB1" w:rsidRPr="00384A7C">
        <w:rPr>
          <w:rFonts w:ascii="Calibri" w:hAnsi="Calibri" w:cs="Calibri"/>
          <w:sz w:val="22"/>
          <w:szCs w:val="22"/>
        </w:rPr>
        <w:t>,</w:t>
      </w:r>
    </w:p>
    <w:p w14:paraId="1ED99CB2" w14:textId="6729AA17" w:rsidR="0018119E" w:rsidRPr="00384A7C" w:rsidRDefault="005212D7" w:rsidP="00AC6F79">
      <w:pPr>
        <w:pStyle w:val="Akapitzlist"/>
        <w:numPr>
          <w:ilvl w:val="0"/>
          <w:numId w:val="21"/>
        </w:numPr>
        <w:spacing w:before="120" w:after="120" w:line="276" w:lineRule="auto"/>
        <w:rPr>
          <w:rFonts w:ascii="Calibri" w:hAnsi="Calibri" w:cs="Calibri"/>
          <w:sz w:val="22"/>
          <w:szCs w:val="22"/>
        </w:rPr>
      </w:pPr>
      <w:r w:rsidRPr="00384A7C">
        <w:rPr>
          <w:rFonts w:ascii="Calibri" w:hAnsi="Calibri" w:cs="Calibri"/>
          <w:sz w:val="22"/>
          <w:szCs w:val="22"/>
        </w:rPr>
        <w:t>k</w:t>
      </w:r>
      <w:r w:rsidR="0018119E" w:rsidRPr="00384A7C">
        <w:rPr>
          <w:rFonts w:ascii="Calibri" w:hAnsi="Calibri" w:cs="Calibri"/>
          <w:sz w:val="22"/>
          <w:szCs w:val="22"/>
        </w:rPr>
        <w:t>opi</w:t>
      </w:r>
      <w:r w:rsidRPr="00384A7C">
        <w:rPr>
          <w:rFonts w:ascii="Calibri" w:hAnsi="Calibri" w:cs="Calibri"/>
          <w:sz w:val="22"/>
          <w:szCs w:val="22"/>
        </w:rPr>
        <w:t>i</w:t>
      </w:r>
      <w:r w:rsidR="0018119E" w:rsidRPr="00384A7C">
        <w:rPr>
          <w:rFonts w:ascii="Calibri" w:hAnsi="Calibri" w:cs="Calibri"/>
          <w:sz w:val="22"/>
          <w:szCs w:val="22"/>
        </w:rPr>
        <w:t xml:space="preserve"> pozwolenia wodno-prawnego</w:t>
      </w:r>
      <w:r w:rsidR="00373B6F" w:rsidRPr="00384A7C">
        <w:rPr>
          <w:rFonts w:ascii="Calibri" w:hAnsi="Calibri" w:cs="Calibri"/>
          <w:sz w:val="22"/>
          <w:szCs w:val="22"/>
        </w:rPr>
        <w:t>/ zgłoszenia wodno - prawnego</w:t>
      </w:r>
      <w:r w:rsidRPr="00384A7C">
        <w:rPr>
          <w:rFonts w:ascii="Calibri" w:hAnsi="Calibri" w:cs="Calibri"/>
          <w:sz w:val="22"/>
          <w:szCs w:val="22"/>
        </w:rPr>
        <w:t>,</w:t>
      </w:r>
    </w:p>
    <w:p w14:paraId="006197E6" w14:textId="7695649C" w:rsidR="00427C64" w:rsidRDefault="00427C64" w:rsidP="00AC6F79">
      <w:pPr>
        <w:pStyle w:val="Akapitzlist"/>
        <w:numPr>
          <w:ilvl w:val="0"/>
          <w:numId w:val="21"/>
        </w:numPr>
        <w:spacing w:before="120" w:after="120" w:line="276" w:lineRule="auto"/>
        <w:rPr>
          <w:rFonts w:ascii="Calibri" w:hAnsi="Calibri" w:cs="Calibri"/>
          <w:sz w:val="22"/>
          <w:szCs w:val="22"/>
        </w:rPr>
      </w:pPr>
      <w:r w:rsidRPr="00384A7C">
        <w:rPr>
          <w:rFonts w:ascii="Calibri" w:hAnsi="Calibri"/>
          <w:sz w:val="22"/>
          <w:szCs w:val="22"/>
        </w:rPr>
        <w:t xml:space="preserve">map lub szkiców sytuacyjnych oraz rysunków charakterystycznych dla danego projektu </w:t>
      </w:r>
      <w:r w:rsidR="00275A4B" w:rsidRPr="00384A7C">
        <w:rPr>
          <w:rFonts w:ascii="Calibri" w:hAnsi="Calibri"/>
          <w:sz w:val="22"/>
          <w:szCs w:val="22"/>
        </w:rPr>
        <w:t>-</w:t>
      </w:r>
      <w:r w:rsidR="00275A4B">
        <w:rPr>
          <w:rFonts w:ascii="Calibri" w:hAnsi="Calibri"/>
          <w:sz w:val="22"/>
          <w:szCs w:val="22"/>
        </w:rPr>
        <w:t xml:space="preserve"> </w:t>
      </w:r>
      <w:r w:rsidR="00275A4B" w:rsidRPr="008A69E8">
        <w:rPr>
          <w:rFonts w:ascii="Calibri" w:hAnsi="Calibri"/>
          <w:sz w:val="22"/>
          <w:szCs w:val="22"/>
        </w:rPr>
        <w:t>jeśli</w:t>
      </w:r>
      <w:r w:rsidRPr="008A69E8">
        <w:rPr>
          <w:rFonts w:ascii="Calibri" w:hAnsi="Calibri"/>
          <w:sz w:val="22"/>
          <w:szCs w:val="22"/>
        </w:rPr>
        <w:t xml:space="preserve"> dotyczy.</w:t>
      </w:r>
    </w:p>
    <w:p w14:paraId="57CF452C" w14:textId="77777777" w:rsidR="00384A7C" w:rsidRDefault="005212D7" w:rsidP="00AC6F79">
      <w:pPr>
        <w:pStyle w:val="Akapitzlist"/>
        <w:numPr>
          <w:ilvl w:val="0"/>
          <w:numId w:val="21"/>
        </w:numPr>
        <w:spacing w:before="120" w:after="120" w:line="276" w:lineRule="auto"/>
        <w:rPr>
          <w:rFonts w:ascii="Calibri" w:hAnsi="Calibri" w:cs="Calibri"/>
          <w:sz w:val="22"/>
          <w:szCs w:val="22"/>
        </w:rPr>
      </w:pPr>
      <w:r w:rsidRPr="005212D7">
        <w:rPr>
          <w:rFonts w:ascii="Calibri" w:hAnsi="Calibri" w:cs="Calibri"/>
          <w:sz w:val="22"/>
          <w:szCs w:val="22"/>
        </w:rPr>
        <w:t>k</w:t>
      </w:r>
      <w:r w:rsidR="0018119E" w:rsidRPr="005212D7">
        <w:rPr>
          <w:rFonts w:ascii="Calibri" w:hAnsi="Calibri" w:cs="Calibri"/>
          <w:sz w:val="22"/>
          <w:szCs w:val="22"/>
        </w:rPr>
        <w:t>opi</w:t>
      </w:r>
      <w:r>
        <w:rPr>
          <w:rFonts w:ascii="Calibri" w:hAnsi="Calibri" w:cs="Calibri"/>
          <w:sz w:val="22"/>
          <w:szCs w:val="22"/>
        </w:rPr>
        <w:t>i</w:t>
      </w:r>
      <w:r w:rsidR="0018119E" w:rsidRPr="005212D7">
        <w:rPr>
          <w:rFonts w:ascii="Calibri" w:hAnsi="Calibri" w:cs="Calibri"/>
          <w:sz w:val="22"/>
          <w:szCs w:val="22"/>
        </w:rPr>
        <w:t xml:space="preserve"> pierwszej strony dziennika budowy oraz kopi</w:t>
      </w:r>
      <w:r>
        <w:rPr>
          <w:rFonts w:ascii="Calibri" w:hAnsi="Calibri" w:cs="Calibri"/>
          <w:sz w:val="22"/>
          <w:szCs w:val="22"/>
        </w:rPr>
        <w:t>i</w:t>
      </w:r>
      <w:r w:rsidR="0018119E" w:rsidRPr="005212D7">
        <w:rPr>
          <w:rFonts w:ascii="Calibri" w:hAnsi="Calibri" w:cs="Calibri"/>
          <w:sz w:val="22"/>
          <w:szCs w:val="22"/>
        </w:rPr>
        <w:t xml:space="preserve"> stron z wpisami w dzienniku budowy potwierdzającymi jego ważność – w przypadku rozpoczęcia prac budowlanych objętych wnioskiem o dofinansowanie</w:t>
      </w:r>
      <w:r>
        <w:rPr>
          <w:rFonts w:ascii="Calibri" w:hAnsi="Calibri" w:cs="Calibri"/>
          <w:sz w:val="22"/>
          <w:szCs w:val="22"/>
        </w:rPr>
        <w:t>,</w:t>
      </w:r>
    </w:p>
    <w:p w14:paraId="18B45C04" w14:textId="6F9F813F" w:rsidR="00954841" w:rsidRDefault="005212D7" w:rsidP="00AC6F79">
      <w:pPr>
        <w:pStyle w:val="Akapitzlist"/>
        <w:numPr>
          <w:ilvl w:val="0"/>
          <w:numId w:val="21"/>
        </w:numPr>
        <w:spacing w:before="120" w:after="120" w:line="276" w:lineRule="auto"/>
        <w:rPr>
          <w:rFonts w:ascii="Calibri" w:hAnsi="Calibri" w:cs="Calibri"/>
          <w:sz w:val="22"/>
          <w:szCs w:val="22"/>
        </w:rPr>
      </w:pPr>
      <w:r w:rsidRPr="00384A7C">
        <w:rPr>
          <w:rFonts w:ascii="Calibri" w:hAnsi="Calibri" w:cs="Calibri"/>
          <w:sz w:val="22"/>
          <w:szCs w:val="22"/>
        </w:rPr>
        <w:t>o</w:t>
      </w:r>
      <w:r w:rsidR="0018119E" w:rsidRPr="00384A7C">
        <w:rPr>
          <w:rFonts w:ascii="Calibri" w:hAnsi="Calibri" w:cs="Calibri"/>
          <w:sz w:val="22"/>
          <w:szCs w:val="22"/>
        </w:rPr>
        <w:t>świadczeni</w:t>
      </w:r>
      <w:r w:rsidRPr="00384A7C">
        <w:rPr>
          <w:rFonts w:ascii="Calibri" w:hAnsi="Calibri" w:cs="Calibri"/>
          <w:sz w:val="22"/>
          <w:szCs w:val="22"/>
        </w:rPr>
        <w:t>a</w:t>
      </w:r>
      <w:r w:rsidR="0018119E" w:rsidRPr="00384A7C">
        <w:rPr>
          <w:rFonts w:ascii="Calibri" w:hAnsi="Calibri" w:cs="Calibri"/>
          <w:sz w:val="22"/>
          <w:szCs w:val="22"/>
        </w:rPr>
        <w:t xml:space="preserve"> o posiadanym prawie do dysponowania nieruchomością w celu realizacji projektu</w:t>
      </w:r>
      <w:r w:rsidRPr="00384A7C">
        <w:rPr>
          <w:rFonts w:ascii="Calibri" w:hAnsi="Calibri" w:cs="Calibri"/>
          <w:sz w:val="22"/>
          <w:szCs w:val="22"/>
        </w:rPr>
        <w:t xml:space="preserve">. </w:t>
      </w:r>
    </w:p>
    <w:p w14:paraId="552E447F" w14:textId="31870AE9" w:rsidR="00A854D1" w:rsidRPr="008256FC" w:rsidRDefault="00A854D1" w:rsidP="00AC6F79">
      <w:pPr>
        <w:pStyle w:val="Akapitzlist"/>
        <w:numPr>
          <w:ilvl w:val="0"/>
          <w:numId w:val="21"/>
        </w:numPr>
        <w:spacing w:before="120" w:after="120" w:line="276" w:lineRule="auto"/>
        <w:rPr>
          <w:rFonts w:ascii="Calibri" w:hAnsi="Calibri" w:cs="Calibri"/>
          <w:sz w:val="22"/>
          <w:szCs w:val="22"/>
        </w:rPr>
      </w:pPr>
      <w:r w:rsidRPr="008256FC">
        <w:rPr>
          <w:rFonts w:ascii="Calibri" w:hAnsi="Calibri" w:cs="Calibri"/>
          <w:sz w:val="22"/>
          <w:szCs w:val="22"/>
        </w:rPr>
        <w:t>inne dokumenty, postanowienia lub decyzje administracyjne, niezbędne do realizacji projektu, wymagane prawem i specyfiką projektu</w:t>
      </w:r>
    </w:p>
    <w:p w14:paraId="6422DEC5" w14:textId="77777777" w:rsidR="00E015CB" w:rsidRDefault="00E015CB" w:rsidP="00E015CB">
      <w:pPr>
        <w:autoSpaceDE w:val="0"/>
        <w:autoSpaceDN w:val="0"/>
        <w:adjustRightInd w:val="0"/>
        <w:spacing w:before="120" w:after="120" w:line="276" w:lineRule="auto"/>
        <w:ind w:left="360"/>
        <w:rPr>
          <w:rFonts w:ascii="Calibri" w:hAnsi="Calibri" w:cs="Calibri"/>
          <w:szCs w:val="22"/>
        </w:rPr>
      </w:pPr>
      <w:bookmarkStart w:id="18" w:name="_Hlk181968823"/>
    </w:p>
    <w:p w14:paraId="4656909F" w14:textId="77777777" w:rsidR="00E015CB" w:rsidRDefault="00E015CB" w:rsidP="00E015CB">
      <w:pPr>
        <w:autoSpaceDE w:val="0"/>
        <w:autoSpaceDN w:val="0"/>
        <w:adjustRightInd w:val="0"/>
        <w:spacing w:before="120" w:after="120" w:line="276" w:lineRule="auto"/>
        <w:ind w:left="360"/>
        <w:rPr>
          <w:rFonts w:ascii="Calibri" w:hAnsi="Calibri" w:cs="Calibri"/>
          <w:szCs w:val="22"/>
        </w:rPr>
      </w:pPr>
    </w:p>
    <w:p w14:paraId="485847F1" w14:textId="440CD16B" w:rsidR="008D7BC7" w:rsidRPr="004F2437" w:rsidRDefault="008D7BC7" w:rsidP="004F2437">
      <w:pPr>
        <w:numPr>
          <w:ilvl w:val="0"/>
          <w:numId w:val="2"/>
        </w:numPr>
        <w:autoSpaceDE w:val="0"/>
        <w:autoSpaceDN w:val="0"/>
        <w:adjustRightInd w:val="0"/>
        <w:spacing w:before="120" w:after="120" w:line="276" w:lineRule="auto"/>
        <w:ind w:left="363" w:hanging="357"/>
        <w:rPr>
          <w:rFonts w:ascii="Calibri" w:hAnsi="Calibri" w:cs="Calibri"/>
          <w:szCs w:val="22"/>
        </w:rPr>
      </w:pPr>
      <w:r w:rsidRPr="004F2437">
        <w:rPr>
          <w:rFonts w:ascii="Calibri" w:hAnsi="Calibri" w:cs="Calibri"/>
          <w:szCs w:val="22"/>
        </w:rPr>
        <w:t>Dokument</w:t>
      </w:r>
      <w:r w:rsidR="00406745">
        <w:rPr>
          <w:rFonts w:ascii="Calibri" w:hAnsi="Calibri" w:cs="Calibri"/>
          <w:szCs w:val="22"/>
        </w:rPr>
        <w:t>ów</w:t>
      </w:r>
      <w:r w:rsidRPr="004F2437">
        <w:rPr>
          <w:rFonts w:ascii="Calibri" w:hAnsi="Calibri" w:cs="Calibri"/>
          <w:szCs w:val="22"/>
        </w:rPr>
        <w:t xml:space="preserve"> określając</w:t>
      </w:r>
      <w:r w:rsidR="00406745">
        <w:rPr>
          <w:rFonts w:ascii="Calibri" w:hAnsi="Calibri" w:cs="Calibri"/>
          <w:szCs w:val="22"/>
        </w:rPr>
        <w:t>ych</w:t>
      </w:r>
      <w:r w:rsidRPr="004F2437">
        <w:rPr>
          <w:rFonts w:ascii="Calibri" w:hAnsi="Calibri" w:cs="Calibri"/>
          <w:szCs w:val="22"/>
        </w:rPr>
        <w:t xml:space="preserve"> status prawny Wnioskodawcy projektu </w:t>
      </w:r>
    </w:p>
    <w:p w14:paraId="57553645" w14:textId="01237551" w:rsidR="0018119E" w:rsidRPr="004F2437" w:rsidRDefault="00954841" w:rsidP="004F2437">
      <w:pPr>
        <w:numPr>
          <w:ilvl w:val="0"/>
          <w:numId w:val="2"/>
        </w:numPr>
        <w:autoSpaceDE w:val="0"/>
        <w:autoSpaceDN w:val="0"/>
        <w:adjustRightInd w:val="0"/>
        <w:spacing w:before="120" w:after="120" w:line="276" w:lineRule="auto"/>
        <w:ind w:left="363" w:hanging="357"/>
        <w:rPr>
          <w:rFonts w:ascii="Calibri" w:hAnsi="Calibri" w:cs="Calibri"/>
          <w:szCs w:val="22"/>
        </w:rPr>
      </w:pPr>
      <w:r w:rsidRPr="004F2437">
        <w:rPr>
          <w:rFonts w:ascii="Calibri" w:hAnsi="Calibri" w:cs="Calibri"/>
          <w:szCs w:val="22"/>
        </w:rPr>
        <w:t>Informacji niezb</w:t>
      </w:r>
      <w:r w:rsidRPr="004F2437">
        <w:rPr>
          <w:rFonts w:ascii="Calibri" w:eastAsia="TimesNewRoman" w:hAnsi="Calibri" w:cs="Calibri"/>
          <w:szCs w:val="22"/>
        </w:rPr>
        <w:t>ę</w:t>
      </w:r>
      <w:r w:rsidRPr="004F2437">
        <w:rPr>
          <w:rFonts w:ascii="Calibri" w:hAnsi="Calibri" w:cs="Calibri"/>
          <w:szCs w:val="22"/>
        </w:rPr>
        <w:t>dnych do ubiegania si</w:t>
      </w:r>
      <w:r w:rsidRPr="004F2437">
        <w:rPr>
          <w:rFonts w:ascii="Calibri" w:eastAsia="TimesNewRoman" w:hAnsi="Calibri" w:cs="Calibri"/>
          <w:szCs w:val="22"/>
        </w:rPr>
        <w:t xml:space="preserve">ę </w:t>
      </w:r>
      <w:r w:rsidRPr="004F2437">
        <w:rPr>
          <w:rFonts w:ascii="Calibri" w:hAnsi="Calibri" w:cs="Calibri"/>
          <w:szCs w:val="22"/>
        </w:rPr>
        <w:t xml:space="preserve">o pomoc </w:t>
      </w:r>
      <w:r w:rsidRPr="004F2437">
        <w:rPr>
          <w:rFonts w:ascii="Calibri" w:hAnsi="Calibri" w:cs="Calibri"/>
          <w:iCs/>
          <w:szCs w:val="22"/>
        </w:rPr>
        <w:t>de</w:t>
      </w:r>
      <w:r w:rsidRPr="004F2437">
        <w:rPr>
          <w:rFonts w:ascii="Calibri" w:hAnsi="Calibri" w:cs="Calibri"/>
          <w:szCs w:val="22"/>
        </w:rPr>
        <w:t xml:space="preserve"> </w:t>
      </w:r>
      <w:r w:rsidRPr="004F2437">
        <w:rPr>
          <w:rFonts w:ascii="Calibri" w:hAnsi="Calibri" w:cs="Calibri"/>
          <w:iCs/>
          <w:szCs w:val="22"/>
        </w:rPr>
        <w:t xml:space="preserve">minimis </w:t>
      </w:r>
      <w:r w:rsidRPr="004F2437">
        <w:rPr>
          <w:rFonts w:ascii="Calibri" w:hAnsi="Calibri" w:cs="Calibri"/>
          <w:szCs w:val="22"/>
        </w:rPr>
        <w:t>lub pomoc inn</w:t>
      </w:r>
      <w:r w:rsidRPr="004F2437">
        <w:rPr>
          <w:rFonts w:ascii="Calibri" w:eastAsia="TimesNewRoman" w:hAnsi="Calibri" w:cs="Calibri"/>
          <w:szCs w:val="22"/>
        </w:rPr>
        <w:t xml:space="preserve">ą </w:t>
      </w:r>
      <w:r w:rsidRPr="004F2437">
        <w:rPr>
          <w:rFonts w:ascii="Calibri" w:hAnsi="Calibri" w:cs="Calibri"/>
          <w:szCs w:val="22"/>
        </w:rPr>
        <w:t>ni</w:t>
      </w:r>
      <w:r w:rsidRPr="004F2437">
        <w:rPr>
          <w:rFonts w:ascii="Calibri" w:eastAsia="TimesNewRoman" w:hAnsi="Calibri" w:cs="Calibri"/>
          <w:szCs w:val="22"/>
        </w:rPr>
        <w:t xml:space="preserve">ż </w:t>
      </w:r>
      <w:r w:rsidRPr="004F2437">
        <w:rPr>
          <w:rFonts w:ascii="Calibri" w:eastAsia="TimesNewRoman" w:hAnsi="Calibri" w:cs="Calibri"/>
          <w:szCs w:val="22"/>
        </w:rPr>
        <w:br/>
      </w:r>
      <w:r w:rsidRPr="004F2437">
        <w:rPr>
          <w:rFonts w:ascii="Calibri" w:hAnsi="Calibri" w:cs="Calibri"/>
          <w:iCs/>
          <w:szCs w:val="22"/>
        </w:rPr>
        <w:t>pomoc de minimis</w:t>
      </w:r>
      <w:bookmarkEnd w:id="18"/>
      <w:r w:rsidR="0018119E" w:rsidRPr="004F2437">
        <w:rPr>
          <w:rFonts w:ascii="Calibri" w:hAnsi="Calibri" w:cs="Calibri"/>
          <w:iCs/>
          <w:szCs w:val="22"/>
        </w:rPr>
        <w:t xml:space="preserve"> w tym:</w:t>
      </w:r>
    </w:p>
    <w:p w14:paraId="132A5DAD" w14:textId="77777777" w:rsidR="004F2437" w:rsidRPr="004F2437" w:rsidRDefault="005212D7" w:rsidP="00AC6F79">
      <w:pPr>
        <w:pStyle w:val="Akapitzlist"/>
        <w:numPr>
          <w:ilvl w:val="0"/>
          <w:numId w:val="22"/>
        </w:numPr>
        <w:spacing w:before="120" w:after="120" w:line="276" w:lineRule="auto"/>
        <w:rPr>
          <w:rFonts w:ascii="Calibri" w:hAnsi="Calibri" w:cs="Calibri"/>
          <w:iCs/>
          <w:sz w:val="22"/>
          <w:szCs w:val="22"/>
        </w:rPr>
      </w:pPr>
      <w:r w:rsidRPr="004F2437">
        <w:rPr>
          <w:rFonts w:ascii="Calibri" w:hAnsi="Calibri" w:cs="Calibri"/>
          <w:sz w:val="22"/>
          <w:szCs w:val="22"/>
        </w:rPr>
        <w:t>o</w:t>
      </w:r>
      <w:r w:rsidR="0018119E" w:rsidRPr="004F2437">
        <w:rPr>
          <w:rFonts w:ascii="Calibri" w:hAnsi="Calibri" w:cs="Calibri"/>
          <w:sz w:val="22"/>
          <w:szCs w:val="22"/>
        </w:rPr>
        <w:t>świadczeni</w:t>
      </w:r>
      <w:r w:rsidRPr="004F2437">
        <w:rPr>
          <w:rFonts w:ascii="Calibri" w:hAnsi="Calibri" w:cs="Calibri"/>
          <w:sz w:val="22"/>
          <w:szCs w:val="22"/>
        </w:rPr>
        <w:t>a</w:t>
      </w:r>
      <w:r w:rsidR="0018119E" w:rsidRPr="004F2437">
        <w:rPr>
          <w:rFonts w:ascii="Calibri" w:hAnsi="Calibri" w:cs="Calibri"/>
          <w:sz w:val="22"/>
          <w:szCs w:val="22"/>
        </w:rPr>
        <w:t xml:space="preserve"> o uzyskanej pomocy de minimis</w:t>
      </w:r>
      <w:r w:rsidRPr="004F2437">
        <w:rPr>
          <w:rFonts w:ascii="Calibri" w:hAnsi="Calibri" w:cs="Calibri"/>
          <w:sz w:val="22"/>
          <w:szCs w:val="22"/>
        </w:rPr>
        <w:t>,</w:t>
      </w:r>
    </w:p>
    <w:p w14:paraId="680CF578" w14:textId="1436BE2C" w:rsidR="0018119E" w:rsidRPr="004F2437" w:rsidRDefault="005212D7" w:rsidP="00AC6F79">
      <w:pPr>
        <w:pStyle w:val="Akapitzlist"/>
        <w:numPr>
          <w:ilvl w:val="0"/>
          <w:numId w:val="22"/>
        </w:numPr>
        <w:spacing w:before="120" w:after="120" w:line="276" w:lineRule="auto"/>
        <w:rPr>
          <w:rFonts w:ascii="Calibri" w:hAnsi="Calibri" w:cs="Calibri"/>
          <w:iCs/>
          <w:sz w:val="22"/>
          <w:szCs w:val="22"/>
        </w:rPr>
      </w:pPr>
      <w:r w:rsidRPr="004F2437">
        <w:rPr>
          <w:rFonts w:ascii="Calibri" w:hAnsi="Calibri" w:cs="Calibri"/>
          <w:sz w:val="22"/>
          <w:szCs w:val="22"/>
        </w:rPr>
        <w:t>f</w:t>
      </w:r>
      <w:r w:rsidR="0018119E" w:rsidRPr="004F2437">
        <w:rPr>
          <w:rFonts w:ascii="Calibri" w:hAnsi="Calibri" w:cs="Calibri"/>
          <w:sz w:val="22"/>
          <w:szCs w:val="22"/>
        </w:rPr>
        <w:t>ormularz</w:t>
      </w:r>
      <w:r w:rsidRPr="004F2437">
        <w:rPr>
          <w:rFonts w:ascii="Calibri" w:hAnsi="Calibri" w:cs="Calibri"/>
          <w:sz w:val="22"/>
          <w:szCs w:val="22"/>
        </w:rPr>
        <w:t>a</w:t>
      </w:r>
      <w:r w:rsidR="0018119E" w:rsidRPr="004F2437">
        <w:rPr>
          <w:rFonts w:ascii="Calibri" w:hAnsi="Calibri" w:cs="Calibri"/>
          <w:sz w:val="22"/>
          <w:szCs w:val="22"/>
        </w:rPr>
        <w:t xml:space="preserve"> informacji przedstawianych przy ubieganiu się o pomoc de minimis</w:t>
      </w:r>
      <w:r w:rsidRPr="004F2437">
        <w:rPr>
          <w:rFonts w:ascii="Calibri" w:hAnsi="Calibri" w:cs="Calibri"/>
          <w:sz w:val="22"/>
          <w:szCs w:val="22"/>
        </w:rPr>
        <w:t xml:space="preserve">. </w:t>
      </w:r>
    </w:p>
    <w:p w14:paraId="07CF11B0" w14:textId="10790EB1" w:rsidR="004F2437" w:rsidRPr="00D42D03" w:rsidRDefault="00954841" w:rsidP="004F2437">
      <w:pPr>
        <w:pStyle w:val="Akapitzlist"/>
        <w:numPr>
          <w:ilvl w:val="0"/>
          <w:numId w:val="2"/>
        </w:numPr>
        <w:spacing w:before="120" w:after="120" w:line="276" w:lineRule="auto"/>
        <w:ind w:left="363" w:hanging="357"/>
        <w:rPr>
          <w:rFonts w:ascii="Calibri" w:hAnsi="Calibri" w:cs="Calibri"/>
          <w:strike/>
          <w:sz w:val="22"/>
          <w:szCs w:val="22"/>
        </w:rPr>
      </w:pPr>
      <w:bookmarkStart w:id="19" w:name="_Hlk129946362"/>
      <w:r w:rsidRPr="00F104B1">
        <w:rPr>
          <w:rFonts w:ascii="Calibri" w:hAnsi="Calibri" w:cs="Calibri"/>
          <w:sz w:val="22"/>
          <w:szCs w:val="22"/>
        </w:rPr>
        <w:t>Oświadcze</w:t>
      </w:r>
      <w:r w:rsidR="002F02BC" w:rsidRPr="00F104B1">
        <w:rPr>
          <w:rFonts w:ascii="Calibri" w:hAnsi="Calibri" w:cs="Calibri"/>
          <w:sz w:val="22"/>
          <w:szCs w:val="22"/>
        </w:rPr>
        <w:t>ń</w:t>
      </w:r>
      <w:r w:rsidRPr="00F104B1">
        <w:rPr>
          <w:rFonts w:ascii="Calibri" w:hAnsi="Calibri" w:cs="Calibri"/>
          <w:sz w:val="22"/>
          <w:szCs w:val="22"/>
        </w:rPr>
        <w:t xml:space="preserve"> </w:t>
      </w:r>
      <w:r w:rsidR="00B65D0D" w:rsidRPr="00F104B1">
        <w:rPr>
          <w:rFonts w:ascii="Calibri" w:hAnsi="Calibri" w:cs="Calibri"/>
          <w:sz w:val="22"/>
          <w:szCs w:val="22"/>
        </w:rPr>
        <w:t xml:space="preserve">wymienionych w sekcji </w:t>
      </w:r>
      <w:r w:rsidR="001944A9">
        <w:rPr>
          <w:rFonts w:ascii="Calibri" w:hAnsi="Calibri" w:cs="Calibri"/>
          <w:sz w:val="22"/>
          <w:szCs w:val="22"/>
        </w:rPr>
        <w:t>7</w:t>
      </w:r>
      <w:r w:rsidR="00B65D0D" w:rsidRPr="00F104B1">
        <w:rPr>
          <w:rFonts w:ascii="Calibri" w:hAnsi="Calibri" w:cs="Calibri"/>
          <w:sz w:val="22"/>
          <w:szCs w:val="22"/>
        </w:rPr>
        <w:t xml:space="preserve"> niniejszego dokumentu. </w:t>
      </w:r>
    </w:p>
    <w:p w14:paraId="7C2C24B1" w14:textId="32E09EF1" w:rsidR="00D42D03" w:rsidRPr="00D42D03" w:rsidRDefault="00D42D03" w:rsidP="004F2437">
      <w:pPr>
        <w:pStyle w:val="Akapitzlist"/>
        <w:numPr>
          <w:ilvl w:val="0"/>
          <w:numId w:val="2"/>
        </w:numPr>
        <w:spacing w:before="120" w:after="120" w:line="276" w:lineRule="auto"/>
        <w:ind w:left="363" w:hanging="357"/>
        <w:rPr>
          <w:rFonts w:ascii="Calibri" w:hAnsi="Calibri" w:cs="Calibri"/>
          <w:sz w:val="22"/>
          <w:szCs w:val="22"/>
        </w:rPr>
      </w:pPr>
      <w:r w:rsidRPr="00D42D03">
        <w:rPr>
          <w:rFonts w:ascii="Calibri" w:hAnsi="Calibri" w:cs="Calibri"/>
          <w:sz w:val="22"/>
          <w:szCs w:val="22"/>
        </w:rPr>
        <w:t>Oświadczenie dotyczące zgodności projektu ze szczegółowymi uwarunkowaniami określonymi dla Działania 6.12 Infrastruktura turystyki – RLKS</w:t>
      </w:r>
    </w:p>
    <w:p w14:paraId="6CAD5F2C" w14:textId="7BA67B21" w:rsidR="00F72588" w:rsidRPr="00F104B1" w:rsidRDefault="00F72588" w:rsidP="004F2437">
      <w:pPr>
        <w:pStyle w:val="Akapitzlist"/>
        <w:numPr>
          <w:ilvl w:val="0"/>
          <w:numId w:val="2"/>
        </w:numPr>
        <w:spacing w:before="120" w:after="120" w:line="276" w:lineRule="auto"/>
        <w:ind w:left="363" w:hanging="357"/>
        <w:rPr>
          <w:rFonts w:ascii="Calibri" w:hAnsi="Calibri" w:cs="Calibri"/>
          <w:sz w:val="22"/>
          <w:szCs w:val="22"/>
        </w:rPr>
      </w:pPr>
      <w:r w:rsidRPr="00F104B1">
        <w:rPr>
          <w:rFonts w:ascii="Calibri" w:hAnsi="Calibri" w:cs="Calibri"/>
          <w:sz w:val="22"/>
          <w:szCs w:val="22"/>
        </w:rPr>
        <w:t>Oświadczeni</w:t>
      </w:r>
      <w:r w:rsidR="0070247F" w:rsidRPr="00F104B1">
        <w:rPr>
          <w:rFonts w:ascii="Calibri" w:hAnsi="Calibri" w:cs="Calibri"/>
          <w:sz w:val="22"/>
          <w:szCs w:val="22"/>
        </w:rPr>
        <w:t>a</w:t>
      </w:r>
      <w:r w:rsidRPr="00F104B1">
        <w:rPr>
          <w:rFonts w:ascii="Calibri" w:hAnsi="Calibri" w:cs="Calibri"/>
          <w:sz w:val="22"/>
          <w:szCs w:val="22"/>
        </w:rPr>
        <w:t xml:space="preserve"> dotyczące</w:t>
      </w:r>
      <w:r w:rsidR="0070247F" w:rsidRPr="00F104B1">
        <w:rPr>
          <w:rFonts w:ascii="Calibri" w:hAnsi="Calibri" w:cs="Calibri"/>
          <w:sz w:val="22"/>
          <w:szCs w:val="22"/>
        </w:rPr>
        <w:t>go</w:t>
      </w:r>
      <w:r w:rsidRPr="00F104B1">
        <w:rPr>
          <w:rFonts w:ascii="Calibri" w:hAnsi="Calibri" w:cs="Calibri"/>
          <w:sz w:val="22"/>
          <w:szCs w:val="22"/>
        </w:rPr>
        <w:t xml:space="preserve"> zgodności projektu z horyzontalnymi warunkami udzielenia wsparcia w ramach </w:t>
      </w:r>
      <w:r w:rsidR="002B6D4B" w:rsidRPr="00F104B1">
        <w:rPr>
          <w:rFonts w:ascii="Calibri" w:hAnsi="Calibri" w:cs="Calibri"/>
          <w:sz w:val="22"/>
          <w:szCs w:val="22"/>
        </w:rPr>
        <w:t>D</w:t>
      </w:r>
      <w:r w:rsidRPr="00F104B1">
        <w:rPr>
          <w:rFonts w:ascii="Calibri" w:hAnsi="Calibri" w:cs="Calibri"/>
          <w:sz w:val="22"/>
          <w:szCs w:val="22"/>
        </w:rPr>
        <w:t xml:space="preserve">ziałania 6.12 </w:t>
      </w:r>
      <w:r w:rsidR="002B6D4B" w:rsidRPr="00F104B1">
        <w:rPr>
          <w:rFonts w:ascii="Calibri" w:hAnsi="Calibri" w:cs="Calibri"/>
          <w:sz w:val="22"/>
          <w:szCs w:val="22"/>
        </w:rPr>
        <w:t>I</w:t>
      </w:r>
      <w:r w:rsidRPr="00F104B1">
        <w:rPr>
          <w:rFonts w:ascii="Calibri" w:hAnsi="Calibri" w:cs="Calibri"/>
          <w:sz w:val="22"/>
          <w:szCs w:val="22"/>
        </w:rPr>
        <w:t>nfrastruktura turystyki – RLKS (z wyłączeniem zasady zrównoważonego rozwoju, w tym zasady DNSH)</w:t>
      </w:r>
    </w:p>
    <w:p w14:paraId="3ED6A45B" w14:textId="6EB6DF5E" w:rsidR="004F2437" w:rsidRPr="0041006E" w:rsidRDefault="00406745" w:rsidP="004F2437">
      <w:pPr>
        <w:pStyle w:val="Akapitzlist"/>
        <w:numPr>
          <w:ilvl w:val="0"/>
          <w:numId w:val="2"/>
        </w:numPr>
        <w:spacing w:before="120" w:after="120" w:line="276" w:lineRule="auto"/>
        <w:ind w:left="363" w:hanging="357"/>
        <w:rPr>
          <w:rFonts w:ascii="Calibri" w:hAnsi="Calibri" w:cs="Calibri"/>
          <w:strike/>
          <w:sz w:val="22"/>
          <w:szCs w:val="22"/>
        </w:rPr>
      </w:pPr>
      <w:r w:rsidRPr="00F104B1">
        <w:rPr>
          <w:rFonts w:ascii="Calibri" w:hAnsi="Calibri" w:cs="Calibri"/>
          <w:sz w:val="22"/>
          <w:szCs w:val="22"/>
        </w:rPr>
        <w:t>Opisu z</w:t>
      </w:r>
      <w:r w:rsidR="004F2437" w:rsidRPr="00F104B1">
        <w:rPr>
          <w:rFonts w:ascii="Calibri" w:hAnsi="Calibri" w:cs="Calibri"/>
          <w:sz w:val="22"/>
          <w:szCs w:val="22"/>
        </w:rPr>
        <w:t>godnoś</w:t>
      </w:r>
      <w:r w:rsidRPr="00F104B1">
        <w:rPr>
          <w:rFonts w:ascii="Calibri" w:hAnsi="Calibri" w:cs="Calibri"/>
          <w:sz w:val="22"/>
          <w:szCs w:val="22"/>
        </w:rPr>
        <w:t>ci</w:t>
      </w:r>
      <w:r w:rsidR="004F2437" w:rsidRPr="00F104B1">
        <w:rPr>
          <w:rFonts w:ascii="Calibri" w:hAnsi="Calibri" w:cs="Calibri"/>
          <w:sz w:val="22"/>
          <w:szCs w:val="22"/>
        </w:rPr>
        <w:t xml:space="preserve"> projektu ze </w:t>
      </w:r>
      <w:r w:rsidR="002B6D4B" w:rsidRPr="00F104B1">
        <w:rPr>
          <w:rFonts w:ascii="Calibri" w:hAnsi="Calibri" w:cs="Calibri"/>
          <w:sz w:val="22"/>
          <w:szCs w:val="22"/>
        </w:rPr>
        <w:t>S</w:t>
      </w:r>
      <w:r w:rsidR="004F2437" w:rsidRPr="00F104B1">
        <w:rPr>
          <w:rFonts w:ascii="Calibri" w:hAnsi="Calibri" w:cs="Calibri"/>
          <w:sz w:val="22"/>
          <w:szCs w:val="22"/>
        </w:rPr>
        <w:t>trategią rozwoju</w:t>
      </w:r>
      <w:r w:rsidR="004F2437" w:rsidRPr="004F2437">
        <w:rPr>
          <w:rFonts w:ascii="Calibri" w:hAnsi="Calibri" w:cs="Calibri"/>
          <w:sz w:val="22"/>
          <w:szCs w:val="22"/>
        </w:rPr>
        <w:t xml:space="preserve"> lokalnego kierowanego przez społeczność </w:t>
      </w:r>
      <w:r w:rsidR="00275A4B" w:rsidRPr="004F2437">
        <w:rPr>
          <w:rFonts w:ascii="Calibri" w:hAnsi="Calibri" w:cs="Calibri"/>
          <w:sz w:val="22"/>
          <w:szCs w:val="22"/>
        </w:rPr>
        <w:t>oraz z</w:t>
      </w:r>
      <w:r w:rsidR="004F2437" w:rsidRPr="004F2437">
        <w:rPr>
          <w:rFonts w:ascii="Calibri" w:hAnsi="Calibri" w:cs="Calibri"/>
          <w:sz w:val="22"/>
          <w:szCs w:val="22"/>
        </w:rPr>
        <w:t xml:space="preserve"> lokalnymi kryteriami wyboru</w:t>
      </w:r>
      <w:r w:rsidR="00CA70D2">
        <w:rPr>
          <w:rFonts w:ascii="Calibri" w:hAnsi="Calibri" w:cs="Calibri"/>
          <w:sz w:val="22"/>
          <w:szCs w:val="22"/>
        </w:rPr>
        <w:t xml:space="preserve">. </w:t>
      </w:r>
    </w:p>
    <w:p w14:paraId="78A403C5" w14:textId="7F647DB1" w:rsidR="0041006E" w:rsidRDefault="0041006E" w:rsidP="004F2437">
      <w:pPr>
        <w:pStyle w:val="Akapitzlist"/>
        <w:numPr>
          <w:ilvl w:val="0"/>
          <w:numId w:val="2"/>
        </w:numPr>
        <w:spacing w:before="120" w:after="120" w:line="276" w:lineRule="auto"/>
        <w:ind w:left="363" w:hanging="357"/>
        <w:rPr>
          <w:rFonts w:ascii="Calibri" w:hAnsi="Calibri" w:cs="Calibri"/>
          <w:sz w:val="22"/>
          <w:szCs w:val="22"/>
        </w:rPr>
      </w:pPr>
      <w:r w:rsidRPr="0041006E">
        <w:rPr>
          <w:rFonts w:ascii="Calibri" w:hAnsi="Calibri" w:cs="Calibri"/>
          <w:sz w:val="22"/>
          <w:szCs w:val="22"/>
        </w:rPr>
        <w:t>Oświadczeni</w:t>
      </w:r>
      <w:r>
        <w:rPr>
          <w:rFonts w:ascii="Calibri" w:hAnsi="Calibri" w:cs="Calibri"/>
          <w:sz w:val="22"/>
          <w:szCs w:val="22"/>
        </w:rPr>
        <w:t>a</w:t>
      </w:r>
      <w:r w:rsidRPr="0041006E">
        <w:rPr>
          <w:rFonts w:ascii="Calibri" w:hAnsi="Calibri" w:cs="Calibri"/>
          <w:sz w:val="22"/>
          <w:szCs w:val="22"/>
        </w:rPr>
        <w:t xml:space="preserve"> o kwalifikowalności podatku od towarów i usług</w:t>
      </w:r>
      <w:r>
        <w:rPr>
          <w:rFonts w:ascii="Calibri" w:hAnsi="Calibri" w:cs="Calibri"/>
          <w:sz w:val="22"/>
          <w:szCs w:val="22"/>
        </w:rPr>
        <w:t>.</w:t>
      </w:r>
    </w:p>
    <w:p w14:paraId="4D36E457" w14:textId="14F60FEA" w:rsidR="003831AF" w:rsidRPr="0041006E" w:rsidRDefault="003831AF" w:rsidP="004F2437">
      <w:pPr>
        <w:pStyle w:val="Akapitzlist"/>
        <w:numPr>
          <w:ilvl w:val="0"/>
          <w:numId w:val="2"/>
        </w:numPr>
        <w:spacing w:before="120" w:after="120" w:line="276" w:lineRule="auto"/>
        <w:ind w:left="363" w:hanging="357"/>
        <w:rPr>
          <w:rFonts w:ascii="Calibri" w:hAnsi="Calibri" w:cs="Calibri"/>
          <w:sz w:val="22"/>
          <w:szCs w:val="22"/>
        </w:rPr>
      </w:pPr>
      <w:r>
        <w:rPr>
          <w:rFonts w:ascii="Calibri" w:hAnsi="Calibri" w:cs="Calibri"/>
          <w:sz w:val="22"/>
          <w:szCs w:val="22"/>
        </w:rPr>
        <w:t>Dokumenty dodatkowe</w:t>
      </w:r>
    </w:p>
    <w:p w14:paraId="42F82B8A" w14:textId="587BEE84" w:rsidR="00CA70D2" w:rsidRPr="00CA70D2" w:rsidRDefault="00CA70D2" w:rsidP="00CA70D2">
      <w:pPr>
        <w:spacing w:line="259" w:lineRule="auto"/>
        <w:jc w:val="both"/>
        <w:rPr>
          <w:rFonts w:ascii="Calibri" w:hAnsi="Calibri" w:cs="Calibri"/>
        </w:rPr>
      </w:pPr>
      <w:r w:rsidRPr="006C22C6">
        <w:rPr>
          <w:rFonts w:ascii="Calibri" w:hAnsi="Calibri" w:cs="Calibri"/>
        </w:rPr>
        <w:t xml:space="preserve">Wykaz nie obejmuje dokumentów, które </w:t>
      </w:r>
      <w:r w:rsidRPr="006C22C6">
        <w:rPr>
          <w:rFonts w:ascii="Calibri" w:hAnsi="Calibri" w:cs="Calibri"/>
          <w:b/>
          <w:u w:val="single"/>
        </w:rPr>
        <w:t>można złożyć</w:t>
      </w:r>
      <w:r w:rsidRPr="006C22C6">
        <w:rPr>
          <w:rFonts w:ascii="Calibri" w:hAnsi="Calibri" w:cs="Calibri"/>
          <w:b/>
        </w:rPr>
        <w:t xml:space="preserve"> </w:t>
      </w:r>
      <w:r w:rsidRPr="006C22C6">
        <w:rPr>
          <w:rFonts w:ascii="Calibri" w:hAnsi="Calibri" w:cs="Calibri"/>
        </w:rPr>
        <w:t xml:space="preserve">do wniosku o dofinansowanie, w celu </w:t>
      </w:r>
      <w:r w:rsidRPr="006C22C6">
        <w:rPr>
          <w:rFonts w:ascii="Calibri" w:hAnsi="Calibri" w:cs="Calibri"/>
          <w:b/>
        </w:rPr>
        <w:t xml:space="preserve">otrzymania punktów w ramach określonych lokalnych kryteriów wyboru operacji (premiujących), </w:t>
      </w:r>
      <w:r w:rsidR="00421D67" w:rsidRPr="006C22C6">
        <w:rPr>
          <w:rFonts w:ascii="Calibri" w:hAnsi="Calibri" w:cs="Calibri"/>
        </w:rPr>
        <w:t xml:space="preserve">wymienionych </w:t>
      </w:r>
      <w:r w:rsidRPr="006C22C6">
        <w:rPr>
          <w:rFonts w:ascii="Calibri" w:hAnsi="Calibri" w:cs="Calibri"/>
        </w:rPr>
        <w:t>w Załączniku Nr 2a do Regulaminu naboru wniosków.</w:t>
      </w:r>
      <w:r w:rsidRPr="00CA70D2">
        <w:rPr>
          <w:rFonts w:ascii="Calibri" w:hAnsi="Calibri" w:cs="Calibri"/>
        </w:rPr>
        <w:t xml:space="preserve"> </w:t>
      </w:r>
    </w:p>
    <w:p w14:paraId="3CB43586" w14:textId="3A566415" w:rsidR="00E5191B" w:rsidRPr="001A3BAA" w:rsidRDefault="00754B17" w:rsidP="001A3BAA">
      <w:pPr>
        <w:pStyle w:val="Nagwek3"/>
        <w:spacing w:after="120" w:line="276" w:lineRule="auto"/>
        <w:rPr>
          <w:sz w:val="24"/>
          <w:szCs w:val="24"/>
        </w:rPr>
      </w:pPr>
      <w:bookmarkStart w:id="20" w:name="_Toc204674788"/>
      <w:bookmarkEnd w:id="14"/>
      <w:bookmarkEnd w:id="19"/>
      <w:r w:rsidRPr="001A3BAA">
        <w:rPr>
          <w:sz w:val="24"/>
          <w:szCs w:val="24"/>
        </w:rPr>
        <w:t xml:space="preserve">1. </w:t>
      </w:r>
      <w:bookmarkStart w:id="21" w:name="_Toc130993479"/>
      <w:bookmarkStart w:id="22" w:name="_Toc140497347"/>
      <w:bookmarkStart w:id="23" w:name="_Toc182243696"/>
      <w:r w:rsidR="003F68C8" w:rsidRPr="001A3BAA">
        <w:rPr>
          <w:sz w:val="24"/>
          <w:szCs w:val="24"/>
        </w:rPr>
        <w:t xml:space="preserve">Opis wykonalności projektu w ramach Działania </w:t>
      </w:r>
      <w:bookmarkStart w:id="24" w:name="_Hlk188816842"/>
      <w:r w:rsidR="003F68C8" w:rsidRPr="001A3BAA">
        <w:rPr>
          <w:sz w:val="24"/>
          <w:szCs w:val="24"/>
        </w:rPr>
        <w:t>6.12 Infrastruktura turystyki – RLKS</w:t>
      </w:r>
      <w:bookmarkEnd w:id="20"/>
      <w:r w:rsidR="003F68C8" w:rsidRPr="001A3BAA">
        <w:rPr>
          <w:sz w:val="24"/>
          <w:szCs w:val="24"/>
        </w:rPr>
        <w:t xml:space="preserve"> </w:t>
      </w:r>
      <w:bookmarkEnd w:id="21"/>
      <w:bookmarkEnd w:id="22"/>
      <w:bookmarkEnd w:id="23"/>
      <w:bookmarkEnd w:id="24"/>
    </w:p>
    <w:p w14:paraId="12C12553" w14:textId="656A2D91" w:rsidR="00384A7C" w:rsidRPr="00E5191B" w:rsidRDefault="00A8398C" w:rsidP="001A3BAA">
      <w:pPr>
        <w:spacing w:line="276" w:lineRule="auto"/>
      </w:pPr>
      <w:r w:rsidRPr="00E5191B">
        <w:t>Dla wniosków o dofinansowanie</w:t>
      </w:r>
      <w:r w:rsidR="00755BC9" w:rsidRPr="00E5191B">
        <w:t xml:space="preserve"> </w:t>
      </w:r>
      <w:r w:rsidR="00163016" w:rsidRPr="00E5191B">
        <w:t xml:space="preserve">należy sporządzić </w:t>
      </w:r>
      <w:r w:rsidR="003F68C8" w:rsidRPr="00E5191B">
        <w:rPr>
          <w:i/>
        </w:rPr>
        <w:t>Opis wykonalności projektu</w:t>
      </w:r>
      <w:r w:rsidR="003F68C8" w:rsidRPr="00E5191B">
        <w:t xml:space="preserve"> w ramach Działania 6.12 Infrastruktura turystyki – RLKS</w:t>
      </w:r>
      <w:r w:rsidR="00912AB2" w:rsidRPr="00E5191B">
        <w:t>.</w:t>
      </w:r>
      <w:r w:rsidR="003F68C8" w:rsidRPr="00E5191B">
        <w:t xml:space="preserve"> </w:t>
      </w:r>
      <w:r w:rsidR="00912AB2" w:rsidRPr="00E5191B">
        <w:t xml:space="preserve">Załącznik należy przygotować </w:t>
      </w:r>
      <w:r w:rsidR="00D676D2" w:rsidRPr="00E5191B">
        <w:t xml:space="preserve">zgodnie ze strukturą oraz instrukcją przygotowania określonymi w Załączniku nr 5 do niniejszego Regulaminu. </w:t>
      </w:r>
      <w:r w:rsidR="00912AB2" w:rsidRPr="00E5191B">
        <w:t>Załącznik wymagany jest dla wszystkich projektów, niezależnie od ich charakteru i zakresu.</w:t>
      </w:r>
      <w:r w:rsidR="0058629B" w:rsidRPr="00E5191B">
        <w:t xml:space="preserve"> </w:t>
      </w:r>
      <w:bookmarkStart w:id="25" w:name="_Toc140497348"/>
      <w:bookmarkStart w:id="26" w:name="_Toc182243697"/>
    </w:p>
    <w:p w14:paraId="5EEBBFFB" w14:textId="1933071B" w:rsidR="00275FCF" w:rsidRPr="001A3BAA" w:rsidRDefault="00D65886" w:rsidP="001A3BAA">
      <w:pPr>
        <w:pStyle w:val="Nagwek3"/>
        <w:spacing w:after="120" w:line="276" w:lineRule="auto"/>
        <w:rPr>
          <w:sz w:val="24"/>
          <w:szCs w:val="24"/>
        </w:rPr>
      </w:pPr>
      <w:bookmarkStart w:id="27" w:name="_Toc204674789"/>
      <w:r w:rsidRPr="001A3BAA">
        <w:rPr>
          <w:sz w:val="24"/>
          <w:szCs w:val="24"/>
        </w:rPr>
        <w:t xml:space="preserve">2. </w:t>
      </w:r>
      <w:bookmarkEnd w:id="25"/>
      <w:bookmarkEnd w:id="26"/>
      <w:r w:rsidR="003F68C8" w:rsidRPr="001A3BAA">
        <w:rPr>
          <w:sz w:val="24"/>
          <w:szCs w:val="24"/>
        </w:rPr>
        <w:t xml:space="preserve"> Informacja dotycząca gotowości projektu do realizacji</w:t>
      </w:r>
      <w:bookmarkEnd w:id="27"/>
    </w:p>
    <w:p w14:paraId="1FF43D0E" w14:textId="5BFA5639" w:rsidR="00D60AAF" w:rsidRPr="008909D0" w:rsidRDefault="00D60AAF" w:rsidP="001A3BAA">
      <w:pPr>
        <w:spacing w:line="276" w:lineRule="auto"/>
        <w:rPr>
          <w:rFonts w:ascii="Calibri" w:hAnsi="Calibri" w:cs="Calibri"/>
          <w:szCs w:val="22"/>
        </w:rPr>
      </w:pPr>
      <w:r w:rsidRPr="008909D0">
        <w:rPr>
          <w:rFonts w:ascii="Calibri" w:hAnsi="Calibri" w:cs="Calibri"/>
          <w:szCs w:val="22"/>
        </w:rPr>
        <w:t>Dofinansowanie w ramach FEP 2021-2027 może zostać przyznane jedynie projektom</w:t>
      </w:r>
      <w:r w:rsidR="00AF1E41">
        <w:rPr>
          <w:rFonts w:ascii="Calibri" w:hAnsi="Calibri" w:cs="Calibri"/>
          <w:szCs w:val="22"/>
        </w:rPr>
        <w:t>,</w:t>
      </w:r>
      <w:r w:rsidRPr="008909D0">
        <w:rPr>
          <w:rFonts w:ascii="Calibri" w:hAnsi="Calibri" w:cs="Calibri"/>
          <w:szCs w:val="22"/>
        </w:rPr>
        <w:t xml:space="preserve"> które są zgodne z wymogami prawa krajowego i dyrektyw unijnych w zakresie ooś i przepisami w zakresie prawa budowlanego.</w:t>
      </w:r>
    </w:p>
    <w:p w14:paraId="0850A3CC" w14:textId="77777777" w:rsidR="00D60AAF" w:rsidRPr="008909D0" w:rsidRDefault="00D60AAF" w:rsidP="001A3BAA">
      <w:pPr>
        <w:spacing w:line="276" w:lineRule="auto"/>
        <w:rPr>
          <w:rFonts w:ascii="Calibri" w:hAnsi="Calibri" w:cs="Calibri"/>
          <w:szCs w:val="22"/>
        </w:rPr>
      </w:pPr>
    </w:p>
    <w:p w14:paraId="28873707" w14:textId="3406EA20" w:rsidR="00D60AAF" w:rsidRPr="008909D0" w:rsidRDefault="00E251C4" w:rsidP="001A3BAA">
      <w:pPr>
        <w:spacing w:line="276" w:lineRule="auto"/>
        <w:rPr>
          <w:rFonts w:ascii="Calibri" w:hAnsi="Calibri" w:cs="Calibri"/>
          <w:szCs w:val="22"/>
        </w:rPr>
      </w:pPr>
      <w:r w:rsidRPr="008909D0">
        <w:rPr>
          <w:rFonts w:ascii="Calibri" w:hAnsi="Calibri" w:cs="Calibri"/>
          <w:szCs w:val="22"/>
        </w:rPr>
        <w:t>Załącznik nr 2 jest załącznikiem informacyjnym, o</w:t>
      </w:r>
      <w:r w:rsidR="00D60AAF" w:rsidRPr="008909D0">
        <w:rPr>
          <w:rFonts w:ascii="Calibri" w:hAnsi="Calibri" w:cs="Calibri"/>
          <w:szCs w:val="22"/>
        </w:rPr>
        <w:t xml:space="preserve">brazującym </w:t>
      </w:r>
      <w:r w:rsidRPr="008909D0">
        <w:rPr>
          <w:rFonts w:ascii="Calibri" w:hAnsi="Calibri" w:cs="Calibri"/>
          <w:szCs w:val="22"/>
        </w:rPr>
        <w:t xml:space="preserve">stopień przygotowania projektu do realizacji </w:t>
      </w:r>
      <w:r w:rsidR="00D60AAF" w:rsidRPr="008909D0">
        <w:rPr>
          <w:rFonts w:ascii="Calibri" w:hAnsi="Calibri" w:cs="Calibri"/>
          <w:szCs w:val="22"/>
        </w:rPr>
        <w:t xml:space="preserve">w odniesieniu do niezbędnych pozwoleń/ zezwoleń/ decyzji dotyczących wpływu projektu na środowisko oraz wynikających z Prawa budowlanego. </w:t>
      </w:r>
    </w:p>
    <w:p w14:paraId="005E12E1" w14:textId="74C83ECC" w:rsidR="00D60AAF" w:rsidRPr="008909D0" w:rsidRDefault="00E251C4" w:rsidP="001A3BAA">
      <w:pPr>
        <w:spacing w:line="276" w:lineRule="auto"/>
        <w:rPr>
          <w:rFonts w:ascii="Calibri" w:hAnsi="Calibri" w:cs="Calibri"/>
          <w:szCs w:val="22"/>
        </w:rPr>
      </w:pPr>
      <w:r w:rsidRPr="008909D0">
        <w:rPr>
          <w:rFonts w:ascii="Calibri" w:hAnsi="Calibri" w:cs="Calibri"/>
          <w:szCs w:val="22"/>
        </w:rPr>
        <w:t xml:space="preserve"> </w:t>
      </w:r>
    </w:p>
    <w:p w14:paraId="40C52DD7" w14:textId="116D59DE" w:rsidR="008909D0" w:rsidRPr="008909D0" w:rsidRDefault="008909D0" w:rsidP="001A3BAA">
      <w:pPr>
        <w:spacing w:line="276" w:lineRule="auto"/>
        <w:rPr>
          <w:rFonts w:ascii="Calibri" w:hAnsi="Calibri" w:cs="Calibri"/>
          <w:szCs w:val="22"/>
        </w:rPr>
      </w:pPr>
      <w:r w:rsidRPr="008909D0">
        <w:rPr>
          <w:rFonts w:ascii="Calibri" w:hAnsi="Calibri" w:cs="Calibri"/>
          <w:szCs w:val="22"/>
        </w:rPr>
        <w:t>Załącznik należy przygotować na wzorze opracowanym przez IZ FEP</w:t>
      </w:r>
      <w:r w:rsidR="00C1360E">
        <w:rPr>
          <w:rFonts w:ascii="Calibri" w:hAnsi="Calibri" w:cs="Calibri"/>
          <w:szCs w:val="22"/>
        </w:rPr>
        <w:t xml:space="preserve"> 2021-2027</w:t>
      </w:r>
      <w:r w:rsidRPr="008909D0">
        <w:rPr>
          <w:rFonts w:ascii="Calibri" w:hAnsi="Calibri" w:cs="Calibri"/>
          <w:szCs w:val="22"/>
        </w:rPr>
        <w:t>, zgodnie z instrukcją wypełniania umieszczoną w jego treści.</w:t>
      </w:r>
    </w:p>
    <w:p w14:paraId="49E09C3A" w14:textId="77777777" w:rsidR="008909D0" w:rsidRDefault="008909D0" w:rsidP="001A3BAA">
      <w:pPr>
        <w:spacing w:line="276" w:lineRule="auto"/>
        <w:rPr>
          <w:rFonts w:ascii="Calibri" w:hAnsi="Calibri" w:cs="Calibri"/>
          <w:szCs w:val="22"/>
        </w:rPr>
      </w:pPr>
    </w:p>
    <w:p w14:paraId="492CA7C5" w14:textId="112B061F" w:rsidR="00D60AAF" w:rsidRPr="008909D0" w:rsidRDefault="00D60AAF" w:rsidP="001A3BAA">
      <w:pPr>
        <w:spacing w:line="276" w:lineRule="auto"/>
        <w:rPr>
          <w:rFonts w:ascii="Calibri" w:hAnsi="Calibri" w:cs="Calibri"/>
          <w:szCs w:val="22"/>
        </w:rPr>
      </w:pPr>
      <w:r w:rsidRPr="008909D0">
        <w:rPr>
          <w:rFonts w:ascii="Calibri" w:hAnsi="Calibri" w:cs="Calibri"/>
          <w:szCs w:val="22"/>
        </w:rPr>
        <w:t xml:space="preserve">Załącznik wymagany jest dla wszystkich projektów, niezależnie od ich charakteru i zakresu. Co do zasady, należy sporządzić jeden załącznik środowiskowy dla całego zakresu projektu. W </w:t>
      </w:r>
      <w:r w:rsidR="00275A4B" w:rsidRPr="008909D0">
        <w:rPr>
          <w:rFonts w:ascii="Calibri" w:hAnsi="Calibri" w:cs="Calibri"/>
          <w:szCs w:val="22"/>
        </w:rPr>
        <w:t>przypadku,</w:t>
      </w:r>
      <w:r w:rsidRPr="008909D0">
        <w:rPr>
          <w:rFonts w:ascii="Calibri" w:hAnsi="Calibri" w:cs="Calibri"/>
          <w:szCs w:val="22"/>
        </w:rPr>
        <w:t xml:space="preserve"> gdy projekt składa się z kilku zadań, informacje zamieszczane w załączniku należy przyporządkować dla konkretnych zadań. </w:t>
      </w:r>
    </w:p>
    <w:p w14:paraId="00568804" w14:textId="18A09519" w:rsidR="001A4C58" w:rsidRPr="001A3BAA" w:rsidRDefault="001A4C58" w:rsidP="001A3BAA">
      <w:pPr>
        <w:pStyle w:val="Nagwek3"/>
        <w:spacing w:after="120" w:line="276" w:lineRule="auto"/>
        <w:rPr>
          <w:sz w:val="24"/>
          <w:szCs w:val="24"/>
        </w:rPr>
      </w:pPr>
      <w:bookmarkStart w:id="28" w:name="_Toc204674790"/>
      <w:r w:rsidRPr="001A3BAA">
        <w:rPr>
          <w:sz w:val="24"/>
          <w:szCs w:val="24"/>
        </w:rPr>
        <w:lastRenderedPageBreak/>
        <w:t>3. Dokumenty dotyczące oddziaływania projektu na środowisko</w:t>
      </w:r>
      <w:bookmarkEnd w:id="28"/>
    </w:p>
    <w:p w14:paraId="289C0580" w14:textId="77777777" w:rsidR="001A4C58" w:rsidRPr="00E55E6F" w:rsidRDefault="001A4C58" w:rsidP="001A3BAA">
      <w:pPr>
        <w:autoSpaceDE w:val="0"/>
        <w:autoSpaceDN w:val="0"/>
        <w:adjustRightInd w:val="0"/>
        <w:spacing w:before="120" w:after="120" w:line="276" w:lineRule="auto"/>
        <w:rPr>
          <w:rFonts w:ascii="Calibri" w:hAnsi="Calibri" w:cs="Calibri"/>
        </w:rPr>
      </w:pPr>
      <w:r w:rsidRPr="00E55E6F">
        <w:rPr>
          <w:rFonts w:ascii="Calibri" w:hAnsi="Calibri" w:cs="Calibri"/>
        </w:rPr>
        <w:t>Dofinansowanie w ramach FEP</w:t>
      </w:r>
      <w:r w:rsidRPr="00E55E6F">
        <w:rPr>
          <w:rFonts w:ascii="Calibri" w:hAnsi="Calibri" w:cs="Calibri"/>
          <w:szCs w:val="22"/>
        </w:rPr>
        <w:t xml:space="preserve"> 2021-2027</w:t>
      </w:r>
      <w:r w:rsidRPr="00E55E6F">
        <w:rPr>
          <w:rFonts w:ascii="Calibri" w:hAnsi="Calibri" w:cs="Calibri"/>
        </w:rPr>
        <w:t xml:space="preserve"> może zostać przyznane jedynie projektom które:</w:t>
      </w:r>
    </w:p>
    <w:p w14:paraId="048BC350" w14:textId="77777777" w:rsidR="001A4C58" w:rsidRPr="00E55E6F" w:rsidRDefault="001A4C58" w:rsidP="00AC6F79">
      <w:pPr>
        <w:numPr>
          <w:ilvl w:val="0"/>
          <w:numId w:val="14"/>
        </w:numPr>
        <w:autoSpaceDE w:val="0"/>
        <w:autoSpaceDN w:val="0"/>
        <w:adjustRightInd w:val="0"/>
        <w:spacing w:before="120" w:after="120" w:line="276" w:lineRule="auto"/>
        <w:rPr>
          <w:rFonts w:ascii="Calibri" w:hAnsi="Calibri" w:cs="Calibri"/>
        </w:rPr>
      </w:pPr>
      <w:r w:rsidRPr="00E55E6F">
        <w:rPr>
          <w:rFonts w:ascii="Calibri" w:hAnsi="Calibri" w:cs="Calibri"/>
        </w:rPr>
        <w:t xml:space="preserve">są zgodne z wymogami prawa krajowego i dyrektyw unijnych w zakresie </w:t>
      </w:r>
      <w:r>
        <w:rPr>
          <w:rFonts w:ascii="Calibri" w:hAnsi="Calibri" w:cs="Calibri"/>
        </w:rPr>
        <w:t>ooś</w:t>
      </w:r>
      <w:r w:rsidRPr="00E55E6F">
        <w:rPr>
          <w:rFonts w:ascii="Calibri" w:hAnsi="Calibri" w:cs="Calibri"/>
        </w:rPr>
        <w:t xml:space="preserve">, </w:t>
      </w:r>
    </w:p>
    <w:p w14:paraId="00D0964E" w14:textId="77777777" w:rsidR="001A4C58" w:rsidRPr="00E55E6F" w:rsidRDefault="001A4C58" w:rsidP="00AC6F79">
      <w:pPr>
        <w:numPr>
          <w:ilvl w:val="0"/>
          <w:numId w:val="14"/>
        </w:numPr>
        <w:autoSpaceDE w:val="0"/>
        <w:autoSpaceDN w:val="0"/>
        <w:adjustRightInd w:val="0"/>
        <w:spacing w:before="120" w:after="120" w:line="276" w:lineRule="auto"/>
        <w:rPr>
          <w:rFonts w:ascii="Calibri" w:hAnsi="Calibri" w:cs="Calibri"/>
        </w:rPr>
      </w:pPr>
      <w:r w:rsidRPr="00E55E6F">
        <w:rPr>
          <w:rFonts w:ascii="Calibri" w:hAnsi="Calibri" w:cs="Calibri"/>
        </w:rPr>
        <w:t>są zgodne z zasadami horyzontalnymi: zrównoważonego rozwoju i „nie czyń poważnych szkód” (ang. „do no significant harm” – DNSH),</w:t>
      </w:r>
    </w:p>
    <w:p w14:paraId="5D22D153" w14:textId="77777777" w:rsidR="001A4C58" w:rsidRPr="00E55E6F" w:rsidRDefault="001A4C58" w:rsidP="00AC6F79">
      <w:pPr>
        <w:numPr>
          <w:ilvl w:val="0"/>
          <w:numId w:val="14"/>
        </w:numPr>
        <w:autoSpaceDE w:val="0"/>
        <w:autoSpaceDN w:val="0"/>
        <w:adjustRightInd w:val="0"/>
        <w:spacing w:before="120" w:after="120" w:line="276" w:lineRule="auto"/>
        <w:rPr>
          <w:rFonts w:ascii="Calibri" w:hAnsi="Calibri" w:cs="Calibri"/>
        </w:rPr>
      </w:pPr>
      <w:r w:rsidRPr="00E55E6F">
        <w:rPr>
          <w:rFonts w:ascii="Calibri" w:hAnsi="Calibri" w:cs="Calibri"/>
        </w:rPr>
        <w:t>nie oddziaływują znacząco negatywnie na obszary Natura 2000.</w:t>
      </w:r>
    </w:p>
    <w:p w14:paraId="1BC556B1" w14:textId="0C0DB40E" w:rsidR="001A4C58" w:rsidRPr="008909D0" w:rsidRDefault="001A4C58" w:rsidP="001A3BAA">
      <w:pPr>
        <w:autoSpaceDE w:val="0"/>
        <w:autoSpaceDN w:val="0"/>
        <w:adjustRightInd w:val="0"/>
        <w:spacing w:before="120" w:after="120" w:line="276" w:lineRule="auto"/>
        <w:rPr>
          <w:rFonts w:ascii="Calibri" w:hAnsi="Calibri" w:cs="Calibri"/>
          <w:strike/>
        </w:rPr>
      </w:pPr>
      <w:r w:rsidRPr="00E55E6F">
        <w:rPr>
          <w:rFonts w:ascii="Calibri" w:hAnsi="Calibri" w:cs="Calibri"/>
        </w:rPr>
        <w:t>W ramach wniosku o dofinansowanie projektu należy złożyć stosowną dokumentację potwierdzającą zgodność projektu z przepisami z zakresu ochrony środowiska</w:t>
      </w:r>
      <w:r w:rsidR="008909D0">
        <w:rPr>
          <w:rFonts w:ascii="Calibri" w:hAnsi="Calibri" w:cs="Calibri"/>
        </w:rPr>
        <w:t xml:space="preserve">, </w:t>
      </w:r>
      <w:r w:rsidR="00275A4B">
        <w:rPr>
          <w:rFonts w:ascii="Calibri" w:hAnsi="Calibri" w:cs="Calibri"/>
        </w:rPr>
        <w:t>tj.</w:t>
      </w:r>
      <w:r w:rsidR="008909D0">
        <w:rPr>
          <w:rFonts w:ascii="Calibri" w:hAnsi="Calibri" w:cs="Calibri"/>
        </w:rPr>
        <w:t xml:space="preserve">: </w:t>
      </w:r>
    </w:p>
    <w:p w14:paraId="7C9B74B3" w14:textId="7A00DBA0" w:rsidR="001A4C58" w:rsidRDefault="008909D0" w:rsidP="00AC6F79">
      <w:pPr>
        <w:numPr>
          <w:ilvl w:val="0"/>
          <w:numId w:val="15"/>
        </w:numPr>
        <w:autoSpaceDE w:val="0"/>
        <w:autoSpaceDN w:val="0"/>
        <w:adjustRightInd w:val="0"/>
        <w:spacing w:before="120" w:after="120" w:line="276" w:lineRule="auto"/>
        <w:rPr>
          <w:rFonts w:ascii="Calibri" w:hAnsi="Calibri" w:cs="Calibri"/>
        </w:rPr>
      </w:pPr>
      <w:r>
        <w:rPr>
          <w:rFonts w:ascii="Calibri" w:hAnsi="Calibri" w:cs="Calibri"/>
        </w:rPr>
        <w:t>Z</w:t>
      </w:r>
      <w:r w:rsidR="001A4C58">
        <w:rPr>
          <w:rFonts w:ascii="Calibri" w:hAnsi="Calibri" w:cs="Calibri"/>
        </w:rPr>
        <w:t>ałącznik nr 3</w:t>
      </w:r>
      <w:r w:rsidR="001A4C58" w:rsidRPr="00C52F03">
        <w:rPr>
          <w:rFonts w:ascii="Calibri" w:hAnsi="Calibri" w:cs="Calibri"/>
        </w:rPr>
        <w:t>.1 Oświadczenie dot. zasady DNSH – wg udostępnionego wzoru</w:t>
      </w:r>
    </w:p>
    <w:p w14:paraId="731FA90F" w14:textId="0DF67999" w:rsidR="008909D0" w:rsidRPr="00ED0CB1" w:rsidRDefault="008909D0" w:rsidP="00AC6F79">
      <w:pPr>
        <w:numPr>
          <w:ilvl w:val="0"/>
          <w:numId w:val="15"/>
        </w:numPr>
        <w:autoSpaceDE w:val="0"/>
        <w:autoSpaceDN w:val="0"/>
        <w:adjustRightInd w:val="0"/>
        <w:spacing w:before="120" w:after="120" w:line="276" w:lineRule="auto"/>
        <w:rPr>
          <w:rFonts w:ascii="Calibri" w:hAnsi="Calibri" w:cs="Calibri"/>
        </w:rPr>
      </w:pPr>
      <w:r w:rsidRPr="00ED0CB1">
        <w:rPr>
          <w:rFonts w:ascii="Calibri" w:hAnsi="Calibri" w:cs="Calibri"/>
        </w:rPr>
        <w:t>Z</w:t>
      </w:r>
      <w:r w:rsidR="001A4C58" w:rsidRPr="00ED0CB1">
        <w:rPr>
          <w:rFonts w:ascii="Calibri" w:hAnsi="Calibri" w:cs="Calibri"/>
        </w:rPr>
        <w:t>ałącznik nr 3.2 Informacja o wpływie projektu na środowisko</w:t>
      </w:r>
      <w:r w:rsidRPr="00ED0CB1">
        <w:rPr>
          <w:rFonts w:ascii="Calibri" w:hAnsi="Calibri" w:cs="Calibri"/>
        </w:rPr>
        <w:t xml:space="preserve"> oraz sposobie spełniania zasady DNSH - </w:t>
      </w:r>
      <w:r w:rsidR="001A4C58" w:rsidRPr="00ED0CB1">
        <w:rPr>
          <w:rFonts w:ascii="Calibri" w:hAnsi="Calibri" w:cs="Calibri"/>
        </w:rPr>
        <w:t xml:space="preserve">wg </w:t>
      </w:r>
      <w:r w:rsidR="00ED0CB1" w:rsidRPr="00ED0CB1">
        <w:rPr>
          <w:rFonts w:ascii="Calibri" w:hAnsi="Calibri" w:cs="Calibri"/>
        </w:rPr>
        <w:t xml:space="preserve">udostępnionego wzoru </w:t>
      </w:r>
    </w:p>
    <w:p w14:paraId="0A858DAE" w14:textId="43A3886C" w:rsidR="001A4C58" w:rsidRPr="00ED0CB1" w:rsidRDefault="00ED0CB1" w:rsidP="00AC6F79">
      <w:pPr>
        <w:numPr>
          <w:ilvl w:val="0"/>
          <w:numId w:val="15"/>
        </w:numPr>
        <w:autoSpaceDE w:val="0"/>
        <w:autoSpaceDN w:val="0"/>
        <w:adjustRightInd w:val="0"/>
        <w:spacing w:before="120" w:after="120" w:line="276" w:lineRule="auto"/>
        <w:rPr>
          <w:rFonts w:ascii="Calibri" w:hAnsi="Calibri" w:cs="Calibri"/>
        </w:rPr>
      </w:pPr>
      <w:r>
        <w:rPr>
          <w:rFonts w:ascii="Calibri" w:hAnsi="Calibri" w:cs="Calibri"/>
        </w:rPr>
        <w:t>Z</w:t>
      </w:r>
      <w:r w:rsidR="001A4C58" w:rsidRPr="00ED0CB1">
        <w:rPr>
          <w:rFonts w:ascii="Calibri" w:hAnsi="Calibri" w:cs="Calibri"/>
        </w:rPr>
        <w:t>ałącznik nr 3.3 Dokumenty z procedury oceny oddziaływania na środowisko – jeśli obowiązek wynika z przepisów prawa</w:t>
      </w:r>
    </w:p>
    <w:p w14:paraId="4B58F4CB" w14:textId="39A8F68B" w:rsidR="001A4C58" w:rsidRPr="00624C76" w:rsidRDefault="00624C76" w:rsidP="00AC6F79">
      <w:pPr>
        <w:numPr>
          <w:ilvl w:val="0"/>
          <w:numId w:val="15"/>
        </w:numPr>
        <w:autoSpaceDE w:val="0"/>
        <w:autoSpaceDN w:val="0"/>
        <w:adjustRightInd w:val="0"/>
        <w:spacing w:before="120" w:after="120" w:line="276" w:lineRule="auto"/>
        <w:rPr>
          <w:rFonts w:ascii="Calibri" w:hAnsi="Calibri" w:cs="Calibri"/>
        </w:rPr>
      </w:pPr>
      <w:r w:rsidRPr="00624C76">
        <w:rPr>
          <w:rFonts w:ascii="Calibri" w:hAnsi="Calibri" w:cs="Calibri"/>
          <w:noProof/>
        </w:rPr>
        <mc:AlternateContent>
          <mc:Choice Requires="wps">
            <w:drawing>
              <wp:anchor distT="45720" distB="45720" distL="114300" distR="114300" simplePos="0" relativeHeight="251689984" behindDoc="0" locked="0" layoutInCell="1" allowOverlap="1" wp14:anchorId="11BB8320" wp14:editId="360B8F28">
                <wp:simplePos x="0" y="0"/>
                <wp:positionH relativeFrom="margin">
                  <wp:align>right</wp:align>
                </wp:positionH>
                <wp:positionV relativeFrom="paragraph">
                  <wp:posOffset>662305</wp:posOffset>
                </wp:positionV>
                <wp:extent cx="5734050" cy="676275"/>
                <wp:effectExtent l="0" t="0" r="19050" b="28575"/>
                <wp:wrapSquare wrapText="bothSides"/>
                <wp:docPr id="217" name="Pole tekstow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050" cy="676275"/>
                        </a:xfrm>
                        <a:prstGeom prst="rect">
                          <a:avLst/>
                        </a:prstGeom>
                        <a:solidFill>
                          <a:schemeClr val="bg1">
                            <a:lumMod val="75000"/>
                          </a:schemeClr>
                        </a:solidFill>
                        <a:ln w="9525">
                          <a:solidFill>
                            <a:srgbClr val="000000"/>
                          </a:solidFill>
                          <a:miter lim="800000"/>
                          <a:headEnd/>
                          <a:tailEnd/>
                        </a:ln>
                      </wps:spPr>
                      <wps:txbx>
                        <w:txbxContent>
                          <w:p w14:paraId="442ACD44" w14:textId="1B4C3C4B" w:rsidR="008D381F" w:rsidRDefault="008D381F">
                            <w:r w:rsidRPr="00624C76">
                              <w:t>IZ FEP 2021-2027 zastrzega sobie prawo do wzywania Wnioskodawców do dostarczenia innych dokumentów poświadczających brak negatywnego wpływu projektu na środowisko niż wyżej wymienione załączniki.</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1BB8320" id="_x0000_t202" coordsize="21600,21600" o:spt="202" path="m,l,21600r21600,l21600,xe">
                <v:stroke joinstyle="miter"/>
                <v:path gradientshapeok="t" o:connecttype="rect"/>
              </v:shapetype>
              <v:shape id="Pole tekstowe 2" o:spid="_x0000_s1026" type="#_x0000_t202" style="position:absolute;left:0;text-align:left;margin-left:400.3pt;margin-top:52.15pt;width:451.5pt;height:53.25pt;z-index:251689984;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GM20JgIAAEIEAAAOAAAAZHJzL2Uyb0RvYy54bWysU9tu2zAMfR+wfxD0vtjJ4qQ14hRdug4D&#10;ugvQ7QNkWbaFSaImKbGzrx8lp2m6vQ17EUSROiQPDzc3o1bkIJyXYCo6n+WUCMOhkaar6Pdv92+u&#10;KPGBmYYpMKKiR+Hpzfb1q81gS7GAHlQjHEEQ48vBVrQPwZZZ5nkvNPMzsMKgswWnWUDTdVnj2IDo&#10;WmWLPF9lA7jGOuDCe3y9m5x0m/DbVvDwpW29CERVFGsL6XTprOOZbTes7ByzveSnMtg/VKGZNJj0&#10;DHXHAiN7J/+C0pI78NCGGQedQdtKLlIP2M08/6Obx55ZkXpBcrw90+T/Hyz/fHi0Xx0J4zsYcYCp&#10;CW8fgP/wxMCuZ6YTt87B0AvWYOJ5pCwbrC9PXyPVvvQRpB4+QYNDZvsACWhsnY6sYJ8E0XEAxzPp&#10;YgyE42OxfrvMC3Rx9K3Wq8W6SClY+fTbOh8+CNAkXirqcKgJnR0efIjVsPIpJCbzoGRzL5VKRhSS&#10;2ClHDgwlUHdTh2qvsdTpbV3keRIC4iTdxfCE+gJJGTJU9LpYFBNHL7K4rj7nQLQLwMswLQOKXUld&#10;0atzECsjs+9Nk6QYmFTTHatR5kR1ZHfiOYz1iIGR8hqaI5LuYBI1LiFeenC/KBlQ0BX1P/fMCUrU&#10;R4ODu54vl3EDkrEs1gs03KWnvvQwwxGqooGS6boLaWsipwZuccCtTNw/V3KqFYWayDstVdyESztF&#10;Pa/+9jcAAAD//wMAUEsDBBQABgAIAAAAIQBKBBci3gAAAAgBAAAPAAAAZHJzL2Rvd25yZXYueG1s&#10;TI/NbsIwEITvlfoO1lbqpSo2AaE0xEFtpVw4VCrwACbe/Ih4HcWGhLfv9tQed2Y0+02+m10vbjiG&#10;zpOG5UKBQKq87ajRcDqWrymIEA1Z03tCDXcMsCseH3KTWT/RN94OsRFcQiEzGtoYh0zKULXoTFj4&#10;AYm92o/ORD7HRtrRTFzuepkotZHOdMQfWjPgZ4vV5XB1GvYbn0xfL/f6WKdl91Gundq3idbPT/P7&#10;FkTEOf6F4Ref0aFgprO/kg2i18BDIqtqvQLB9ptasXLWkCxVCrLI5f8BxQ8AAAD//wMAUEsBAi0A&#10;FAAGAAgAAAAhALaDOJL+AAAA4QEAABMAAAAAAAAAAAAAAAAAAAAAAFtDb250ZW50X1R5cGVzXS54&#10;bWxQSwECLQAUAAYACAAAACEAOP0h/9YAAACUAQAACwAAAAAAAAAAAAAAAAAvAQAAX3JlbHMvLnJl&#10;bHNQSwECLQAUAAYACAAAACEA/RjNtCYCAABCBAAADgAAAAAAAAAAAAAAAAAuAgAAZHJzL2Uyb0Rv&#10;Yy54bWxQSwECLQAUAAYACAAAACEASgQXIt4AAAAIAQAADwAAAAAAAAAAAAAAAACABAAAZHJzL2Rv&#10;d25yZXYueG1sUEsFBgAAAAAEAAQA8wAAAIsFAAAAAA==&#10;" fillcolor="#bfbfbf [2412]">
                <v:textbox>
                  <w:txbxContent>
                    <w:p w14:paraId="442ACD44" w14:textId="1B4C3C4B" w:rsidR="008D381F" w:rsidRDefault="008D381F">
                      <w:r w:rsidRPr="00624C76">
                        <w:t>IZ FEP 2021-2027 zastrzega sobie prawo do wzywania Wnioskodawców do dostarczenia innych dokumentów poświadczających brak negatywnego wpływu projektu na środowisko niż wyżej wymienione załączniki.</w:t>
                      </w:r>
                    </w:p>
                  </w:txbxContent>
                </v:textbox>
                <w10:wrap type="square" anchorx="margin"/>
              </v:shape>
            </w:pict>
          </mc:Fallback>
        </mc:AlternateContent>
      </w:r>
      <w:r w:rsidR="001A4C58" w:rsidRPr="006F335B">
        <w:rPr>
          <w:rFonts w:ascii="Calibri" w:hAnsi="Calibri" w:cs="Calibri"/>
        </w:rPr>
        <w:t xml:space="preserve">załącznik nr </w:t>
      </w:r>
      <w:r w:rsidR="001A4C58">
        <w:rPr>
          <w:rFonts w:ascii="Calibri" w:hAnsi="Calibri" w:cs="Calibri"/>
        </w:rPr>
        <w:t>3.4</w:t>
      </w:r>
      <w:r w:rsidR="001A4C58" w:rsidRPr="006F335B">
        <w:rPr>
          <w:rFonts w:ascii="Calibri" w:hAnsi="Calibri" w:cs="Calibri"/>
        </w:rPr>
        <w:t xml:space="preserve"> Zaświadczenie organu odpowiedzialnego za monitorowanie obszarów Natura 2000 (tzw. zaświadczenie Natura 2000</w:t>
      </w:r>
      <w:r w:rsidR="00AF1E41">
        <w:rPr>
          <w:rFonts w:ascii="Calibri" w:hAnsi="Calibri" w:cs="Calibri"/>
        </w:rPr>
        <w:t>)</w:t>
      </w:r>
      <w:r w:rsidR="001A4C58" w:rsidRPr="006F335B">
        <w:rPr>
          <w:rFonts w:ascii="Calibri" w:hAnsi="Calibri" w:cs="Calibri"/>
        </w:rPr>
        <w:t xml:space="preserve"> </w:t>
      </w:r>
      <w:r w:rsidR="00AF1E41">
        <w:rPr>
          <w:rFonts w:ascii="Calibri" w:hAnsi="Calibri" w:cs="Calibri"/>
        </w:rPr>
        <w:t xml:space="preserve">- </w:t>
      </w:r>
      <w:r w:rsidR="001A4C58" w:rsidRPr="006F335B">
        <w:rPr>
          <w:rFonts w:ascii="Calibri" w:hAnsi="Calibri" w:cs="Calibri"/>
        </w:rPr>
        <w:t>jeśli jest wymagane</w:t>
      </w:r>
      <w:r w:rsidR="001A4C58" w:rsidRPr="006F335B">
        <w:rPr>
          <w:rFonts w:ascii="Calibri" w:hAnsi="Calibri" w:cs="Calibri"/>
          <w:b/>
        </w:rPr>
        <w:t>.</w:t>
      </w:r>
    </w:p>
    <w:p w14:paraId="28682B7B" w14:textId="77777777" w:rsidR="00624C76" w:rsidRDefault="00624C76" w:rsidP="001A3BAA">
      <w:pPr>
        <w:autoSpaceDE w:val="0"/>
        <w:autoSpaceDN w:val="0"/>
        <w:adjustRightInd w:val="0"/>
        <w:spacing w:before="120" w:after="120" w:line="276" w:lineRule="auto"/>
        <w:rPr>
          <w:rFonts w:ascii="Calibri" w:hAnsi="Calibri" w:cs="Calibri"/>
        </w:rPr>
      </w:pPr>
    </w:p>
    <w:p w14:paraId="4A50CBEB" w14:textId="4D17E2E4" w:rsidR="001A4C58" w:rsidRPr="00E55E6F" w:rsidRDefault="001A4C58" w:rsidP="001A3BAA">
      <w:pPr>
        <w:autoSpaceDE w:val="0"/>
        <w:autoSpaceDN w:val="0"/>
        <w:adjustRightInd w:val="0"/>
        <w:spacing w:before="120" w:after="120" w:line="276" w:lineRule="auto"/>
        <w:rPr>
          <w:rFonts w:ascii="Calibri" w:hAnsi="Calibri" w:cs="Calibri"/>
        </w:rPr>
      </w:pPr>
      <w:r w:rsidRPr="00E55E6F">
        <w:rPr>
          <w:rFonts w:ascii="Calibri" w:hAnsi="Calibri" w:cs="Calibri"/>
        </w:rPr>
        <w:t>Sam Wnioskodawca ma również możliwość złożenia innych dokumentów które, w jego mniemaniu, dodatkowo potwierdzają brak negatywnego oddziaływania projektu na środowisko.</w:t>
      </w:r>
    </w:p>
    <w:p w14:paraId="18ABD229" w14:textId="6BC529FA" w:rsidR="001A4C58" w:rsidRDefault="001A4C58" w:rsidP="001A3BAA">
      <w:pPr>
        <w:autoSpaceDE w:val="0"/>
        <w:autoSpaceDN w:val="0"/>
        <w:adjustRightInd w:val="0"/>
        <w:spacing w:before="120" w:after="120" w:line="276" w:lineRule="auto"/>
        <w:rPr>
          <w:rFonts w:ascii="Calibri" w:hAnsi="Calibri" w:cs="Calibri"/>
        </w:rPr>
      </w:pPr>
      <w:r w:rsidRPr="00E55E6F">
        <w:rPr>
          <w:rFonts w:ascii="Calibri" w:hAnsi="Calibri" w:cs="Calibri"/>
        </w:rPr>
        <w:t>Omówienie załączników nr</w:t>
      </w:r>
      <w:r w:rsidR="00ED0CB1">
        <w:rPr>
          <w:rFonts w:ascii="Calibri" w:hAnsi="Calibri" w:cs="Calibri"/>
        </w:rPr>
        <w:t xml:space="preserve"> 3.1-3.4 </w:t>
      </w:r>
      <w:r w:rsidRPr="00E55E6F">
        <w:rPr>
          <w:rFonts w:ascii="Calibri" w:hAnsi="Calibri" w:cs="Calibri"/>
        </w:rPr>
        <w:t>znajduje się poniżej.</w:t>
      </w:r>
    </w:p>
    <w:p w14:paraId="03DD66A2" w14:textId="380CB167" w:rsidR="007F380B" w:rsidRPr="001A3BAA" w:rsidRDefault="007F380B" w:rsidP="001A3BAA">
      <w:pPr>
        <w:pStyle w:val="Nagwek4"/>
        <w:spacing w:before="240" w:after="120" w:line="276" w:lineRule="auto"/>
        <w:rPr>
          <w:sz w:val="24"/>
          <w:szCs w:val="24"/>
        </w:rPr>
      </w:pPr>
      <w:bookmarkStart w:id="29" w:name="_Toc204674791"/>
      <w:r w:rsidRPr="001A3BAA">
        <w:rPr>
          <w:sz w:val="24"/>
          <w:szCs w:val="24"/>
        </w:rPr>
        <w:t>Załącznik nr 3.1 Oświadczenie dot. zasady DNSH – wg udostępnionego wzoru</w:t>
      </w:r>
      <w:bookmarkEnd w:id="29"/>
      <w:r w:rsidRPr="001A3BAA">
        <w:rPr>
          <w:sz w:val="24"/>
          <w:szCs w:val="24"/>
        </w:rPr>
        <w:t xml:space="preserve"> </w:t>
      </w:r>
    </w:p>
    <w:p w14:paraId="5FB714EA" w14:textId="40273492" w:rsidR="007F380B" w:rsidRPr="0088528D" w:rsidRDefault="007F380B" w:rsidP="001A3BAA">
      <w:pPr>
        <w:autoSpaceDE w:val="0"/>
        <w:autoSpaceDN w:val="0"/>
        <w:adjustRightInd w:val="0"/>
        <w:spacing w:before="360" w:after="120" w:line="276" w:lineRule="auto"/>
        <w:rPr>
          <w:rFonts w:ascii="Calibri" w:hAnsi="Calibri" w:cs="Calibri"/>
          <w:szCs w:val="22"/>
        </w:rPr>
      </w:pPr>
      <w:r w:rsidRPr="0088528D">
        <w:rPr>
          <w:rFonts w:ascii="Calibri" w:hAnsi="Calibri" w:cs="Calibri"/>
          <w:szCs w:val="22"/>
        </w:rPr>
        <w:t>Załącznik nr 3.1 jes</w:t>
      </w:r>
      <w:r>
        <w:rPr>
          <w:rFonts w:ascii="Calibri" w:hAnsi="Calibri" w:cs="Calibri"/>
          <w:szCs w:val="22"/>
        </w:rPr>
        <w:t>t</w:t>
      </w:r>
      <w:r w:rsidRPr="0088528D">
        <w:rPr>
          <w:rFonts w:ascii="Calibri" w:hAnsi="Calibri" w:cs="Calibri"/>
          <w:szCs w:val="22"/>
        </w:rPr>
        <w:t xml:space="preserve"> załącznikiem informacyjn</w:t>
      </w:r>
      <w:r w:rsidR="00A523B3">
        <w:rPr>
          <w:rFonts w:ascii="Calibri" w:hAnsi="Calibri" w:cs="Calibri"/>
          <w:szCs w:val="22"/>
        </w:rPr>
        <w:t xml:space="preserve">o </w:t>
      </w:r>
      <w:r w:rsidR="00A523B3" w:rsidRPr="00384A7C">
        <w:rPr>
          <w:rFonts w:ascii="Calibri" w:hAnsi="Calibri" w:cs="Calibri"/>
          <w:szCs w:val="22"/>
        </w:rPr>
        <w:t xml:space="preserve">– deklaratywnym. </w:t>
      </w:r>
      <w:r w:rsidR="00AF1E41" w:rsidRPr="00384A7C">
        <w:rPr>
          <w:rFonts w:ascii="Calibri" w:hAnsi="Calibri" w:cs="Calibri"/>
          <w:szCs w:val="22"/>
        </w:rPr>
        <w:t>N</w:t>
      </w:r>
      <w:r w:rsidRPr="00384A7C">
        <w:rPr>
          <w:rFonts w:ascii="Calibri" w:hAnsi="Calibri" w:cs="Calibri"/>
          <w:szCs w:val="22"/>
        </w:rPr>
        <w:t>ależy</w:t>
      </w:r>
      <w:r w:rsidRPr="0088528D">
        <w:rPr>
          <w:rFonts w:ascii="Calibri" w:hAnsi="Calibri" w:cs="Calibri"/>
          <w:szCs w:val="22"/>
        </w:rPr>
        <w:t xml:space="preserve"> </w:t>
      </w:r>
      <w:r w:rsidR="00AF1E41">
        <w:rPr>
          <w:rFonts w:ascii="Calibri" w:hAnsi="Calibri" w:cs="Calibri"/>
          <w:szCs w:val="22"/>
        </w:rPr>
        <w:t xml:space="preserve">go </w:t>
      </w:r>
      <w:r w:rsidRPr="0088528D">
        <w:rPr>
          <w:rFonts w:ascii="Calibri" w:hAnsi="Calibri" w:cs="Calibri"/>
          <w:szCs w:val="22"/>
        </w:rPr>
        <w:t>przygotować na wzorze opracowanym przez IZ FEP</w:t>
      </w:r>
      <w:r w:rsidR="00C1360E">
        <w:rPr>
          <w:rFonts w:ascii="Calibri" w:hAnsi="Calibri" w:cs="Calibri"/>
          <w:szCs w:val="22"/>
        </w:rPr>
        <w:t xml:space="preserve"> 2021-2027</w:t>
      </w:r>
      <w:r w:rsidR="008A75BA">
        <w:rPr>
          <w:rFonts w:ascii="Calibri" w:hAnsi="Calibri" w:cs="Calibri"/>
          <w:szCs w:val="22"/>
        </w:rPr>
        <w:t xml:space="preserve">. </w:t>
      </w:r>
      <w:r w:rsidRPr="0088528D">
        <w:rPr>
          <w:rFonts w:ascii="Calibri" w:hAnsi="Calibri" w:cs="Calibri"/>
          <w:szCs w:val="22"/>
        </w:rPr>
        <w:t>Załącznik wymagany jest dla wszystkich projektów, niezależnie od ich charakteru i zakresu</w:t>
      </w:r>
      <w:r>
        <w:rPr>
          <w:rFonts w:ascii="Calibri" w:hAnsi="Calibri" w:cs="Calibri"/>
          <w:szCs w:val="22"/>
        </w:rPr>
        <w:t>.</w:t>
      </w:r>
    </w:p>
    <w:p w14:paraId="0E28F9BD" w14:textId="77777777" w:rsidR="008A75BA" w:rsidRDefault="007F380B" w:rsidP="001A3BAA">
      <w:pPr>
        <w:autoSpaceDE w:val="0"/>
        <w:autoSpaceDN w:val="0"/>
        <w:adjustRightInd w:val="0"/>
        <w:spacing w:before="360" w:after="120" w:line="276" w:lineRule="auto"/>
        <w:rPr>
          <w:rFonts w:cstheme="minorHAnsi"/>
          <w:szCs w:val="22"/>
        </w:rPr>
      </w:pPr>
      <w:r w:rsidRPr="00C1360E">
        <w:rPr>
          <w:rFonts w:cstheme="minorHAnsi"/>
          <w:szCs w:val="22"/>
        </w:rPr>
        <w:t xml:space="preserve">Przed wypełnieniem załącznika należy zapoznać się z odpowiednim rozdziałem dokumentu pn. „Analiza spełniania zasady DNSH dla projektu programu Fundusze Europejskie dla Pomorza 2021 – 2027” (patrz: Analiza DNSH dla FEP) odnoszącym się do </w:t>
      </w:r>
      <w:r w:rsidR="00C1360E">
        <w:rPr>
          <w:rFonts w:cstheme="minorHAnsi"/>
          <w:szCs w:val="22"/>
        </w:rPr>
        <w:t xml:space="preserve">właściwego </w:t>
      </w:r>
      <w:r w:rsidR="00C1360E" w:rsidRPr="00C1360E">
        <w:rPr>
          <w:rFonts w:cstheme="minorHAnsi"/>
          <w:szCs w:val="22"/>
        </w:rPr>
        <w:t xml:space="preserve">celu szczegółowego FEP 2021-2027. </w:t>
      </w:r>
    </w:p>
    <w:p w14:paraId="35A85124" w14:textId="454DFAFE" w:rsidR="008A75BA" w:rsidRPr="00487BCD" w:rsidRDefault="007F380B" w:rsidP="001A3BAA">
      <w:pPr>
        <w:autoSpaceDE w:val="0"/>
        <w:autoSpaceDN w:val="0"/>
        <w:adjustRightInd w:val="0"/>
        <w:spacing w:before="360" w:after="120" w:line="276" w:lineRule="auto"/>
        <w:rPr>
          <w:rFonts w:ascii="Calibri" w:hAnsi="Calibri" w:cs="Calibri"/>
          <w:szCs w:val="22"/>
        </w:rPr>
      </w:pPr>
      <w:r w:rsidRPr="0020285F">
        <w:rPr>
          <w:rFonts w:ascii="Calibri" w:hAnsi="Calibri" w:cs="Calibri"/>
          <w:szCs w:val="22"/>
        </w:rPr>
        <w:t>Dokument ma na celu przekrojowe wykazanie, że projekt starający się o dofinansowanie jest zgodny z</w:t>
      </w:r>
      <w:r>
        <w:rPr>
          <w:rFonts w:ascii="Calibri" w:hAnsi="Calibri" w:cs="Calibri"/>
          <w:szCs w:val="22"/>
        </w:rPr>
        <w:t xml:space="preserve"> </w:t>
      </w:r>
      <w:r w:rsidRPr="0020285F">
        <w:rPr>
          <w:rFonts w:ascii="Calibri" w:hAnsi="Calibri" w:cs="Calibri"/>
          <w:szCs w:val="22"/>
        </w:rPr>
        <w:t>horyzontalną zasadą „nie czyń poważnych szkód” (ang. „do no significant harm” – DNSH)</w:t>
      </w:r>
      <w:r w:rsidR="008A75BA">
        <w:rPr>
          <w:rFonts w:ascii="Calibri" w:hAnsi="Calibri" w:cs="Calibri"/>
          <w:szCs w:val="22"/>
        </w:rPr>
        <w:t xml:space="preserve">. </w:t>
      </w:r>
    </w:p>
    <w:p w14:paraId="01C91ACC" w14:textId="6329F245" w:rsidR="00D84FBE" w:rsidRPr="001A3BAA" w:rsidRDefault="00D84FBE" w:rsidP="001A3BAA">
      <w:pPr>
        <w:pStyle w:val="Nagwek4"/>
        <w:spacing w:before="240" w:after="120" w:line="276" w:lineRule="auto"/>
        <w:rPr>
          <w:sz w:val="24"/>
          <w:szCs w:val="24"/>
        </w:rPr>
      </w:pPr>
      <w:bookmarkStart w:id="30" w:name="_Toc204674792"/>
      <w:r w:rsidRPr="001A3BAA">
        <w:rPr>
          <w:sz w:val="24"/>
          <w:szCs w:val="24"/>
        </w:rPr>
        <w:lastRenderedPageBreak/>
        <w:t xml:space="preserve">Załącznik nr 3.2 </w:t>
      </w:r>
      <w:bookmarkStart w:id="31" w:name="_Hlk146187493"/>
      <w:r w:rsidRPr="001A3BAA">
        <w:rPr>
          <w:sz w:val="24"/>
          <w:szCs w:val="24"/>
        </w:rPr>
        <w:t>Informacja o wpływie projektu na środowisko</w:t>
      </w:r>
      <w:bookmarkEnd w:id="30"/>
      <w:bookmarkEnd w:id="31"/>
      <w:r w:rsidRPr="001A3BAA">
        <w:rPr>
          <w:sz w:val="24"/>
          <w:szCs w:val="24"/>
        </w:rPr>
        <w:t xml:space="preserve"> </w:t>
      </w:r>
    </w:p>
    <w:p w14:paraId="1B15BF3B" w14:textId="6B45C8B1" w:rsidR="00D84FBE" w:rsidRPr="00E55E6F" w:rsidRDefault="00D84FBE"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Załącznik nr </w:t>
      </w:r>
      <w:r>
        <w:rPr>
          <w:rFonts w:ascii="Calibri" w:hAnsi="Calibri" w:cs="Calibri"/>
        </w:rPr>
        <w:t>3.2.</w:t>
      </w:r>
      <w:r w:rsidRPr="00E55E6F">
        <w:rPr>
          <w:rFonts w:ascii="Calibri" w:hAnsi="Calibri" w:cs="Calibri"/>
        </w:rPr>
        <w:t xml:space="preserve"> jest załącznikiem informacyjnym, który wypełnia Wnioskodawca w oparciu o posiadane dokumenty dotyczące wpływu projektu na środowisko i własną wiedzę o </w:t>
      </w:r>
      <w:bookmarkStart w:id="32" w:name="_Hlk131055047"/>
      <w:r w:rsidRPr="00E55E6F">
        <w:rPr>
          <w:rFonts w:ascii="Calibri" w:hAnsi="Calibri" w:cs="Calibri"/>
        </w:rPr>
        <w:t xml:space="preserve">zakresie, skali, technologiach i rozwiązaniach </w:t>
      </w:r>
      <w:bookmarkEnd w:id="32"/>
      <w:r w:rsidRPr="00E55E6F">
        <w:rPr>
          <w:rFonts w:ascii="Calibri" w:hAnsi="Calibri" w:cs="Calibri"/>
        </w:rPr>
        <w:t>zastosowanych w ramach projektu.</w:t>
      </w:r>
    </w:p>
    <w:p w14:paraId="2C55F9FA" w14:textId="3C19012B" w:rsidR="00D84FBE" w:rsidRPr="00E55E6F" w:rsidRDefault="00D84FBE"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Załącznik wymagany jest dla </w:t>
      </w:r>
      <w:r>
        <w:rPr>
          <w:rFonts w:ascii="Calibri" w:hAnsi="Calibri" w:cs="Calibri"/>
        </w:rPr>
        <w:t xml:space="preserve">wszystkich </w:t>
      </w:r>
      <w:r w:rsidRPr="00E55E6F">
        <w:rPr>
          <w:rFonts w:ascii="Calibri" w:hAnsi="Calibri" w:cs="Calibri"/>
        </w:rPr>
        <w:t>projektów</w:t>
      </w:r>
      <w:r>
        <w:rPr>
          <w:rFonts w:ascii="Calibri" w:hAnsi="Calibri" w:cs="Calibri"/>
        </w:rPr>
        <w:t>, niezależnie od ich charakteru i zakresu</w:t>
      </w:r>
      <w:r w:rsidRPr="00E55E6F">
        <w:rPr>
          <w:rFonts w:ascii="Calibri" w:hAnsi="Calibri" w:cs="Calibri"/>
        </w:rPr>
        <w:t xml:space="preserve">. </w:t>
      </w:r>
    </w:p>
    <w:p w14:paraId="7963B77F" w14:textId="1F516464" w:rsidR="00D84FBE" w:rsidRDefault="00D84FBE"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Załącznik należy przygotować na wzorze </w:t>
      </w:r>
      <w:r>
        <w:rPr>
          <w:rFonts w:ascii="Calibri" w:hAnsi="Calibri" w:cs="Calibri"/>
        </w:rPr>
        <w:t xml:space="preserve">opracowanym </w:t>
      </w:r>
      <w:r w:rsidRPr="00E55E6F">
        <w:rPr>
          <w:rFonts w:ascii="Calibri" w:hAnsi="Calibri" w:cs="Calibri"/>
        </w:rPr>
        <w:t>przez IZ FEP</w:t>
      </w:r>
      <w:r w:rsidR="00AF1E41">
        <w:rPr>
          <w:rFonts w:ascii="Calibri" w:hAnsi="Calibri" w:cs="Calibri"/>
        </w:rPr>
        <w:t xml:space="preserve"> 2021-2027</w:t>
      </w:r>
      <w:r w:rsidRPr="00E55E6F">
        <w:rPr>
          <w:rFonts w:ascii="Calibri" w:hAnsi="Calibri" w:cs="Calibri"/>
        </w:rPr>
        <w:t>, zgodnie z instrukcją wypełniania umieszczoną w jego treści.</w:t>
      </w:r>
    </w:p>
    <w:p w14:paraId="01836E83" w14:textId="77777777" w:rsidR="00D84FBE" w:rsidRPr="00E55E6F" w:rsidRDefault="00D84FBE" w:rsidP="001A3BAA">
      <w:pPr>
        <w:autoSpaceDE w:val="0"/>
        <w:autoSpaceDN w:val="0"/>
        <w:adjustRightInd w:val="0"/>
        <w:spacing w:before="120" w:after="120" w:line="276" w:lineRule="auto"/>
        <w:rPr>
          <w:rFonts w:ascii="Calibri" w:hAnsi="Calibri" w:cs="Calibri"/>
        </w:rPr>
      </w:pPr>
      <w:r w:rsidRPr="00E55E6F">
        <w:rPr>
          <w:rFonts w:ascii="Calibri" w:hAnsi="Calibri" w:cs="Calibri"/>
        </w:rPr>
        <w:t>Dokument ma na celu przekrojowe wykazanie, że projekt starający się o dofinansowanie</w:t>
      </w:r>
      <w:r>
        <w:rPr>
          <w:rFonts w:ascii="Calibri" w:hAnsi="Calibri" w:cs="Calibri"/>
        </w:rPr>
        <w:t xml:space="preserve"> jest zgodny z</w:t>
      </w:r>
      <w:r w:rsidRPr="00E55E6F">
        <w:rPr>
          <w:rFonts w:ascii="Calibri" w:hAnsi="Calibri" w:cs="Calibri"/>
        </w:rPr>
        <w:t>:</w:t>
      </w:r>
    </w:p>
    <w:p w14:paraId="2A33564E" w14:textId="77777777" w:rsidR="00D84FBE" w:rsidRPr="00E55E6F" w:rsidRDefault="00D84FBE" w:rsidP="00AC6F79">
      <w:pPr>
        <w:numPr>
          <w:ilvl w:val="0"/>
          <w:numId w:val="13"/>
        </w:numPr>
        <w:autoSpaceDE w:val="0"/>
        <w:autoSpaceDN w:val="0"/>
        <w:adjustRightInd w:val="0"/>
        <w:spacing w:before="120" w:after="120" w:line="276" w:lineRule="auto"/>
        <w:rPr>
          <w:rFonts w:ascii="Calibri" w:hAnsi="Calibri" w:cs="Calibri"/>
        </w:rPr>
      </w:pPr>
      <w:r w:rsidRPr="00E55E6F">
        <w:rPr>
          <w:rFonts w:ascii="Calibri" w:hAnsi="Calibri" w:cs="Calibri"/>
        </w:rPr>
        <w:t>zasadami ochrony środowiska, w szczególności z zasadą zrównoważonego rozwoju;</w:t>
      </w:r>
    </w:p>
    <w:p w14:paraId="0E82C974" w14:textId="77777777" w:rsidR="00D84FBE" w:rsidRPr="00515F94" w:rsidRDefault="00D84FBE" w:rsidP="00AC6F79">
      <w:pPr>
        <w:numPr>
          <w:ilvl w:val="0"/>
          <w:numId w:val="13"/>
        </w:numPr>
        <w:autoSpaceDE w:val="0"/>
        <w:autoSpaceDN w:val="0"/>
        <w:adjustRightInd w:val="0"/>
        <w:spacing w:before="120" w:after="120" w:line="276" w:lineRule="auto"/>
        <w:rPr>
          <w:rFonts w:ascii="Calibri" w:hAnsi="Calibri" w:cs="Calibri"/>
          <w:lang w:val="en-GB"/>
        </w:rPr>
      </w:pPr>
      <w:r w:rsidRPr="00E55E6F">
        <w:rPr>
          <w:rFonts w:ascii="Calibri" w:hAnsi="Calibri" w:cs="Calibri"/>
        </w:rPr>
        <w:t xml:space="preserve">horyzontalną zasadą „nie czyń poważnych szkód” (ang. </w:t>
      </w:r>
      <w:r w:rsidRPr="00515F94">
        <w:rPr>
          <w:rFonts w:ascii="Calibri" w:hAnsi="Calibri" w:cs="Calibri"/>
          <w:lang w:val="en-GB"/>
        </w:rPr>
        <w:t>„do no significant harm” – DNSH);</w:t>
      </w:r>
    </w:p>
    <w:p w14:paraId="4A772152" w14:textId="77777777" w:rsidR="00D84FBE" w:rsidRPr="00E55E6F" w:rsidRDefault="00D84FBE" w:rsidP="00AC6F79">
      <w:pPr>
        <w:numPr>
          <w:ilvl w:val="0"/>
          <w:numId w:val="13"/>
        </w:numPr>
        <w:autoSpaceDE w:val="0"/>
        <w:autoSpaceDN w:val="0"/>
        <w:adjustRightInd w:val="0"/>
        <w:spacing w:before="120" w:after="120" w:line="276" w:lineRule="auto"/>
        <w:rPr>
          <w:rFonts w:ascii="Calibri" w:hAnsi="Calibri" w:cs="Calibri"/>
        </w:rPr>
      </w:pPr>
      <w:r w:rsidRPr="00E55E6F">
        <w:rPr>
          <w:rFonts w:ascii="Calibri" w:hAnsi="Calibri" w:cs="Calibri"/>
        </w:rPr>
        <w:t>przepisami prawa z zakresu ochrony środowiska oraz kierunkami polityki ochrony środowiska odnoszącymi się do gospodarowania poszczególnymi komponentami środowiska, m.in.</w:t>
      </w:r>
      <w:r>
        <w:rPr>
          <w:rFonts w:ascii="Calibri" w:hAnsi="Calibri" w:cs="Calibri"/>
        </w:rPr>
        <w:t> </w:t>
      </w:r>
      <w:r w:rsidRPr="00E55E6F">
        <w:rPr>
          <w:rFonts w:ascii="Calibri" w:hAnsi="Calibri" w:cs="Calibri"/>
        </w:rPr>
        <w:t xml:space="preserve">zasobami wodnymi, powierzchnią ziemi, zasobami przyrody ożywionej, itd. </w:t>
      </w:r>
    </w:p>
    <w:p w14:paraId="6912599C" w14:textId="2A6C1457" w:rsidR="002A2639" w:rsidRPr="002A2639" w:rsidRDefault="00D84FBE" w:rsidP="001A3BAA">
      <w:pPr>
        <w:autoSpaceDE w:val="0"/>
        <w:autoSpaceDN w:val="0"/>
        <w:adjustRightInd w:val="0"/>
        <w:spacing w:before="120" w:after="120" w:line="276" w:lineRule="auto"/>
        <w:rPr>
          <w:rFonts w:ascii="Calibri" w:hAnsi="Calibri" w:cs="Calibri"/>
          <w:b/>
        </w:rPr>
      </w:pPr>
      <w:r w:rsidRPr="00384A7C">
        <w:rPr>
          <w:rFonts w:ascii="Calibri" w:hAnsi="Calibri" w:cs="Calibri"/>
        </w:rPr>
        <w:t>Szczególnie istotne jest odniesienie się do ograniczania emisji gazów cieplarnianych w ramach podejmowanych/planowanych działań oraz do adaptacji projektów do warunków zmieniającego się klimatu.</w:t>
      </w:r>
    </w:p>
    <w:p w14:paraId="0004A8FE" w14:textId="0790DFBC" w:rsidR="002A2639" w:rsidRPr="001A3BAA" w:rsidRDefault="002A2639" w:rsidP="001A3BAA">
      <w:pPr>
        <w:pStyle w:val="Nagwek4"/>
        <w:spacing w:before="240" w:after="120" w:line="276" w:lineRule="auto"/>
        <w:rPr>
          <w:sz w:val="24"/>
          <w:szCs w:val="24"/>
        </w:rPr>
      </w:pPr>
      <w:bookmarkStart w:id="33" w:name="_Toc204674793"/>
      <w:r w:rsidRPr="001A3BAA">
        <w:rPr>
          <w:sz w:val="24"/>
          <w:szCs w:val="24"/>
        </w:rPr>
        <w:t>Załącznik nr 3.3 Dokumenty z procedury oceny oddziaływania na środowisko</w:t>
      </w:r>
      <w:bookmarkEnd w:id="33"/>
    </w:p>
    <w:p w14:paraId="4DD3BA4A"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W zależności od typu, charakteru i skali projekt może wymagać przeprowadzenia jednej lub więcej procedur </w:t>
      </w:r>
      <w:r>
        <w:rPr>
          <w:rFonts w:ascii="Calibri" w:hAnsi="Calibri" w:cs="Calibri"/>
        </w:rPr>
        <w:t>ooś</w:t>
      </w:r>
      <w:r w:rsidRPr="00E55E6F">
        <w:rPr>
          <w:rFonts w:ascii="Calibri" w:hAnsi="Calibri" w:cs="Calibri"/>
        </w:rPr>
        <w:t>. Dokumentami poświadczającymi dokonanie takiej procedury są:</w:t>
      </w:r>
    </w:p>
    <w:p w14:paraId="4E9E948E" w14:textId="77777777" w:rsidR="002A2639" w:rsidRPr="00E55E6F" w:rsidRDefault="002A2639" w:rsidP="00AC6F79">
      <w:pPr>
        <w:numPr>
          <w:ilvl w:val="0"/>
          <w:numId w:val="6"/>
        </w:numPr>
        <w:autoSpaceDE w:val="0"/>
        <w:autoSpaceDN w:val="0"/>
        <w:adjustRightInd w:val="0"/>
        <w:spacing w:before="120" w:after="120" w:line="276" w:lineRule="auto"/>
        <w:rPr>
          <w:rFonts w:ascii="Calibri" w:hAnsi="Calibri" w:cs="Calibri"/>
        </w:rPr>
      </w:pPr>
      <w:r w:rsidRPr="00E55E6F">
        <w:rPr>
          <w:rFonts w:ascii="Calibri" w:hAnsi="Calibri" w:cs="Calibri"/>
        </w:rPr>
        <w:t xml:space="preserve">ostateczna decyzja o środowiskowych uwarunkowaniach; </w:t>
      </w:r>
    </w:p>
    <w:p w14:paraId="34B5F3F6" w14:textId="77777777" w:rsidR="002A2639" w:rsidRPr="00E55E6F" w:rsidRDefault="002A2639" w:rsidP="00AC6F79">
      <w:pPr>
        <w:numPr>
          <w:ilvl w:val="0"/>
          <w:numId w:val="16"/>
        </w:numPr>
        <w:autoSpaceDE w:val="0"/>
        <w:autoSpaceDN w:val="0"/>
        <w:adjustRightInd w:val="0"/>
        <w:spacing w:before="120" w:after="120" w:line="276" w:lineRule="auto"/>
        <w:rPr>
          <w:rFonts w:ascii="Calibri" w:hAnsi="Calibri" w:cs="Calibri"/>
        </w:rPr>
      </w:pPr>
      <w:r w:rsidRPr="00E55E6F">
        <w:rPr>
          <w:rFonts w:ascii="Calibri" w:hAnsi="Calibri" w:cs="Calibri"/>
        </w:rPr>
        <w:t xml:space="preserve">postanowienie uzgadniające warunki realizacji przedsięwzięcia po ponownej </w:t>
      </w:r>
      <w:r>
        <w:rPr>
          <w:rFonts w:ascii="Calibri" w:hAnsi="Calibri" w:cs="Calibri"/>
        </w:rPr>
        <w:t>ooś</w:t>
      </w:r>
      <w:r w:rsidRPr="00E55E6F">
        <w:rPr>
          <w:rFonts w:ascii="Calibri" w:hAnsi="Calibri" w:cs="Calibri"/>
        </w:rPr>
        <w:t xml:space="preserve"> – wydawane w trakcie postępowania o uzyskanie określonych decyzji administracyjnych; </w:t>
      </w:r>
    </w:p>
    <w:p w14:paraId="435CFF2E" w14:textId="77777777" w:rsidR="002A2639" w:rsidRPr="00E55E6F" w:rsidRDefault="002A2639" w:rsidP="00AC6F79">
      <w:pPr>
        <w:numPr>
          <w:ilvl w:val="0"/>
          <w:numId w:val="6"/>
        </w:numPr>
        <w:autoSpaceDE w:val="0"/>
        <w:autoSpaceDN w:val="0"/>
        <w:adjustRightInd w:val="0"/>
        <w:spacing w:before="120" w:after="120" w:line="276" w:lineRule="auto"/>
        <w:rPr>
          <w:rFonts w:ascii="Calibri" w:hAnsi="Calibri" w:cs="Calibri"/>
        </w:rPr>
      </w:pPr>
      <w:r w:rsidRPr="00E55E6F">
        <w:rPr>
          <w:rFonts w:ascii="Calibri" w:hAnsi="Calibri" w:cs="Calibri"/>
        </w:rPr>
        <w:t>postanowienie uzgadniające warunki realizacji przedsięwzięcia po ocenie oddziaływania na obszar Natura 2000 (tzw. ocenie naturowej) – wydawane w trakcie postępowania o uzyskanie zezwolenia inwestycyjnego innego niż DŚU.</w:t>
      </w:r>
    </w:p>
    <w:p w14:paraId="61B6673E" w14:textId="77777777" w:rsidR="002A2639" w:rsidRPr="00E55E6F" w:rsidRDefault="002A2639" w:rsidP="001A3BAA">
      <w:pPr>
        <w:autoSpaceDE w:val="0"/>
        <w:autoSpaceDN w:val="0"/>
        <w:adjustRightInd w:val="0"/>
        <w:spacing w:before="240" w:after="120" w:line="276" w:lineRule="auto"/>
        <w:rPr>
          <w:rFonts w:ascii="Calibri" w:hAnsi="Calibri" w:cs="Calibri"/>
          <w:b/>
        </w:rPr>
      </w:pPr>
      <w:r w:rsidRPr="00E55E6F">
        <w:rPr>
          <w:rFonts w:ascii="Calibri" w:hAnsi="Calibri" w:cs="Calibri"/>
          <w:b/>
        </w:rPr>
        <w:t>Decyzja o środowiskowych uwarunkowaniach</w:t>
      </w:r>
    </w:p>
    <w:p w14:paraId="2DA3A611"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rPr>
        <w:t>Obowiązek uzyskania DŚU ustala się w oparciu o przepisy ustawy z dnia 3 października 2008 r. o</w:t>
      </w:r>
      <w:r>
        <w:rPr>
          <w:rFonts w:ascii="Calibri" w:hAnsi="Calibri" w:cs="Calibri"/>
        </w:rPr>
        <w:t> </w:t>
      </w:r>
      <w:r w:rsidRPr="00E55E6F">
        <w:rPr>
          <w:rFonts w:ascii="Calibri" w:hAnsi="Calibri" w:cs="Calibri"/>
        </w:rPr>
        <w:t>udostępnianiu informacji o środowisku i jego ochronie, udziale społeczeństwa w ochronie środowiska oraz o ocenach oddziaływania na środowisko (ustawa OOŚ) i rozporządzenia Rady Ministrów z dnia 10 września 2019 r. w sprawie przedsięwzięć mogących znacząco oddziaływać na środowisko (rozporządzenie OOŚ) dla inwestycji:</w:t>
      </w:r>
    </w:p>
    <w:p w14:paraId="7A26AD45" w14:textId="77777777" w:rsidR="002A2639" w:rsidRPr="00E55E6F" w:rsidRDefault="002A2639" w:rsidP="00AC6F79">
      <w:pPr>
        <w:numPr>
          <w:ilvl w:val="0"/>
          <w:numId w:val="7"/>
        </w:numPr>
        <w:autoSpaceDE w:val="0"/>
        <w:autoSpaceDN w:val="0"/>
        <w:adjustRightInd w:val="0"/>
        <w:spacing w:before="120" w:after="120" w:line="276" w:lineRule="auto"/>
        <w:rPr>
          <w:rFonts w:ascii="Calibri" w:hAnsi="Calibri" w:cs="Calibri"/>
        </w:rPr>
      </w:pPr>
      <w:r w:rsidRPr="00E55E6F">
        <w:rPr>
          <w:rFonts w:ascii="Calibri" w:hAnsi="Calibri" w:cs="Calibri"/>
        </w:rPr>
        <w:t>planowanych;</w:t>
      </w:r>
    </w:p>
    <w:p w14:paraId="38D21AC4" w14:textId="77777777" w:rsidR="002A2639" w:rsidRPr="00E55E6F" w:rsidRDefault="002A2639" w:rsidP="00AC6F79">
      <w:pPr>
        <w:numPr>
          <w:ilvl w:val="0"/>
          <w:numId w:val="7"/>
        </w:numPr>
        <w:autoSpaceDE w:val="0"/>
        <w:autoSpaceDN w:val="0"/>
        <w:adjustRightInd w:val="0"/>
        <w:spacing w:before="120" w:after="120" w:line="276" w:lineRule="auto"/>
        <w:rPr>
          <w:rFonts w:ascii="Calibri" w:hAnsi="Calibri" w:cs="Calibri"/>
        </w:rPr>
      </w:pPr>
      <w:r w:rsidRPr="00E55E6F">
        <w:rPr>
          <w:rFonts w:ascii="Calibri" w:hAnsi="Calibri" w:cs="Calibri"/>
        </w:rPr>
        <w:t>stanowiących przedsięwzięcie w rozumieniu ustawy OOŚ;</w:t>
      </w:r>
    </w:p>
    <w:p w14:paraId="6F599DDA" w14:textId="77777777" w:rsidR="002A2639" w:rsidRPr="00E55E6F" w:rsidRDefault="002A2639" w:rsidP="00AC6F79">
      <w:pPr>
        <w:numPr>
          <w:ilvl w:val="0"/>
          <w:numId w:val="7"/>
        </w:numPr>
        <w:autoSpaceDE w:val="0"/>
        <w:autoSpaceDN w:val="0"/>
        <w:adjustRightInd w:val="0"/>
        <w:spacing w:before="120" w:after="120" w:line="276" w:lineRule="auto"/>
        <w:rPr>
          <w:rFonts w:ascii="Calibri" w:hAnsi="Calibri" w:cs="Calibri"/>
        </w:rPr>
      </w:pPr>
      <w:r w:rsidRPr="00E55E6F">
        <w:rPr>
          <w:rFonts w:ascii="Calibri" w:hAnsi="Calibri" w:cs="Calibri"/>
        </w:rPr>
        <w:t>zaliczanych do przedsięwzięć mogących znacząco oddziaływać na środowisko, które są wymienione w rozporządzeniu OOŚ;</w:t>
      </w:r>
    </w:p>
    <w:p w14:paraId="5C09AD6E" w14:textId="77777777" w:rsidR="002A2639" w:rsidRPr="00E55E6F" w:rsidRDefault="002A2639" w:rsidP="00AC6F79">
      <w:pPr>
        <w:numPr>
          <w:ilvl w:val="0"/>
          <w:numId w:val="7"/>
        </w:numPr>
        <w:autoSpaceDE w:val="0"/>
        <w:autoSpaceDN w:val="0"/>
        <w:adjustRightInd w:val="0"/>
        <w:spacing w:before="120" w:after="120" w:line="276" w:lineRule="auto"/>
        <w:rPr>
          <w:rFonts w:ascii="Calibri" w:hAnsi="Calibri" w:cs="Calibri"/>
        </w:rPr>
      </w:pPr>
      <w:r w:rsidRPr="00E55E6F">
        <w:rPr>
          <w:rFonts w:ascii="Calibri" w:hAnsi="Calibri" w:cs="Calibri"/>
        </w:rPr>
        <w:t xml:space="preserve">które, co do zasady, wymagają uzyskania choć jednej z decyzji wymienionych w art. 72 ust. 1 ustawy OOŚ lub zgłoszenia wymienionego w art. 72 ust. 1a tej ustawy. </w:t>
      </w:r>
    </w:p>
    <w:p w14:paraId="7A4F2AE7"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rPr>
        <w:lastRenderedPageBreak/>
        <w:t>Jeżeli przedmiot projektu spełnia ww. przesłanki, należy uzyskać DŚU.</w:t>
      </w:r>
    </w:p>
    <w:p w14:paraId="4A2DC6DF" w14:textId="77777777" w:rsidR="002A2639" w:rsidRPr="00E55E6F" w:rsidRDefault="002A2639" w:rsidP="001A3BAA">
      <w:pPr>
        <w:autoSpaceDE w:val="0"/>
        <w:autoSpaceDN w:val="0"/>
        <w:adjustRightInd w:val="0"/>
        <w:spacing w:before="120" w:after="120" w:line="276" w:lineRule="auto"/>
        <w:rPr>
          <w:rFonts w:ascii="Calibri" w:hAnsi="Calibri" w:cs="Calibri"/>
        </w:rPr>
      </w:pPr>
    </w:p>
    <w:p w14:paraId="593322AA" w14:textId="77777777" w:rsidR="002A2639" w:rsidRPr="00E55E6F" w:rsidRDefault="002A2639" w:rsidP="001A3BAA">
      <w:pPr>
        <w:autoSpaceDE w:val="0"/>
        <w:autoSpaceDN w:val="0"/>
        <w:adjustRightInd w:val="0"/>
        <w:spacing w:line="276" w:lineRule="auto"/>
        <w:jc w:val="center"/>
        <w:rPr>
          <w:rFonts w:ascii="Calibri" w:hAnsi="Calibri" w:cs="Calibri"/>
        </w:rPr>
      </w:pPr>
      <w:r w:rsidRPr="00E55E6F">
        <w:rPr>
          <w:rFonts w:ascii="Calibri" w:hAnsi="Calibri" w:cs="Calibri"/>
          <w:noProof/>
        </w:rPr>
        <mc:AlternateContent>
          <mc:Choice Requires="wps">
            <w:drawing>
              <wp:anchor distT="0" distB="0" distL="114300" distR="114300" simplePos="0" relativeHeight="251669504" behindDoc="0" locked="0" layoutInCell="1" allowOverlap="1" wp14:anchorId="5E946E5D" wp14:editId="7F5ABF05">
                <wp:simplePos x="0" y="0"/>
                <wp:positionH relativeFrom="column">
                  <wp:posOffset>463550</wp:posOffset>
                </wp:positionH>
                <wp:positionV relativeFrom="paragraph">
                  <wp:posOffset>2261870</wp:posOffset>
                </wp:positionV>
                <wp:extent cx="4772025" cy="297815"/>
                <wp:effectExtent l="0" t="0" r="0" b="0"/>
                <wp:wrapTopAndBottom/>
                <wp:docPr id="1" name="Pole tekstowe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772025" cy="297815"/>
                        </a:xfrm>
                        <a:prstGeom prst="rect">
                          <a:avLst/>
                        </a:prstGeom>
                        <a:solidFill>
                          <a:prstClr val="white"/>
                        </a:solidFill>
                        <a:ln>
                          <a:noFill/>
                        </a:ln>
                      </wps:spPr>
                      <wps:txbx>
                        <w:txbxContent>
                          <w:p w14:paraId="06CA1A69" w14:textId="77777777" w:rsidR="008D381F" w:rsidRPr="00791CD2" w:rsidRDefault="008D381F" w:rsidP="002A2639">
                            <w:pPr>
                              <w:pStyle w:val="Legenda"/>
                              <w:jc w:val="center"/>
                              <w:rPr>
                                <w:i w:val="0"/>
                                <w:noProof/>
                                <w:sz w:val="22"/>
                                <w:szCs w:val="22"/>
                              </w:rPr>
                            </w:pPr>
                            <w:r w:rsidRPr="00791CD2">
                              <w:rPr>
                                <w:i w:val="0"/>
                                <w:color w:val="auto"/>
                                <w:sz w:val="22"/>
                                <w:szCs w:val="22"/>
                              </w:rPr>
                              <w:t xml:space="preserve">Rysunek 1 Przesłanki uzyskania </w:t>
                            </w:r>
                            <w:r>
                              <w:rPr>
                                <w:i w:val="0"/>
                                <w:color w:val="auto"/>
                                <w:sz w:val="22"/>
                                <w:szCs w:val="22"/>
                              </w:rPr>
                              <w:t>DŚU</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5E946E5D" id="Pole tekstowe 11" o:spid="_x0000_s1027" type="#_x0000_t202" style="position:absolute;left:0;text-align:left;margin-left:36.5pt;margin-top:178.1pt;width:375.75pt;height:23.4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76gLAIAAFsEAAAOAAAAZHJzL2Uyb0RvYy54bWysVFFv0zAQfkfiP1h+p2krRkfUdCqdipCq&#10;bdKG9uw6TmPh+MzZbVJ+PWcnWWHwhHhxzr7PZ3/fd87ypmsMOyn0GmzBZ5MpZ8pKKLU9FPzr0/bd&#10;NWc+CFsKA1YV/Kw8v1m9fbNsXa7mUIMpFTIqYn3euoLXIbg8y7ysVSP8BJyylKwAGxFoioesRNFS&#10;9cZk8+n0Q9YClg5BKu9p9bZP8lWqX1VKhvuq8iowU3C6W0gjpnEfx2y1FPkBhau1HK4h/uEWjdCW&#10;Dn0pdSuCYEfUf5RqtETwUIWJhCaDqtJSJQ7EZjZ9xeaxFk4lLiSOdy8y+f9XVt6dHt0DstB9go4M&#10;TCS824H85kmbrHU+HzBRU597QkeiXYVN/BIFRhtJ2/OLnqoLTNLi+8ViPp1fcSYpN/+4uJ5dRcGz&#10;y26HPnxW0LAYFBzJr3QDcdr50ENHSDzMg9HlVhsTJzGxMchOgrxtax3UUPw3lLERayHu6gvGlcSr&#10;pxJJhW7fMV1G/oSJK3sozyQLQt8x3smtpvN2wocHgdQiRJjaPtzTUBloCw5DxFkN+ONv6xFPzlGW&#10;s5ZaruD++1Gg4sx8seRp7M8xwDHYj4E9NhsgpjN6UE6mkDZgMGNYITTP9BrW8RRKCSvprIKHMdyE&#10;vvHpNUm1XicQdaETYWcfnRzdj7o+dc8C3eBKID/vYGxGkb8yp8cme9z6GEjp5NxFxUFu6uDk/fDa&#10;4hP5dZ5Ql3/C6icAAAD//wMAUEsDBBQABgAIAAAAIQAOTltn4gAAAAoBAAAPAAAAZHJzL2Rvd25y&#10;ZXYueG1sTI8xT8MwFIR3JP6D9ZBYEHWapKEKcaqqggGWitCFzY1f40D8HNlOG/49ZoLxdKe776rN&#10;bAZ2Rud7SwKWiwQYUmtVT52Aw/vz/RqYD5KUHCyhgG/0sKmvrypZKnuhNzw3oWOxhHwpBegQxpJz&#10;32o00i/siBS9k3VGhihdx5WTl1huBp4mScGN7CkuaDniTmP71UxGwD7/2Ou76fT0us0z93KYdsVn&#10;1whxezNvH4EFnMNfGH7xIzrUkeloJ1KeDQIesnglCMhWRQosBtZpvgJ2FJAn2RJ4XfH/F+ofAAAA&#10;//8DAFBLAQItABQABgAIAAAAIQC2gziS/gAAAOEBAAATAAAAAAAAAAAAAAAAAAAAAABbQ29udGVu&#10;dF9UeXBlc10ueG1sUEsBAi0AFAAGAAgAAAAhADj9If/WAAAAlAEAAAsAAAAAAAAAAAAAAAAALwEA&#10;AF9yZWxzLy5yZWxzUEsBAi0AFAAGAAgAAAAhAAyjvqAsAgAAWwQAAA4AAAAAAAAAAAAAAAAALgIA&#10;AGRycy9lMm9Eb2MueG1sUEsBAi0AFAAGAAgAAAAhAA5OW2fiAAAACgEAAA8AAAAAAAAAAAAAAAAA&#10;hgQAAGRycy9kb3ducmV2LnhtbFBLBQYAAAAABAAEAPMAAACVBQAAAAA=&#10;" stroked="f">
                <v:textbox style="mso-fit-shape-to-text:t" inset="0,0,0,0">
                  <w:txbxContent>
                    <w:p w14:paraId="06CA1A69" w14:textId="77777777" w:rsidR="008D381F" w:rsidRPr="00791CD2" w:rsidRDefault="008D381F" w:rsidP="002A2639">
                      <w:pPr>
                        <w:pStyle w:val="Legenda"/>
                        <w:jc w:val="center"/>
                        <w:rPr>
                          <w:i w:val="0"/>
                          <w:noProof/>
                          <w:sz w:val="22"/>
                          <w:szCs w:val="22"/>
                        </w:rPr>
                      </w:pPr>
                      <w:r w:rsidRPr="00791CD2">
                        <w:rPr>
                          <w:i w:val="0"/>
                          <w:color w:val="auto"/>
                          <w:sz w:val="22"/>
                          <w:szCs w:val="22"/>
                        </w:rPr>
                        <w:t xml:space="preserve">Rysunek 1 Przesłanki uzyskania </w:t>
                      </w:r>
                      <w:r>
                        <w:rPr>
                          <w:i w:val="0"/>
                          <w:color w:val="auto"/>
                          <w:sz w:val="22"/>
                          <w:szCs w:val="22"/>
                        </w:rPr>
                        <w:t>DŚU</w:t>
                      </w:r>
                    </w:p>
                  </w:txbxContent>
                </v:textbox>
                <w10:wrap type="topAndBottom"/>
              </v:shape>
            </w:pict>
          </mc:Fallback>
        </mc:AlternateContent>
      </w:r>
      <w:r w:rsidRPr="00E55E6F">
        <w:rPr>
          <w:rFonts w:ascii="Calibri" w:hAnsi="Calibri" w:cs="Calibri"/>
          <w:b/>
          <w:noProof/>
        </w:rPr>
        <w:drawing>
          <wp:inline distT="0" distB="0" distL="0" distR="0" wp14:anchorId="575F2FD5" wp14:editId="79BAD285">
            <wp:extent cx="3323590" cy="2105025"/>
            <wp:effectExtent l="0" t="0" r="10160" b="9525"/>
            <wp:docPr id="6" name="Diagram 12"/>
            <wp:cNvGraphicFramePr>
              <a:graphicFrameLocks xmlns:a="http://schemas.openxmlformats.org/drawingml/2006/mai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p>
    <w:p w14:paraId="19C5C2CE" w14:textId="77777777" w:rsidR="002A2639" w:rsidRPr="00E55E6F" w:rsidRDefault="002A2639"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rPr>
        <w:t xml:space="preserve">Dostarczona wraz z wnioskiem o dofinansowanie projektu DŚU musi spełniać ogólne wymogi dla decyzji określone w ustawie z dnia 14 czerwca 1960 r. Kodeks postępowania administracyjnego oraz warunki określone w art. 85 </w:t>
      </w:r>
      <w:r w:rsidRPr="00E55E6F">
        <w:rPr>
          <w:rFonts w:ascii="Calibri" w:hAnsi="Calibri" w:cs="Calibri"/>
          <w:szCs w:val="22"/>
        </w:rPr>
        <w:t>ustawy OOŚ. Dodatkowo w przypadku decyzji:</w:t>
      </w:r>
    </w:p>
    <w:p w14:paraId="52CF13A7" w14:textId="77777777" w:rsidR="002A2639" w:rsidRPr="00E55E6F" w:rsidRDefault="002A2639" w:rsidP="00AC6F79">
      <w:pPr>
        <w:numPr>
          <w:ilvl w:val="0"/>
          <w:numId w:val="18"/>
        </w:num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stwierdzającej brak potrzeby przeprowadzenia OOŚ - organ stosuje art. 84 ustawy OOŚ;</w:t>
      </w:r>
    </w:p>
    <w:p w14:paraId="6D31DE0F" w14:textId="77777777" w:rsidR="002A2639" w:rsidRPr="00E55E6F" w:rsidRDefault="002A2639" w:rsidP="00AC6F79">
      <w:pPr>
        <w:numPr>
          <w:ilvl w:val="0"/>
          <w:numId w:val="18"/>
        </w:num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 xml:space="preserve">wydanej po przeprowadzeniu OOŚ - zastosowanie znajdują art. 80 i art. 82 ustawy OOŚ. </w:t>
      </w:r>
    </w:p>
    <w:p w14:paraId="2D20D0F9"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szCs w:val="22"/>
        </w:rPr>
        <w:t>Uzasadnienie stanu prawnego i faktycznego dla przedsięwzięcia objętego DŚU, powinno być</w:t>
      </w:r>
      <w:r w:rsidRPr="00E55E6F">
        <w:rPr>
          <w:rFonts w:ascii="Calibri" w:hAnsi="Calibri" w:cs="Calibri"/>
        </w:rPr>
        <w:t xml:space="preserve"> dokładne i wyczerpujące. W treści DŚU powinna być zawarta m.in. informacja o zamieszczeniu w</w:t>
      </w:r>
      <w:r>
        <w:rPr>
          <w:rFonts w:ascii="Calibri" w:hAnsi="Calibri" w:cs="Calibri"/>
        </w:rPr>
        <w:t> </w:t>
      </w:r>
      <w:r w:rsidRPr="00E55E6F">
        <w:rPr>
          <w:rFonts w:ascii="Calibri" w:hAnsi="Calibri" w:cs="Calibri"/>
        </w:rPr>
        <w:t xml:space="preserve">publicznie dostępnym wykazie danych stosownych informacji o etapach postępowania zgodnie z art. 21 ustawy OOŚ (rysunek 2) oraz o podaniu do publicznej wiadomości informacji o wydanej </w:t>
      </w:r>
      <w:r>
        <w:rPr>
          <w:rFonts w:ascii="Calibri" w:hAnsi="Calibri" w:cs="Calibri"/>
        </w:rPr>
        <w:t>DŚU</w:t>
      </w:r>
      <w:r w:rsidRPr="00E55E6F">
        <w:rPr>
          <w:rFonts w:ascii="Calibri" w:hAnsi="Calibri" w:cs="Calibri"/>
        </w:rPr>
        <w:t xml:space="preserve"> wraz ze wskazaniem miejsc jej zamieszczenia (rysunek 3). </w:t>
      </w:r>
    </w:p>
    <w:p w14:paraId="5EFDAD1B"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W przypadku braku uwzględnienia danych elementów w treści decyzji należy dostarczyć dowody potwierdzające wypełnienie powyższych obowiązków informacyjnych przez organ prowadzący postępowanie w sprawie wydania DŚU. </w:t>
      </w:r>
    </w:p>
    <w:p w14:paraId="44E6DE0B" w14:textId="77777777" w:rsidR="002A2639" w:rsidRPr="00E55E6F" w:rsidRDefault="002A2639" w:rsidP="001A3BAA">
      <w:pPr>
        <w:autoSpaceDE w:val="0"/>
        <w:autoSpaceDN w:val="0"/>
        <w:adjustRightInd w:val="0"/>
        <w:spacing w:before="120" w:after="120" w:line="276" w:lineRule="auto"/>
        <w:rPr>
          <w:rFonts w:ascii="Calibri" w:hAnsi="Calibri" w:cs="Calibri"/>
          <w:b/>
        </w:rPr>
      </w:pPr>
      <w:r w:rsidRPr="00E55E6F">
        <w:rPr>
          <w:rFonts w:ascii="Calibri" w:hAnsi="Calibri" w:cs="Calibri"/>
          <w:b/>
        </w:rPr>
        <w:t>Uwaga:</w:t>
      </w:r>
    </w:p>
    <w:p w14:paraId="43663DCE" w14:textId="11747A00" w:rsidR="00E015CB" w:rsidRDefault="002A2639" w:rsidP="00E015CB">
      <w:pPr>
        <w:autoSpaceDE w:val="0"/>
        <w:autoSpaceDN w:val="0"/>
        <w:adjustRightInd w:val="0"/>
        <w:spacing w:before="120" w:line="276" w:lineRule="auto"/>
        <w:rPr>
          <w:rFonts w:ascii="Calibri" w:hAnsi="Calibri" w:cs="Calibri"/>
        </w:rPr>
      </w:pPr>
      <w:r w:rsidRPr="00E55E6F">
        <w:rPr>
          <w:rFonts w:ascii="Calibri" w:hAnsi="Calibri" w:cs="Calibri"/>
        </w:rPr>
        <w:t xml:space="preserve">Dla </w:t>
      </w:r>
      <w:r>
        <w:rPr>
          <w:rFonts w:ascii="Calibri" w:hAnsi="Calibri" w:cs="Calibri"/>
        </w:rPr>
        <w:t>DŚU</w:t>
      </w:r>
      <w:r w:rsidRPr="00E55E6F">
        <w:rPr>
          <w:rFonts w:ascii="Calibri" w:hAnsi="Calibri" w:cs="Calibri"/>
        </w:rPr>
        <w:t xml:space="preserve"> wydanych w dniu </w:t>
      </w:r>
      <w:r w:rsidRPr="00E55E6F">
        <w:rPr>
          <w:rFonts w:ascii="Calibri" w:hAnsi="Calibri" w:cs="Calibri"/>
          <w:b/>
        </w:rPr>
        <w:t>13 maja 2021</w:t>
      </w:r>
      <w:r w:rsidRPr="00E55E6F">
        <w:rPr>
          <w:rFonts w:ascii="Calibri" w:hAnsi="Calibri" w:cs="Calibri"/>
        </w:rPr>
        <w:t xml:space="preserve"> r. i po tej dacie, do wniosku o dofinansowanie należy załączyć potwierdzenie publikacji treści DŚU na </w:t>
      </w:r>
      <w:r w:rsidRPr="00E55E6F">
        <w:rPr>
          <w:rFonts w:ascii="Calibri" w:hAnsi="Calibri" w:cs="Calibri"/>
          <w:b/>
        </w:rPr>
        <w:t xml:space="preserve">14 dni </w:t>
      </w:r>
      <w:r w:rsidRPr="00E55E6F">
        <w:rPr>
          <w:rFonts w:ascii="Calibri" w:hAnsi="Calibri" w:cs="Calibri"/>
        </w:rPr>
        <w:t>na stronie BIP organu. Wymóg ten dotyczy także wydanych na jej podstawie zezwoleń inwestycyjnych wymienionych w art. 72 ust. 1 i 1a ustawy OOŚ (np. decyzji o warunkach zabudowy, pozwolenia wodnoprawnego</w:t>
      </w:r>
      <w:r>
        <w:rPr>
          <w:rFonts w:ascii="Calibri" w:hAnsi="Calibri" w:cs="Calibri"/>
        </w:rPr>
        <w:t xml:space="preserve">, </w:t>
      </w:r>
      <w:r w:rsidRPr="005C579E">
        <w:rPr>
          <w:rFonts w:ascii="Calibri" w:hAnsi="Calibri" w:cs="Calibri"/>
        </w:rPr>
        <w:t>zezwolenia na realizację inwestycji drogowej</w:t>
      </w:r>
      <w:r>
        <w:rPr>
          <w:rFonts w:ascii="Calibri" w:hAnsi="Calibri" w:cs="Calibri"/>
        </w:rPr>
        <w:t>)</w:t>
      </w:r>
      <w:r w:rsidRPr="00E55E6F">
        <w:rPr>
          <w:rFonts w:ascii="Calibri" w:hAnsi="Calibri" w:cs="Calibri"/>
        </w:rPr>
        <w:t>.</w:t>
      </w:r>
      <w:r>
        <w:rPr>
          <w:rFonts w:ascii="Calibri" w:hAnsi="Calibri" w:cs="Calibri"/>
        </w:rPr>
        <w:t xml:space="preserve"> </w:t>
      </w:r>
      <w:r w:rsidRPr="00E55E6F">
        <w:rPr>
          <w:rFonts w:ascii="Calibri" w:hAnsi="Calibri" w:cs="Calibri"/>
        </w:rPr>
        <w:t xml:space="preserve">Publikacja treści następuje na stronie BIP właściwego w sprawie organu. Obowiązek ten wynika odpowiednio z art. 85 ust. 3 oraz art. 72 ust. 6 ustawy OOŚ. </w:t>
      </w:r>
    </w:p>
    <w:p w14:paraId="42DA1B66" w14:textId="28C12DCF" w:rsidR="002A2639" w:rsidRPr="00E55E6F" w:rsidRDefault="00E015CB" w:rsidP="00E015CB">
      <w:pPr>
        <w:autoSpaceDE w:val="0"/>
        <w:autoSpaceDN w:val="0"/>
        <w:adjustRightInd w:val="0"/>
        <w:spacing w:before="120" w:line="276" w:lineRule="auto"/>
        <w:rPr>
          <w:rFonts w:ascii="Calibri" w:hAnsi="Calibri" w:cs="Calibri"/>
        </w:rPr>
      </w:pPr>
      <w:r w:rsidRPr="00E55E6F">
        <w:rPr>
          <w:rFonts w:ascii="Calibri" w:hAnsi="Calibri" w:cs="Calibri"/>
          <w:noProof/>
        </w:rPr>
        <w:lastRenderedPageBreak/>
        <w:drawing>
          <wp:anchor distT="18288" distB="4953" distL="114300" distR="114300" simplePos="0" relativeHeight="251668480" behindDoc="0" locked="0" layoutInCell="1" allowOverlap="1" wp14:anchorId="0B452507" wp14:editId="1607180C">
            <wp:simplePos x="0" y="0"/>
            <wp:positionH relativeFrom="margin">
              <wp:align>right</wp:align>
            </wp:positionH>
            <wp:positionV relativeFrom="paragraph">
              <wp:posOffset>334645</wp:posOffset>
            </wp:positionV>
            <wp:extent cx="5953125" cy="4048125"/>
            <wp:effectExtent l="0" t="38100" r="0" b="9525"/>
            <wp:wrapSquare wrapText="bothSides"/>
            <wp:docPr id="9" name="Diagram 8"/>
            <wp:cNvGraphicFramePr>
              <a:graphicFrameLocks xmlns:a="http://schemas.openxmlformats.org/drawingml/2006/mai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 r:lo="rId34" r:qs="rId35" r:cs="rId36"/>
              </a:graphicData>
            </a:graphic>
            <wp14:sizeRelH relativeFrom="margin">
              <wp14:pctWidth>0</wp14:pctWidth>
            </wp14:sizeRelH>
            <wp14:sizeRelV relativeFrom="margin">
              <wp14:pctHeight>0</wp14:pctHeight>
            </wp14:sizeRelV>
          </wp:anchor>
        </w:drawing>
      </w:r>
      <w:r w:rsidR="002A2639" w:rsidRPr="00E55E6F">
        <w:rPr>
          <w:rFonts w:ascii="Calibri" w:hAnsi="Calibri" w:cs="Calibri"/>
          <w:noProof/>
        </w:rPr>
        <mc:AlternateContent>
          <mc:Choice Requires="wps">
            <w:drawing>
              <wp:anchor distT="0" distB="0" distL="114300" distR="114300" simplePos="0" relativeHeight="251671552" behindDoc="0" locked="0" layoutInCell="1" allowOverlap="1" wp14:anchorId="0F2B37D9" wp14:editId="4FE2E96D">
                <wp:simplePos x="0" y="0"/>
                <wp:positionH relativeFrom="column">
                  <wp:posOffset>175260</wp:posOffset>
                </wp:positionH>
                <wp:positionV relativeFrom="paragraph">
                  <wp:posOffset>4852035</wp:posOffset>
                </wp:positionV>
                <wp:extent cx="5494655" cy="267335"/>
                <wp:effectExtent l="0" t="0" r="1905" b="0"/>
                <wp:wrapSquare wrapText="bothSides"/>
                <wp:docPr id="2" name="Pole tekstowe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655" cy="26733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B18B65A" w14:textId="77777777" w:rsidR="008D381F" w:rsidRPr="00957BB3" w:rsidRDefault="008D381F" w:rsidP="002A2639">
                            <w:pPr>
                              <w:pStyle w:val="Legenda"/>
                              <w:jc w:val="center"/>
                              <w:rPr>
                                <w:i w:val="0"/>
                                <w:noProof/>
                                <w:color w:val="auto"/>
                                <w:sz w:val="22"/>
                                <w:szCs w:val="22"/>
                              </w:rPr>
                            </w:pPr>
                            <w:r w:rsidRPr="00957BB3">
                              <w:rPr>
                                <w:i w:val="0"/>
                                <w:color w:val="auto"/>
                                <w:sz w:val="22"/>
                                <w:szCs w:val="22"/>
                              </w:rPr>
                              <w:t>Rysunek 2 Obowiązki informacyjne organów</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F2B37D9" id="Pole tekstowe 13" o:spid="_x0000_s1028" type="#_x0000_t202" style="position:absolute;margin-left:13.8pt;margin-top:382.05pt;width:432.65pt;height:21.0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w08p7wEAAMEDAAAOAAAAZHJzL2Uyb0RvYy54bWysU9uO0zAQfUfiHyy/07TdbYGo6Wrpqghp&#10;WZB2+QDHcRILx2PGbpPy9YydtAvsGyIP1vgyZ+acOdncDJ1hR4Vegy34YjbnTFkJlbZNwb897d+8&#10;48wHYSthwKqCn5TnN9vXrza9y9USWjCVQkYg1ue9K3gbgsuzzMtWdcLPwClLlzVgJwJtsckqFD2h&#10;dyZbzufrrAesHIJU3tPp3XjJtwm/rpUMX+raq8BMwam3kFZMaxnXbLsReYPCtVpObYh/6KIT2lLR&#10;C9SdCIIdUL+A6rRE8FCHmYQug7rWUiUOxGYx/4vNYyucSlxIHO8uMvn/Bysfjo/uK7IwfICBBphI&#10;eHcP8rtnFnatsI26RYS+VaKiwosoWdY7n0+pUWqf+whS9p+hoiGLQ4AENNTYRVWIJyN0GsDpIroa&#10;ApN0uLp+f71erTiTdLdcv726WqUSIj9nO/Tho4KOxaDgSENN6OJ470PsRuTnJ7GYB6OrvTYmbbAp&#10;dwbZUZAB9umb0P94Zmx8bCGmjYjxJNGMzEaOYSgHpivqMkJE1iVUJ+KNMPqK/gMKWsCfnPXkqYL7&#10;HweBijPzyZJ20YDnAM9BeQ6ElZRa8MDZGO7CaNSDQ920hDxOx8It6VvrRP25i6ld8klSZPJ0NOLv&#10;+/Tq+c/b/gIAAP//AwBQSwMEFAAGAAgAAAAhAIp92GTgAAAACgEAAA8AAABkcnMvZG93bnJldi54&#10;bWxMj8FOwzAMhu9IvENkJC6IpYtQtpWmE2xwg8PGtHPWmLaicaokXbu3J5zYzZY//f7+Yj3Zjp3R&#10;h9aRgvksA4ZUOdNSreDw9f64BBaiJqM7R6jgggHW5e1NoXPjRtrheR9rlkIo5FpBE2Ofcx6qBq0O&#10;M9cjpdu381bHtPqaG6/HFG47LrJMcqtbSh8a3eOmwepnP1gFcuuHcUebh+3h7UN/9rU4vl6OSt3f&#10;TS/PwCJO8R+GP/2kDmVyOrmBTGCdArGQiVSwkE9zYAlYrsQK2CkNmRTAy4JfVyh/AQAA//8DAFBL&#10;AQItABQABgAIAAAAIQC2gziS/gAAAOEBAAATAAAAAAAAAAAAAAAAAAAAAABbQ29udGVudF9UeXBl&#10;c10ueG1sUEsBAi0AFAAGAAgAAAAhADj9If/WAAAAlAEAAAsAAAAAAAAAAAAAAAAALwEAAF9yZWxz&#10;Ly5yZWxzUEsBAi0AFAAGAAgAAAAhACDDTynvAQAAwQMAAA4AAAAAAAAAAAAAAAAALgIAAGRycy9l&#10;Mm9Eb2MueG1sUEsBAi0AFAAGAAgAAAAhAIp92GTgAAAACgEAAA8AAAAAAAAAAAAAAAAASQQAAGRy&#10;cy9kb3ducmV2LnhtbFBLBQYAAAAABAAEAPMAAABWBQAAAAA=&#10;" stroked="f">
                <v:textbox inset="0,0,0,0">
                  <w:txbxContent>
                    <w:p w14:paraId="1B18B65A" w14:textId="77777777" w:rsidR="008D381F" w:rsidRPr="00957BB3" w:rsidRDefault="008D381F" w:rsidP="002A2639">
                      <w:pPr>
                        <w:pStyle w:val="Legenda"/>
                        <w:jc w:val="center"/>
                        <w:rPr>
                          <w:i w:val="0"/>
                          <w:noProof/>
                          <w:color w:val="auto"/>
                          <w:sz w:val="22"/>
                          <w:szCs w:val="22"/>
                        </w:rPr>
                      </w:pPr>
                      <w:r w:rsidRPr="00957BB3">
                        <w:rPr>
                          <w:i w:val="0"/>
                          <w:color w:val="auto"/>
                          <w:sz w:val="22"/>
                          <w:szCs w:val="22"/>
                        </w:rPr>
                        <w:t>Rysunek 2 Obowiązki informacyjne organów</w:t>
                      </w:r>
                    </w:p>
                  </w:txbxContent>
                </v:textbox>
                <w10:wrap type="square"/>
              </v:shape>
            </w:pict>
          </mc:Fallback>
        </mc:AlternateContent>
      </w:r>
    </w:p>
    <w:p w14:paraId="4459E9CD" w14:textId="77777777" w:rsidR="002A2639" w:rsidRPr="00E55E6F" w:rsidRDefault="002A2639" w:rsidP="001A3BAA">
      <w:pPr>
        <w:autoSpaceDE w:val="0"/>
        <w:autoSpaceDN w:val="0"/>
        <w:adjustRightInd w:val="0"/>
        <w:spacing w:before="120" w:line="276" w:lineRule="auto"/>
        <w:jc w:val="center"/>
        <w:rPr>
          <w:rFonts w:ascii="Calibri" w:hAnsi="Calibri" w:cs="Calibri"/>
          <w:iCs/>
          <w:szCs w:val="22"/>
        </w:rPr>
      </w:pPr>
      <w:r w:rsidRPr="00E55E6F">
        <w:rPr>
          <w:rFonts w:ascii="Calibri" w:hAnsi="Calibri" w:cs="Calibri"/>
          <w:noProof/>
        </w:rPr>
        <w:drawing>
          <wp:inline distT="0" distB="0" distL="0" distR="0" wp14:anchorId="7C6C045C" wp14:editId="56F048B6">
            <wp:extent cx="5745480" cy="2019300"/>
            <wp:effectExtent l="0" t="0" r="0" b="0"/>
            <wp:docPr id="33" name="Obraz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2"/>
                    <pic:cNvPicPr>
                      <a:picLocks noChangeAspect="1" noChangeArrowheads="1"/>
                    </pic:cNvPicPr>
                  </pic:nvPicPr>
                  <pic:blipFill>
                    <a:blip r:embed="rId38">
                      <a:extLst>
                        <a:ext uri="{28A0092B-C50C-407E-A947-70E740481C1C}">
                          <a14:useLocalDpi xmlns:a14="http://schemas.microsoft.com/office/drawing/2010/main" val="0"/>
                        </a:ext>
                      </a:extLst>
                    </a:blip>
                    <a:srcRect l="54729" t="54379" r="12367" b="25044"/>
                    <a:stretch>
                      <a:fillRect/>
                    </a:stretch>
                  </pic:blipFill>
                  <pic:spPr bwMode="auto">
                    <a:xfrm>
                      <a:off x="0" y="0"/>
                      <a:ext cx="5745480" cy="2019300"/>
                    </a:xfrm>
                    <a:prstGeom prst="rect">
                      <a:avLst/>
                    </a:prstGeom>
                    <a:noFill/>
                    <a:ln>
                      <a:noFill/>
                    </a:ln>
                  </pic:spPr>
                </pic:pic>
              </a:graphicData>
            </a:graphic>
          </wp:inline>
        </w:drawing>
      </w:r>
      <w:r w:rsidRPr="00E55E6F">
        <w:rPr>
          <w:rFonts w:ascii="Calibri" w:hAnsi="Calibri" w:cs="Calibri"/>
          <w:iCs/>
          <w:szCs w:val="22"/>
        </w:rPr>
        <w:t>Rysunek 3 Podanie informacji do publicznej wiadomości</w:t>
      </w:r>
    </w:p>
    <w:p w14:paraId="486B3DD5" w14:textId="77777777" w:rsidR="002A2639" w:rsidRPr="009615BC" w:rsidRDefault="002A2639" w:rsidP="001A3BAA">
      <w:pPr>
        <w:autoSpaceDE w:val="0"/>
        <w:autoSpaceDN w:val="0"/>
        <w:adjustRightInd w:val="0"/>
        <w:spacing w:before="240" w:after="120" w:line="276" w:lineRule="auto"/>
        <w:rPr>
          <w:rFonts w:ascii="Calibri" w:hAnsi="Calibri" w:cs="Calibri"/>
          <w:b/>
        </w:rPr>
      </w:pPr>
      <w:r w:rsidRPr="00E55E6F">
        <w:rPr>
          <w:rFonts w:ascii="Calibri" w:hAnsi="Calibri" w:cs="Calibri"/>
          <w:b/>
        </w:rPr>
        <w:t>Dokumentowanie na potrzeby wniosku o dofinansowanie projektu</w:t>
      </w:r>
    </w:p>
    <w:p w14:paraId="552FDE7B" w14:textId="77777777" w:rsidR="002A2639" w:rsidRPr="002015F3" w:rsidRDefault="002A2639" w:rsidP="00AC6F79">
      <w:pPr>
        <w:numPr>
          <w:ilvl w:val="0"/>
          <w:numId w:val="5"/>
        </w:numPr>
        <w:autoSpaceDE w:val="0"/>
        <w:autoSpaceDN w:val="0"/>
        <w:adjustRightInd w:val="0"/>
        <w:spacing w:before="120" w:after="120" w:line="276" w:lineRule="auto"/>
        <w:rPr>
          <w:rFonts w:ascii="Calibri" w:hAnsi="Calibri" w:cs="Calibri"/>
        </w:rPr>
      </w:pPr>
      <w:r w:rsidRPr="002015F3">
        <w:rPr>
          <w:rFonts w:ascii="Calibri" w:hAnsi="Calibri" w:cs="Calibri"/>
        </w:rPr>
        <w:t>Dla zakresu projektu, który wymagał uzyskania DŚU należy przedstawić wydaną decyzję;</w:t>
      </w:r>
    </w:p>
    <w:p w14:paraId="2877072D" w14:textId="77777777" w:rsidR="002A2639" w:rsidRPr="002015F3" w:rsidRDefault="002A2639" w:rsidP="00AC6F79">
      <w:pPr>
        <w:numPr>
          <w:ilvl w:val="0"/>
          <w:numId w:val="5"/>
        </w:numPr>
        <w:autoSpaceDE w:val="0"/>
        <w:autoSpaceDN w:val="0"/>
        <w:adjustRightInd w:val="0"/>
        <w:spacing w:before="120" w:after="120" w:line="276" w:lineRule="auto"/>
        <w:rPr>
          <w:rFonts w:ascii="Calibri" w:hAnsi="Calibri" w:cs="Calibri"/>
        </w:rPr>
      </w:pPr>
      <w:r w:rsidRPr="002015F3">
        <w:rPr>
          <w:rFonts w:ascii="Calibri" w:hAnsi="Calibri" w:cs="Calibri"/>
        </w:rPr>
        <w:t>Jeśli dla projektu uzyskano kilka DŚU (np. dla kilku odrębnych zadań projektu) należy przedstawić wszystkie DŚU, zgodnie z warunkami wskazanymi w nw. punktach;</w:t>
      </w:r>
    </w:p>
    <w:p w14:paraId="795B11CD" w14:textId="77777777" w:rsidR="002A2639" w:rsidRPr="00E55E6F" w:rsidRDefault="002A2639" w:rsidP="00AC6F79">
      <w:pPr>
        <w:numPr>
          <w:ilvl w:val="0"/>
          <w:numId w:val="5"/>
        </w:numPr>
        <w:autoSpaceDE w:val="0"/>
        <w:autoSpaceDN w:val="0"/>
        <w:adjustRightInd w:val="0"/>
        <w:spacing w:before="120" w:after="120" w:line="276" w:lineRule="auto"/>
        <w:rPr>
          <w:rFonts w:ascii="Calibri" w:hAnsi="Calibri" w:cs="Calibri"/>
        </w:rPr>
      </w:pPr>
      <w:r w:rsidRPr="00E55E6F">
        <w:rPr>
          <w:rFonts w:ascii="Calibri" w:hAnsi="Calibri" w:cs="Calibri"/>
        </w:rPr>
        <w:t>DŚU musi być czytelna i kompletna (zawierać wszystkie strony, ustanowione do niej załączniki);</w:t>
      </w:r>
    </w:p>
    <w:p w14:paraId="35C6D81D" w14:textId="77777777" w:rsidR="002A2639" w:rsidRPr="00E55E6F" w:rsidRDefault="002A2639" w:rsidP="00AC6F79">
      <w:pPr>
        <w:numPr>
          <w:ilvl w:val="0"/>
          <w:numId w:val="5"/>
        </w:numPr>
        <w:autoSpaceDE w:val="0"/>
        <w:autoSpaceDN w:val="0"/>
        <w:adjustRightInd w:val="0"/>
        <w:spacing w:before="120" w:after="120" w:line="276" w:lineRule="auto"/>
        <w:rPr>
          <w:rFonts w:ascii="Calibri" w:hAnsi="Calibri" w:cs="Calibri"/>
        </w:rPr>
      </w:pPr>
      <w:r w:rsidRPr="00E55E6F">
        <w:rPr>
          <w:rFonts w:ascii="Calibri" w:hAnsi="Calibri" w:cs="Calibri"/>
        </w:rPr>
        <w:lastRenderedPageBreak/>
        <w:t>DŚU musi być wydana na właściwy podmiot przewidziany do realizacji projektu lub zadania w projekcie;</w:t>
      </w:r>
    </w:p>
    <w:p w14:paraId="285DA714" w14:textId="47EC03CA" w:rsidR="002A2639" w:rsidRPr="00E55E6F" w:rsidRDefault="002A2639" w:rsidP="00AC6F79">
      <w:pPr>
        <w:numPr>
          <w:ilvl w:val="0"/>
          <w:numId w:val="5"/>
        </w:numPr>
        <w:autoSpaceDE w:val="0"/>
        <w:autoSpaceDN w:val="0"/>
        <w:adjustRightInd w:val="0"/>
        <w:spacing w:before="120" w:after="120" w:line="276" w:lineRule="auto"/>
        <w:rPr>
          <w:rFonts w:ascii="Calibri" w:hAnsi="Calibri" w:cs="Calibri"/>
        </w:rPr>
      </w:pPr>
      <w:r w:rsidRPr="00E55E6F">
        <w:rPr>
          <w:rFonts w:ascii="Calibri" w:hAnsi="Calibri" w:cs="Calibri"/>
        </w:rPr>
        <w:t xml:space="preserve">DŚU musi być opatrzona adnotacją o jej ostateczności. W </w:t>
      </w:r>
      <w:r w:rsidR="00275A4B" w:rsidRPr="00E55E6F">
        <w:rPr>
          <w:rFonts w:ascii="Calibri" w:hAnsi="Calibri" w:cs="Calibri"/>
        </w:rPr>
        <w:t>przypadku,</w:t>
      </w:r>
      <w:r w:rsidRPr="00E55E6F">
        <w:rPr>
          <w:rFonts w:ascii="Calibri" w:hAnsi="Calibri" w:cs="Calibri"/>
        </w:rPr>
        <w:t xml:space="preserve"> gdy decyzja była zaskarżana – należy przedstawić też decyzję odwoławczą i /lub rozstrzygnięcia sądowe;</w:t>
      </w:r>
    </w:p>
    <w:p w14:paraId="2BDF7C3D" w14:textId="77777777" w:rsidR="002A2639" w:rsidRPr="00E55E6F" w:rsidRDefault="002A2639" w:rsidP="00AC6F79">
      <w:pPr>
        <w:numPr>
          <w:ilvl w:val="0"/>
          <w:numId w:val="5"/>
        </w:numPr>
        <w:autoSpaceDE w:val="0"/>
        <w:autoSpaceDN w:val="0"/>
        <w:adjustRightInd w:val="0"/>
        <w:spacing w:before="120" w:after="120" w:line="276" w:lineRule="auto"/>
        <w:rPr>
          <w:rFonts w:ascii="Calibri" w:hAnsi="Calibri" w:cs="Calibri"/>
        </w:rPr>
      </w:pPr>
      <w:r w:rsidRPr="00E55E6F">
        <w:rPr>
          <w:rFonts w:ascii="Calibri" w:hAnsi="Calibri" w:cs="Calibri"/>
        </w:rPr>
        <w:t>Jeśli DŚU podlegała modyfikacjom, np. była zmieniana, wznawiana, uchylana w części, przenoszona na inny podmiot, poprawiano w niej oczywiste omyłki lub wyjaśniano wątpliwości co do jej treści - należy przedstawić odpowiednie dokumenty potwierdzające dokonanie tych modyfikacji (np. decyzję zmieniającą opatrzoną adnotacją o ostateczności, decyzję rozstrzygającą postępowanie wznowieniowe opatrzoną adnotacją o ostateczności, decyzję uchylającą z adnotacją o ostateczności, decyzję przenoszącą DŚU na inny podmiot z adnotacją o jej ostateczności, postanowienie prostujące oczywiste omyłki, postanowienie wyjaśniające wątpliwości co do treści DŚU);</w:t>
      </w:r>
    </w:p>
    <w:p w14:paraId="37ADFF0F" w14:textId="77777777" w:rsidR="002A2639" w:rsidRPr="00E55E6F" w:rsidRDefault="002A2639" w:rsidP="00AC6F79">
      <w:pPr>
        <w:numPr>
          <w:ilvl w:val="0"/>
          <w:numId w:val="5"/>
        </w:numPr>
        <w:autoSpaceDE w:val="0"/>
        <w:autoSpaceDN w:val="0"/>
        <w:adjustRightInd w:val="0"/>
        <w:spacing w:before="120" w:after="120" w:line="276" w:lineRule="auto"/>
        <w:rPr>
          <w:rFonts w:ascii="Calibri" w:hAnsi="Calibri" w:cs="Calibri"/>
        </w:rPr>
      </w:pPr>
      <w:r w:rsidRPr="00E55E6F">
        <w:rPr>
          <w:rFonts w:ascii="Calibri" w:hAnsi="Calibri" w:cs="Calibri"/>
        </w:rPr>
        <w:t>DŚU musi być „używalna” czyli zdatna do wykorzystania dla uzyskania kolejnych zezwoleń inwestycyjnych wymaganych dla projektu. Okres „używalności” decyzji to 6 lat z możliwością przedłużenia do 10 lat. Zagadnienie to jest regulowane art. 72 ust. 3 - 5 ustawy OOŚ</w:t>
      </w:r>
      <w:r>
        <w:rPr>
          <w:rFonts w:ascii="Calibri" w:hAnsi="Calibri" w:cs="Calibri"/>
        </w:rPr>
        <w:t>;</w:t>
      </w:r>
    </w:p>
    <w:p w14:paraId="18C28765" w14:textId="0192F919" w:rsidR="001A3BAA" w:rsidRPr="00F76CAA" w:rsidRDefault="002A2639" w:rsidP="00AC6F79">
      <w:pPr>
        <w:numPr>
          <w:ilvl w:val="0"/>
          <w:numId w:val="5"/>
        </w:numPr>
        <w:autoSpaceDE w:val="0"/>
        <w:autoSpaceDN w:val="0"/>
        <w:adjustRightInd w:val="0"/>
        <w:spacing w:before="120" w:after="120" w:line="276" w:lineRule="auto"/>
        <w:rPr>
          <w:rFonts w:ascii="Calibri" w:hAnsi="Calibri" w:cs="Calibri"/>
        </w:rPr>
      </w:pPr>
      <w:r w:rsidRPr="00E55E6F">
        <w:rPr>
          <w:rFonts w:ascii="Calibri" w:hAnsi="Calibri" w:cs="Calibri"/>
        </w:rPr>
        <w:t xml:space="preserve">IZ FEP zastrzega sobie prawo do wzywania Wnioskodawców do dostarczenia innych dokumentów poświadczających brak wpływu projektu na środowisko niż DŚU. Możliwość taka dotyczy przede wszystkim </w:t>
      </w:r>
      <w:r w:rsidR="00275A4B" w:rsidRPr="00E55E6F">
        <w:rPr>
          <w:rFonts w:ascii="Calibri" w:hAnsi="Calibri" w:cs="Calibri"/>
        </w:rPr>
        <w:t>sytuacji,</w:t>
      </w:r>
      <w:r w:rsidRPr="00E55E6F">
        <w:rPr>
          <w:rFonts w:ascii="Calibri" w:hAnsi="Calibri" w:cs="Calibri"/>
        </w:rPr>
        <w:t xml:space="preserve"> gdy treść dostarczonych dokumentów jest niepełna, niejasna, nieprecyzyjna</w:t>
      </w:r>
      <w:r w:rsidR="000340CC">
        <w:rPr>
          <w:rFonts w:ascii="Calibri" w:hAnsi="Calibri" w:cs="Calibri"/>
        </w:rPr>
        <w:t>,</w:t>
      </w:r>
      <w:r w:rsidRPr="00E55E6F">
        <w:rPr>
          <w:rFonts w:ascii="Calibri" w:hAnsi="Calibri" w:cs="Calibri"/>
        </w:rPr>
        <w:t xml:space="preserve"> a dodatkowe dokumenty mogą pomóc w ocenie projektu. Zakres dodatkowych dokumentów będzie indywidualnie określany w korespondencji kierowanej przez IZ FEP do Wnioskodawcy.</w:t>
      </w:r>
    </w:p>
    <w:p w14:paraId="1CB402D7" w14:textId="77777777" w:rsidR="002A2639" w:rsidRPr="00E55E6F" w:rsidRDefault="002A2639" w:rsidP="001A3BAA">
      <w:pPr>
        <w:autoSpaceDE w:val="0"/>
        <w:autoSpaceDN w:val="0"/>
        <w:adjustRightInd w:val="0"/>
        <w:spacing w:before="360" w:after="120" w:line="276" w:lineRule="auto"/>
        <w:rPr>
          <w:rFonts w:ascii="Calibri" w:hAnsi="Calibri" w:cs="Calibri"/>
          <w:b/>
        </w:rPr>
      </w:pPr>
      <w:r w:rsidRPr="00E55E6F">
        <w:rPr>
          <w:rFonts w:ascii="Calibri" w:hAnsi="Calibri" w:cs="Calibri"/>
          <w:b/>
        </w:rPr>
        <w:t>Ponowna ocena oddziaływania na środowisko</w:t>
      </w:r>
    </w:p>
    <w:p w14:paraId="40DDAFFF" w14:textId="77777777" w:rsidR="002A2639" w:rsidRPr="00791CD2" w:rsidRDefault="002A2639" w:rsidP="001A3BAA">
      <w:pPr>
        <w:autoSpaceDE w:val="0"/>
        <w:autoSpaceDN w:val="0"/>
        <w:adjustRightInd w:val="0"/>
        <w:spacing w:before="120" w:after="120" w:line="276" w:lineRule="auto"/>
        <w:rPr>
          <w:rFonts w:ascii="Calibri" w:hAnsi="Calibri"/>
        </w:rPr>
      </w:pPr>
      <w:r w:rsidRPr="00E55E6F">
        <w:rPr>
          <w:rFonts w:ascii="Calibri" w:hAnsi="Calibri" w:cs="Calibri"/>
        </w:rPr>
        <w:t xml:space="preserve">Ponowną OOŚ wykonuje się dla przedsięwzięć, dla których wcześniej przeprowadzono już ocenę oddziaływania na środowisko w ramach wydania </w:t>
      </w:r>
      <w:r>
        <w:rPr>
          <w:rFonts w:ascii="Calibri" w:hAnsi="Calibri" w:cs="Calibri"/>
        </w:rPr>
        <w:t>DŚU</w:t>
      </w:r>
      <w:r w:rsidRPr="00E55E6F">
        <w:rPr>
          <w:rFonts w:ascii="Calibri" w:hAnsi="Calibri" w:cs="Calibri"/>
        </w:rPr>
        <w:t xml:space="preserve">. </w:t>
      </w:r>
      <w:r w:rsidRPr="00791CD2">
        <w:rPr>
          <w:rFonts w:ascii="Calibri" w:hAnsi="Calibri"/>
        </w:rPr>
        <w:t>Procedura ta może zostać przeprowadzona przed wydaniem lub zmianą m.in. decyzji:</w:t>
      </w:r>
    </w:p>
    <w:p w14:paraId="13B5A4D4" w14:textId="2FB1333F" w:rsidR="002A2639" w:rsidRPr="00791CD2" w:rsidRDefault="002A2639" w:rsidP="00AC6F79">
      <w:pPr>
        <w:numPr>
          <w:ilvl w:val="0"/>
          <w:numId w:val="10"/>
        </w:numPr>
        <w:autoSpaceDE w:val="0"/>
        <w:autoSpaceDN w:val="0"/>
        <w:adjustRightInd w:val="0"/>
        <w:spacing w:before="120" w:after="120" w:line="276" w:lineRule="auto"/>
        <w:rPr>
          <w:rFonts w:ascii="Calibri" w:hAnsi="Calibri"/>
        </w:rPr>
      </w:pPr>
      <w:r w:rsidRPr="00791CD2">
        <w:rPr>
          <w:rFonts w:ascii="Calibri" w:hAnsi="Calibri"/>
        </w:rPr>
        <w:t>pozwoleniu na budowę, o zatwierdzeniu projektu zagospodarowania działki lub terenu lub projektu architektoniczno-budowlanego oraz o pozwoleniu na wznowienie robót budowlanych - wydawanych na podstawie ustawy z dnia 7 lipca 1994 r. - Prawo budowlane;</w:t>
      </w:r>
    </w:p>
    <w:p w14:paraId="3A810EAA" w14:textId="0F3FC9B3" w:rsidR="002A2639" w:rsidRPr="00791CD2" w:rsidRDefault="002A2639" w:rsidP="00AC6F79">
      <w:pPr>
        <w:numPr>
          <w:ilvl w:val="0"/>
          <w:numId w:val="10"/>
        </w:numPr>
        <w:autoSpaceDE w:val="0"/>
        <w:autoSpaceDN w:val="0"/>
        <w:adjustRightInd w:val="0"/>
        <w:spacing w:before="120" w:after="120" w:line="276" w:lineRule="auto"/>
        <w:rPr>
          <w:rFonts w:ascii="Calibri" w:hAnsi="Calibri"/>
        </w:rPr>
      </w:pPr>
      <w:r w:rsidRPr="00791CD2">
        <w:rPr>
          <w:rFonts w:ascii="Calibri" w:hAnsi="Calibri"/>
        </w:rPr>
        <w:t>zezwoleniu na realizację inwestycji drogowej - wydawanej na podstawie ustawy z dnia 10 kwietnia 2003 r. o szczególnych zasadach przygotowania i realizacji inwestycji w zakresie dróg publicznych;</w:t>
      </w:r>
    </w:p>
    <w:p w14:paraId="041C6BB3" w14:textId="5E52601A" w:rsidR="002A2639" w:rsidRPr="00791CD2" w:rsidRDefault="002A2639" w:rsidP="00AC6F79">
      <w:pPr>
        <w:numPr>
          <w:ilvl w:val="0"/>
          <w:numId w:val="10"/>
        </w:numPr>
        <w:autoSpaceDE w:val="0"/>
        <w:autoSpaceDN w:val="0"/>
        <w:adjustRightInd w:val="0"/>
        <w:spacing w:before="120" w:after="120" w:line="276" w:lineRule="auto"/>
        <w:rPr>
          <w:rFonts w:ascii="Calibri" w:hAnsi="Calibri"/>
        </w:rPr>
      </w:pPr>
      <w:r w:rsidRPr="00791CD2">
        <w:rPr>
          <w:rFonts w:ascii="Calibri" w:hAnsi="Calibri"/>
        </w:rPr>
        <w:t>pozwoleniu na realizację inwestycji w rozumieniu przepisów ustawy z dnia 8 lipca 2010 r. o szczególnych zasadach przygotowania do realizacji inwestycji w zakresie budowli przeciwpowodziowych.</w:t>
      </w:r>
    </w:p>
    <w:p w14:paraId="515C60A2"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791CD2">
        <w:rPr>
          <w:rFonts w:ascii="Calibri" w:hAnsi="Calibri"/>
        </w:rPr>
        <w:t>Ustawa</w:t>
      </w:r>
      <w:r w:rsidRPr="00E55E6F">
        <w:rPr>
          <w:rFonts w:ascii="Calibri" w:hAnsi="Calibri" w:cs="Calibri"/>
        </w:rPr>
        <w:t xml:space="preserve"> OOŚ określa przypadki, w których możliwe jest przeprowadzenie ponownej OOŚ tj.:</w:t>
      </w:r>
    </w:p>
    <w:p w14:paraId="5FF3FFF1" w14:textId="77777777" w:rsidR="002A2639" w:rsidRPr="00E55E6F" w:rsidRDefault="002A2639" w:rsidP="00AC6F79">
      <w:pPr>
        <w:numPr>
          <w:ilvl w:val="0"/>
          <w:numId w:val="11"/>
        </w:numPr>
        <w:autoSpaceDE w:val="0"/>
        <w:autoSpaceDN w:val="0"/>
        <w:adjustRightInd w:val="0"/>
        <w:spacing w:before="120" w:after="120" w:line="276" w:lineRule="auto"/>
        <w:rPr>
          <w:rFonts w:ascii="Calibri" w:hAnsi="Calibri" w:cs="Calibri"/>
        </w:rPr>
      </w:pPr>
      <w:r w:rsidRPr="00E55E6F">
        <w:rPr>
          <w:rFonts w:ascii="Calibri" w:hAnsi="Calibri" w:cs="Calibri"/>
        </w:rPr>
        <w:t>na wniosek inwestora;</w:t>
      </w:r>
    </w:p>
    <w:p w14:paraId="2EAE9944" w14:textId="77777777" w:rsidR="002A2639" w:rsidRPr="00E55E6F" w:rsidRDefault="002A2639" w:rsidP="00AC6F79">
      <w:pPr>
        <w:numPr>
          <w:ilvl w:val="0"/>
          <w:numId w:val="11"/>
        </w:numPr>
        <w:autoSpaceDE w:val="0"/>
        <w:autoSpaceDN w:val="0"/>
        <w:adjustRightInd w:val="0"/>
        <w:spacing w:before="120" w:after="120" w:line="276" w:lineRule="auto"/>
        <w:rPr>
          <w:rFonts w:ascii="Calibri" w:hAnsi="Calibri" w:cs="Calibri"/>
        </w:rPr>
      </w:pPr>
      <w:r w:rsidRPr="00E55E6F">
        <w:rPr>
          <w:rFonts w:ascii="Calibri" w:hAnsi="Calibri" w:cs="Calibri"/>
        </w:rPr>
        <w:t xml:space="preserve">gdy organ nałożył taki obowiązek w </w:t>
      </w:r>
      <w:r>
        <w:rPr>
          <w:rFonts w:ascii="Calibri" w:hAnsi="Calibri" w:cs="Calibri"/>
        </w:rPr>
        <w:t>DŚU</w:t>
      </w:r>
      <w:r w:rsidRPr="00E55E6F">
        <w:rPr>
          <w:rFonts w:ascii="Calibri" w:hAnsi="Calibri" w:cs="Calibri"/>
        </w:rPr>
        <w:t>;</w:t>
      </w:r>
    </w:p>
    <w:p w14:paraId="7B3AA1F0" w14:textId="77777777" w:rsidR="002A2639" w:rsidRPr="00E55E6F" w:rsidRDefault="002A2639" w:rsidP="00AC6F79">
      <w:pPr>
        <w:numPr>
          <w:ilvl w:val="0"/>
          <w:numId w:val="11"/>
        </w:numPr>
        <w:autoSpaceDE w:val="0"/>
        <w:autoSpaceDN w:val="0"/>
        <w:adjustRightInd w:val="0"/>
        <w:spacing w:before="120" w:after="120" w:line="276" w:lineRule="auto"/>
        <w:rPr>
          <w:rFonts w:ascii="Calibri" w:hAnsi="Calibri" w:cs="Calibri"/>
        </w:rPr>
      </w:pPr>
      <w:r w:rsidRPr="00E55E6F">
        <w:rPr>
          <w:rFonts w:ascii="Calibri" w:hAnsi="Calibri" w:cs="Calibri"/>
        </w:rPr>
        <w:t xml:space="preserve">gdy organ prowadzący postępowanie w sprawie wydania lub zmiany ww. decyzji stwierdzi, że we wniosku o wydanie danej decyzji zostały dokonane zmiany w stosunku do wymagań określonych w </w:t>
      </w:r>
      <w:r>
        <w:rPr>
          <w:rFonts w:ascii="Calibri" w:hAnsi="Calibri" w:cs="Calibri"/>
        </w:rPr>
        <w:t>DŚU</w:t>
      </w:r>
      <w:r w:rsidRPr="00E55E6F">
        <w:rPr>
          <w:rFonts w:ascii="Calibri" w:hAnsi="Calibri" w:cs="Calibri"/>
        </w:rPr>
        <w:t>.</w:t>
      </w:r>
    </w:p>
    <w:p w14:paraId="13636508"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szCs w:val="22"/>
        </w:rPr>
        <w:lastRenderedPageBreak/>
        <w:t>Postępowanie przebiega według poniższego schematu.</w:t>
      </w:r>
    </w:p>
    <w:p w14:paraId="6727ACA9" w14:textId="77777777" w:rsidR="002A2639" w:rsidRPr="00E55E6F" w:rsidRDefault="002A2639" w:rsidP="001A3BAA">
      <w:pPr>
        <w:autoSpaceDE w:val="0"/>
        <w:autoSpaceDN w:val="0"/>
        <w:adjustRightInd w:val="0"/>
        <w:spacing w:line="276" w:lineRule="auto"/>
        <w:rPr>
          <w:rFonts w:ascii="Calibri" w:hAnsi="Calibri" w:cs="Calibri"/>
        </w:rPr>
      </w:pPr>
      <w:r w:rsidRPr="00E55E6F">
        <w:rPr>
          <w:rFonts w:ascii="Calibri" w:hAnsi="Calibri" w:cs="Calibri"/>
          <w:b/>
          <w:noProof/>
        </w:rPr>
        <w:drawing>
          <wp:inline distT="0" distB="0" distL="0" distR="0" wp14:anchorId="5B2261BB" wp14:editId="510C2730">
            <wp:extent cx="5196840" cy="2045970"/>
            <wp:effectExtent l="0" t="190500" r="0" b="125730"/>
            <wp:docPr id="34" name="Diagram 5"/>
            <wp:cNvGraphicFramePr>
              <a:graphicFrameLocks xmlns:a="http://schemas.openxmlformats.org/drawingml/2006/mai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9" r:lo="rId40" r:qs="rId41" r:cs="rId42"/>
              </a:graphicData>
            </a:graphic>
          </wp:inline>
        </w:drawing>
      </w:r>
    </w:p>
    <w:p w14:paraId="7817B78B" w14:textId="77777777" w:rsidR="002A2639" w:rsidRPr="00E55E6F" w:rsidRDefault="002A2639" w:rsidP="001A3BAA">
      <w:pPr>
        <w:autoSpaceDE w:val="0"/>
        <w:autoSpaceDN w:val="0"/>
        <w:adjustRightInd w:val="0"/>
        <w:spacing w:line="276" w:lineRule="auto"/>
        <w:jc w:val="center"/>
        <w:rPr>
          <w:rFonts w:ascii="Calibri" w:hAnsi="Calibri" w:cs="Calibri"/>
          <w:iCs/>
          <w:szCs w:val="22"/>
        </w:rPr>
      </w:pPr>
      <w:r w:rsidRPr="00E55E6F">
        <w:rPr>
          <w:rFonts w:ascii="Calibri" w:hAnsi="Calibri" w:cs="Calibri"/>
          <w:iCs/>
          <w:szCs w:val="22"/>
        </w:rPr>
        <w:t>Rysunek 4 Ponowna OOŚ</w:t>
      </w:r>
    </w:p>
    <w:p w14:paraId="40E93BC5" w14:textId="77777777" w:rsidR="002A2639" w:rsidRPr="00E55E6F" w:rsidRDefault="002A2639" w:rsidP="001A3BAA">
      <w:pPr>
        <w:autoSpaceDE w:val="0"/>
        <w:autoSpaceDN w:val="0"/>
        <w:adjustRightInd w:val="0"/>
        <w:spacing w:before="120" w:after="120" w:line="276" w:lineRule="auto"/>
        <w:rPr>
          <w:rFonts w:ascii="Calibri" w:hAnsi="Calibri" w:cs="Calibri"/>
          <w:b/>
        </w:rPr>
      </w:pPr>
      <w:r w:rsidRPr="00E55E6F">
        <w:rPr>
          <w:rFonts w:ascii="Calibri" w:hAnsi="Calibri" w:cs="Calibri"/>
          <w:b/>
        </w:rPr>
        <w:t>Dokumentowanie na potrzeby wniosku o dofinansowanie projektu</w:t>
      </w:r>
    </w:p>
    <w:p w14:paraId="4EA6BA2D" w14:textId="28809665" w:rsidR="002A2639"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Dla (zadania) projektu, który wymagał przeprowadzenia ponownej OOŚ należy </w:t>
      </w:r>
      <w:r w:rsidR="00275A4B" w:rsidRPr="00E55E6F">
        <w:rPr>
          <w:rFonts w:ascii="Calibri" w:hAnsi="Calibri" w:cs="Calibri"/>
        </w:rPr>
        <w:t>przedstawić postanowienie</w:t>
      </w:r>
      <w:r w:rsidRPr="00E55E6F">
        <w:rPr>
          <w:rFonts w:ascii="Calibri" w:hAnsi="Calibri" w:cs="Calibri"/>
        </w:rPr>
        <w:t xml:space="preserve"> RDOŚ / GDOŚ uzgadniające warunki realizacji przedsięwzięcia.</w:t>
      </w:r>
    </w:p>
    <w:p w14:paraId="6D41205E" w14:textId="77777777" w:rsidR="002A2639" w:rsidRPr="00E55E6F" w:rsidRDefault="002A2639" w:rsidP="001A3BAA">
      <w:pPr>
        <w:autoSpaceDE w:val="0"/>
        <w:autoSpaceDN w:val="0"/>
        <w:adjustRightInd w:val="0"/>
        <w:spacing w:before="240" w:after="120" w:line="276" w:lineRule="auto"/>
        <w:rPr>
          <w:rFonts w:ascii="Calibri" w:hAnsi="Calibri" w:cs="Calibri"/>
          <w:b/>
        </w:rPr>
      </w:pPr>
      <w:r w:rsidRPr="00E55E6F">
        <w:rPr>
          <w:rFonts w:ascii="Calibri" w:hAnsi="Calibri" w:cs="Calibri"/>
          <w:b/>
        </w:rPr>
        <w:t>Ocena oddziaływania na obszar N</w:t>
      </w:r>
      <w:r>
        <w:rPr>
          <w:rFonts w:ascii="Calibri" w:hAnsi="Calibri" w:cs="Calibri"/>
          <w:b/>
        </w:rPr>
        <w:t>atura</w:t>
      </w:r>
      <w:r w:rsidRPr="00E55E6F">
        <w:rPr>
          <w:rFonts w:ascii="Calibri" w:hAnsi="Calibri" w:cs="Calibri"/>
          <w:b/>
        </w:rPr>
        <w:t xml:space="preserve"> 2000 (ocena naturowa)</w:t>
      </w:r>
    </w:p>
    <w:p w14:paraId="7683B60C"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E55E6F">
        <w:rPr>
          <w:rFonts w:ascii="Calibri" w:hAnsi="Calibri" w:cs="Calibri"/>
        </w:rPr>
        <w:t xml:space="preserve">Ocena naturowa jest specyficzną procedurą administracyjną, ograniczającą się tylko do zbadania wpływu planowanych prac na przedmiot i cele ochrony obszarów Natura 2000. </w:t>
      </w:r>
    </w:p>
    <w:p w14:paraId="35EBECF6" w14:textId="77777777" w:rsidR="002A2639" w:rsidRPr="00791CD2" w:rsidRDefault="002A2639" w:rsidP="001A3BAA">
      <w:pPr>
        <w:autoSpaceDE w:val="0"/>
        <w:autoSpaceDN w:val="0"/>
        <w:adjustRightInd w:val="0"/>
        <w:spacing w:before="120" w:after="120" w:line="276" w:lineRule="auto"/>
        <w:rPr>
          <w:rFonts w:ascii="Calibri" w:hAnsi="Calibri"/>
        </w:rPr>
      </w:pPr>
      <w:r w:rsidRPr="00791CD2">
        <w:rPr>
          <w:rFonts w:ascii="Calibri" w:hAnsi="Calibri"/>
        </w:rPr>
        <w:t>Ocena Natura 2000 może być dokonana dla prac budowlanych jak i zamierzeń innego rodzaju. Jej przeprowadzenie może się odbyć przed wydaniem każdego rodzaju zezwolenia inwestycyjnego wymaganego dla projektu, w tym m.in.:</w:t>
      </w:r>
    </w:p>
    <w:p w14:paraId="36EE63EC" w14:textId="77777777" w:rsidR="002A2639" w:rsidRPr="00791CD2" w:rsidRDefault="002A2639" w:rsidP="00AC6F79">
      <w:pPr>
        <w:numPr>
          <w:ilvl w:val="0"/>
          <w:numId w:val="12"/>
        </w:numPr>
        <w:autoSpaceDE w:val="0"/>
        <w:autoSpaceDN w:val="0"/>
        <w:adjustRightInd w:val="0"/>
        <w:spacing w:before="120" w:after="120" w:line="276" w:lineRule="auto"/>
        <w:rPr>
          <w:rFonts w:ascii="Calibri" w:hAnsi="Calibri"/>
        </w:rPr>
      </w:pPr>
      <w:r w:rsidRPr="00791CD2">
        <w:rPr>
          <w:rFonts w:ascii="Calibri" w:hAnsi="Calibri"/>
        </w:rPr>
        <w:t>zezwolenia wymienionego w art. 72 ust. 1 ustawy OOŚ (np. decyzji o warunkach zabudowy, decyzji o ustaleniu lokalizacji inwestycji celu publicznego, decyzji o ustaleniu lokalizacji linii kolejowej, pozwolenia wodnoprawnego, pozwolenia na budowę, zezwolenia na realizację inwestycji drogowej, pozwolenia na realizację inwestycji w zakresie budowli przeciwpowodziowej, zezwolenia na zbieranie odpadów, zezwolenia na przetwarzanie odpadów, zezwolenia na zbieranie i przetwarzanie odpadów);</w:t>
      </w:r>
    </w:p>
    <w:p w14:paraId="727C244E" w14:textId="3D17B6BD" w:rsidR="002A2639" w:rsidRPr="00791CD2" w:rsidRDefault="002A2639" w:rsidP="00AC6F79">
      <w:pPr>
        <w:numPr>
          <w:ilvl w:val="0"/>
          <w:numId w:val="12"/>
        </w:numPr>
        <w:autoSpaceDE w:val="0"/>
        <w:autoSpaceDN w:val="0"/>
        <w:adjustRightInd w:val="0"/>
        <w:spacing w:before="120" w:after="120" w:line="276" w:lineRule="auto"/>
        <w:rPr>
          <w:rFonts w:ascii="Calibri" w:hAnsi="Calibri"/>
        </w:rPr>
      </w:pPr>
      <w:r w:rsidRPr="00791CD2">
        <w:rPr>
          <w:rFonts w:ascii="Calibri" w:hAnsi="Calibri"/>
        </w:rPr>
        <w:t xml:space="preserve">zgłoszenia budowy lub wykonania robót budowlanych oraz zgłoszenia zmiany sposobu użytkowania obiektu budowlanego lub jego </w:t>
      </w:r>
      <w:r w:rsidR="00275A4B" w:rsidRPr="00791CD2">
        <w:rPr>
          <w:rFonts w:ascii="Calibri" w:hAnsi="Calibri"/>
        </w:rPr>
        <w:t>części -</w:t>
      </w:r>
      <w:r w:rsidRPr="00791CD2">
        <w:rPr>
          <w:rFonts w:ascii="Calibri" w:hAnsi="Calibri"/>
        </w:rPr>
        <w:t xml:space="preserve"> wydawanych na podstawie ustawy z dnia 7 lipca 1994 r. - Prawo budowlane;</w:t>
      </w:r>
    </w:p>
    <w:p w14:paraId="1F89C0CB" w14:textId="77777777" w:rsidR="002A2639" w:rsidRPr="00791CD2" w:rsidRDefault="002A2639" w:rsidP="00AC6F79">
      <w:pPr>
        <w:numPr>
          <w:ilvl w:val="0"/>
          <w:numId w:val="12"/>
        </w:numPr>
        <w:autoSpaceDE w:val="0"/>
        <w:autoSpaceDN w:val="0"/>
        <w:adjustRightInd w:val="0"/>
        <w:spacing w:before="120" w:after="120" w:line="276" w:lineRule="auto"/>
        <w:rPr>
          <w:rFonts w:ascii="Calibri" w:hAnsi="Calibri"/>
        </w:rPr>
      </w:pPr>
      <w:r w:rsidRPr="00791CD2">
        <w:rPr>
          <w:rFonts w:ascii="Calibri" w:hAnsi="Calibri"/>
        </w:rPr>
        <w:t>zgody wodnoprawnej innej niż pozwolenie wodnoprawne wskazane w art. 72 ust. 1 ustawy OOŚ;</w:t>
      </w:r>
    </w:p>
    <w:p w14:paraId="02B5FA5A" w14:textId="77777777" w:rsidR="002A2639" w:rsidRPr="00791CD2" w:rsidRDefault="002A2639" w:rsidP="00AC6F79">
      <w:pPr>
        <w:numPr>
          <w:ilvl w:val="0"/>
          <w:numId w:val="12"/>
        </w:numPr>
        <w:autoSpaceDE w:val="0"/>
        <w:autoSpaceDN w:val="0"/>
        <w:adjustRightInd w:val="0"/>
        <w:spacing w:before="120" w:after="120" w:line="276" w:lineRule="auto"/>
        <w:rPr>
          <w:rFonts w:ascii="Calibri" w:hAnsi="Calibri"/>
        </w:rPr>
      </w:pPr>
      <w:r w:rsidRPr="00791CD2">
        <w:rPr>
          <w:rFonts w:ascii="Calibri" w:hAnsi="Calibri"/>
        </w:rPr>
        <w:t>zezwolenia na usunięcie drzew i krzewów – wydawanego na podstawie ustawy z dnia 16 kwietnia 2004 r. o ochronie przyrody;</w:t>
      </w:r>
    </w:p>
    <w:p w14:paraId="1A51F091" w14:textId="77777777" w:rsidR="002A2639" w:rsidRPr="00791CD2" w:rsidRDefault="002A2639" w:rsidP="00AC6F79">
      <w:pPr>
        <w:numPr>
          <w:ilvl w:val="0"/>
          <w:numId w:val="12"/>
        </w:numPr>
        <w:autoSpaceDE w:val="0"/>
        <w:autoSpaceDN w:val="0"/>
        <w:adjustRightInd w:val="0"/>
        <w:spacing w:before="120" w:after="120" w:line="276" w:lineRule="auto"/>
        <w:rPr>
          <w:rFonts w:ascii="Calibri" w:hAnsi="Calibri"/>
        </w:rPr>
      </w:pPr>
      <w:r w:rsidRPr="00791CD2">
        <w:rPr>
          <w:rFonts w:ascii="Calibri" w:hAnsi="Calibri"/>
        </w:rPr>
        <w:t xml:space="preserve">pozwolenia na wznoszenie i wykorzystywanie sztucznych wysp, konstrukcji i urządzeń w polskich obszarach morskich - wydawanego na podstawie </w:t>
      </w:r>
      <w:hyperlink r:id="rId44" w:anchor="/document/16794092?cm=DOCUMENT" w:history="1">
        <w:r w:rsidRPr="00791CD2">
          <w:rPr>
            <w:rStyle w:val="Hipercze"/>
            <w:rFonts w:ascii="Calibri" w:hAnsi="Calibri"/>
            <w:color w:val="auto"/>
            <w:u w:val="none"/>
          </w:rPr>
          <w:t>ustawy</w:t>
        </w:r>
      </w:hyperlink>
      <w:r w:rsidRPr="00791CD2">
        <w:rPr>
          <w:rFonts w:ascii="Calibri" w:hAnsi="Calibri"/>
        </w:rPr>
        <w:t xml:space="preserve"> z dnia 21 marca 1991 r. o obszarach morskich Rzeczypospolitej Polskiej i administracji morskiej.</w:t>
      </w:r>
    </w:p>
    <w:p w14:paraId="5486A20D" w14:textId="77777777" w:rsidR="002A2639" w:rsidRPr="00E55E6F" w:rsidRDefault="002A2639" w:rsidP="001A3BAA">
      <w:pPr>
        <w:autoSpaceDE w:val="0"/>
        <w:autoSpaceDN w:val="0"/>
        <w:adjustRightInd w:val="0"/>
        <w:spacing w:before="120" w:after="120" w:line="276" w:lineRule="auto"/>
        <w:rPr>
          <w:rFonts w:ascii="Calibri" w:hAnsi="Calibri" w:cs="Calibri"/>
        </w:rPr>
      </w:pPr>
      <w:r w:rsidRPr="00791CD2">
        <w:rPr>
          <w:rFonts w:ascii="Calibri" w:hAnsi="Calibri"/>
        </w:rPr>
        <w:t>Inicjatorem</w:t>
      </w:r>
      <w:r w:rsidRPr="00E55E6F">
        <w:rPr>
          <w:rFonts w:ascii="Calibri" w:hAnsi="Calibri" w:cs="Calibri"/>
        </w:rPr>
        <w:t xml:space="preserve"> postępowania jest organ właściwy do wydania zezwolenia inwestycyjnego, który w przypadku podejrzenia negatywnego oddziaływania danej inwestycji na obszary Natura 2000 </w:t>
      </w:r>
      <w:r w:rsidRPr="00E55E6F">
        <w:rPr>
          <w:rFonts w:ascii="Calibri" w:hAnsi="Calibri" w:cs="Calibri"/>
        </w:rPr>
        <w:lastRenderedPageBreak/>
        <w:t xml:space="preserve">zobowiązuje Wnioskodawcę do przedstawienia Regionalnemu Dyrektorowi Ochrony Środowiska dokumentów opisujących przedsięwzięcie i jego oddziaływanie na środowisko. Procedura przebiega według poniższego schematu. </w:t>
      </w:r>
    </w:p>
    <w:p w14:paraId="4C03A01E" w14:textId="77777777" w:rsidR="002A2639" w:rsidRPr="00E55E6F" w:rsidRDefault="002A2639" w:rsidP="001A3BAA">
      <w:pPr>
        <w:autoSpaceDE w:val="0"/>
        <w:autoSpaceDN w:val="0"/>
        <w:adjustRightInd w:val="0"/>
        <w:spacing w:line="276" w:lineRule="auto"/>
        <w:jc w:val="both"/>
        <w:rPr>
          <w:rFonts w:ascii="Calibri" w:hAnsi="Calibri" w:cs="Calibri"/>
        </w:rPr>
      </w:pPr>
      <w:r w:rsidRPr="00E55E6F">
        <w:rPr>
          <w:rFonts w:ascii="Calibri" w:hAnsi="Calibri" w:cs="Calibri"/>
          <w:noProof/>
        </w:rPr>
        <w:drawing>
          <wp:inline distT="0" distB="0" distL="0" distR="0" wp14:anchorId="5A4837A0" wp14:editId="1F8AD124">
            <wp:extent cx="5753100" cy="2598420"/>
            <wp:effectExtent l="0" t="0" r="0" b="0"/>
            <wp:docPr id="35" name="Obraz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753100" cy="2598420"/>
                    </a:xfrm>
                    <a:prstGeom prst="rect">
                      <a:avLst/>
                    </a:prstGeom>
                    <a:noFill/>
                    <a:ln>
                      <a:noFill/>
                    </a:ln>
                  </pic:spPr>
                </pic:pic>
              </a:graphicData>
            </a:graphic>
          </wp:inline>
        </w:drawing>
      </w:r>
    </w:p>
    <w:p w14:paraId="42227F1B" w14:textId="77777777" w:rsidR="002A2639" w:rsidRPr="00E55E6F" w:rsidRDefault="002A2639" w:rsidP="001A3BAA">
      <w:pPr>
        <w:autoSpaceDE w:val="0"/>
        <w:autoSpaceDN w:val="0"/>
        <w:adjustRightInd w:val="0"/>
        <w:spacing w:line="276" w:lineRule="auto"/>
        <w:jc w:val="both"/>
        <w:rPr>
          <w:rFonts w:ascii="Calibri" w:hAnsi="Calibri" w:cs="Calibri"/>
        </w:rPr>
      </w:pPr>
      <w:r w:rsidRPr="00E55E6F">
        <w:rPr>
          <w:rFonts w:ascii="Calibri" w:hAnsi="Calibri" w:cs="Calibri"/>
          <w:noProof/>
        </w:rPr>
        <mc:AlternateContent>
          <mc:Choice Requires="wps">
            <w:drawing>
              <wp:anchor distT="0" distB="0" distL="114300" distR="114300" simplePos="0" relativeHeight="251670528" behindDoc="0" locked="0" layoutInCell="1" allowOverlap="1" wp14:anchorId="2B8607A7" wp14:editId="4FE066A3">
                <wp:simplePos x="0" y="0"/>
                <wp:positionH relativeFrom="column">
                  <wp:posOffset>209550</wp:posOffset>
                </wp:positionH>
                <wp:positionV relativeFrom="paragraph">
                  <wp:posOffset>147320</wp:posOffset>
                </wp:positionV>
                <wp:extent cx="5438775" cy="297815"/>
                <wp:effectExtent l="0" t="0" r="0" b="0"/>
                <wp:wrapNone/>
                <wp:docPr id="5" name="Pole tekstowe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438775" cy="297815"/>
                        </a:xfrm>
                        <a:prstGeom prst="rect">
                          <a:avLst/>
                        </a:prstGeom>
                        <a:solidFill>
                          <a:prstClr val="white"/>
                        </a:solidFill>
                        <a:ln>
                          <a:noFill/>
                        </a:ln>
                      </wps:spPr>
                      <wps:txbx>
                        <w:txbxContent>
                          <w:p w14:paraId="28899C7B" w14:textId="77777777" w:rsidR="008D381F" w:rsidRPr="00957BB3" w:rsidRDefault="008D381F" w:rsidP="002A2639">
                            <w:pPr>
                              <w:pStyle w:val="Legenda"/>
                              <w:jc w:val="center"/>
                              <w:rPr>
                                <w:b/>
                                <w:i w:val="0"/>
                                <w:color w:val="auto"/>
                                <w:sz w:val="22"/>
                                <w:szCs w:val="22"/>
                              </w:rPr>
                            </w:pPr>
                            <w:r w:rsidRPr="00957BB3">
                              <w:rPr>
                                <w:i w:val="0"/>
                                <w:color w:val="auto"/>
                                <w:sz w:val="22"/>
                                <w:szCs w:val="22"/>
                              </w:rPr>
                              <w:t>Rysunek 5 Ocena naturowa</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2B8607A7" id="Pole tekstowe 5" o:spid="_x0000_s1029" type="#_x0000_t202" style="position:absolute;left:0;text-align:left;margin-left:16.5pt;margin-top:11.6pt;width:428.25pt;height:23.4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5dpkLQIAAFsEAAAOAAAAZHJzL2Uyb0RvYy54bWysVMFu2zAMvQ/YPwi6L07SZc2MOEWWIsOA&#10;oC2QDj0rshwbk0WNUmJnXz9KtpOt22nYRaZIitR7j/Lirq01Oyl0FZiMT0ZjzpSRkFfmkPGvz5t3&#10;c86cFyYXGozK+Fk5frd8+2bR2FRNoQSdK2RUxLi0sRkvvbdpkjhZqlq4EVhlKFgA1sLTFg9JjqKh&#10;6rVOpuPxh6QBzC2CVM6R974L8mWsXxRK+seicMoznXG6m48rxnUf1mS5EOkBhS0r2V9D/MMtalEZ&#10;anopdS+8YEes/ihVVxLBQeFHEuoEiqKSKmIgNJPxKzS7UlgVsRA5zl5ocv+vrHw47ewTMt9+gpYE&#10;jCCc3YL85oibpLEu7XMCpy51lB2AtgXW4UsQGB0kbs8XPlXrmSTn7P3N/PZ2xpmk2PTj7XwyC4Qn&#10;19MWnf+soGbByDiSXvEG4rR1vksdUkIzB7rKN5XWYRMCa43sJEjbpqy86ov/lqVNyDUQTnUFgyfi&#10;6qAEUL7dt6zKM34TSgTPHvIz0YLQTYyzclNRv61w/kkgjQgBprH3j7QUGpqMQ29xVgL++Js/5JNy&#10;FOWsoZHLuPt+FKg4018MaRrmczBwMPaDYY71GgjphB6UldGkA+j1YBYI9Qu9hlXoQiFhJPXKuB/M&#10;te8Gn16TVKtVTKIptMJvzc7KQf3A63P7ItD2qnjS8wGGYRTpK3G63CiPXR09MR2Vu7LY000THLXv&#10;X1t4Ir/uY9b1n7D8CQAA//8DAFBLAwQUAAYACAAAACEAMzlOkuAAAAAIAQAADwAAAGRycy9kb3du&#10;cmV2LnhtbEyPMU/DMBSEdyT+g/WQWBB1mpQ2hLxUVQUDLBWhSzc3duNA/BzZThv+PWaC8XSnu+/K&#10;9WR6dlbOd5YQ5rMEmKLGyo5ahP3Hy30OzAdBUvSWFMK38rCurq9KUUh7oXd1rkPLYgn5QiDoEIaC&#10;c99oZYSf2UFR9E7WGRGidC2XTlxiuel5miRLbkRHcUGLQW21ar7q0SDsFoedvhtPz2+bReZe9+N2&#10;+dnWiLc30+YJWFBT+AvDL35EhyoyHe1I0rMeIcvilYCQZimw6Of54wOwI8IqmQOvSv7/QPUDAAD/&#10;/wMAUEsBAi0AFAAGAAgAAAAhALaDOJL+AAAA4QEAABMAAAAAAAAAAAAAAAAAAAAAAFtDb250ZW50&#10;X1R5cGVzXS54bWxQSwECLQAUAAYACAAAACEAOP0h/9YAAACUAQAACwAAAAAAAAAAAAAAAAAvAQAA&#10;X3JlbHMvLnJlbHNQSwECLQAUAAYACAAAACEAI+XaZC0CAABbBAAADgAAAAAAAAAAAAAAAAAuAgAA&#10;ZHJzL2Uyb0RvYy54bWxQSwECLQAUAAYACAAAACEAMzlOkuAAAAAIAQAADwAAAAAAAAAAAAAAAACH&#10;BAAAZHJzL2Rvd25yZXYueG1sUEsFBgAAAAAEAAQA8wAAAJQFAAAAAA==&#10;" stroked="f">
                <v:textbox style="mso-fit-shape-to-text:t" inset="0,0,0,0">
                  <w:txbxContent>
                    <w:p w14:paraId="28899C7B" w14:textId="77777777" w:rsidR="008D381F" w:rsidRPr="00957BB3" w:rsidRDefault="008D381F" w:rsidP="002A2639">
                      <w:pPr>
                        <w:pStyle w:val="Legenda"/>
                        <w:jc w:val="center"/>
                        <w:rPr>
                          <w:b/>
                          <w:i w:val="0"/>
                          <w:color w:val="auto"/>
                          <w:sz w:val="22"/>
                          <w:szCs w:val="22"/>
                        </w:rPr>
                      </w:pPr>
                      <w:r w:rsidRPr="00957BB3">
                        <w:rPr>
                          <w:i w:val="0"/>
                          <w:color w:val="auto"/>
                          <w:sz w:val="22"/>
                          <w:szCs w:val="22"/>
                        </w:rPr>
                        <w:t>Rysunek 5 Ocena naturowa</w:t>
                      </w:r>
                    </w:p>
                  </w:txbxContent>
                </v:textbox>
              </v:shape>
            </w:pict>
          </mc:Fallback>
        </mc:AlternateContent>
      </w:r>
    </w:p>
    <w:p w14:paraId="40731157" w14:textId="77777777" w:rsidR="002A2639" w:rsidRPr="00E55E6F" w:rsidRDefault="002A2639" w:rsidP="001A3BAA">
      <w:pPr>
        <w:autoSpaceDE w:val="0"/>
        <w:autoSpaceDN w:val="0"/>
        <w:adjustRightInd w:val="0"/>
        <w:spacing w:line="276" w:lineRule="auto"/>
        <w:jc w:val="both"/>
        <w:rPr>
          <w:rFonts w:ascii="Calibri" w:hAnsi="Calibri" w:cs="Calibri"/>
        </w:rPr>
      </w:pPr>
    </w:p>
    <w:p w14:paraId="196D0AFA" w14:textId="77777777" w:rsidR="002A2639" w:rsidRPr="00E55E6F" w:rsidRDefault="002A2639" w:rsidP="001A3BAA">
      <w:pPr>
        <w:autoSpaceDE w:val="0"/>
        <w:autoSpaceDN w:val="0"/>
        <w:adjustRightInd w:val="0"/>
        <w:spacing w:before="240" w:after="120" w:line="276" w:lineRule="auto"/>
        <w:rPr>
          <w:rFonts w:ascii="Calibri" w:hAnsi="Calibri" w:cs="Calibri"/>
          <w:b/>
          <w:szCs w:val="22"/>
        </w:rPr>
      </w:pPr>
      <w:r w:rsidRPr="00E55E6F">
        <w:rPr>
          <w:rFonts w:ascii="Calibri" w:hAnsi="Calibri" w:cs="Calibri"/>
          <w:b/>
          <w:szCs w:val="22"/>
        </w:rPr>
        <w:t>Dokumentowanie na potrzeby wniosku o dofinansowanie projektu</w:t>
      </w:r>
    </w:p>
    <w:p w14:paraId="074AE088" w14:textId="77777777" w:rsidR="002A2639" w:rsidRDefault="002A2639"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Dla projektu lub jego zadania, które wymagało przeprowadzenia oceny naturowej należy przedstawić postanowienie RDOŚ uzgadniające warunki realizacji przedsięwzięcia w zakresie oddziaływania na obszar Natura 2000.</w:t>
      </w:r>
    </w:p>
    <w:p w14:paraId="7149CF6C" w14:textId="4363E7FF" w:rsidR="005A75C8" w:rsidRPr="001A3BAA" w:rsidRDefault="005A75C8" w:rsidP="001A3BAA">
      <w:pPr>
        <w:pStyle w:val="Nagwek4"/>
        <w:spacing w:before="240" w:after="120" w:line="276" w:lineRule="auto"/>
        <w:rPr>
          <w:sz w:val="24"/>
          <w:szCs w:val="24"/>
        </w:rPr>
      </w:pPr>
      <w:bookmarkStart w:id="34" w:name="_Toc204674794"/>
      <w:r w:rsidRPr="001A3BAA">
        <w:rPr>
          <w:sz w:val="24"/>
          <w:szCs w:val="24"/>
        </w:rPr>
        <w:t>Załącznik nr 3.4 Zaświadczenie organu odpowiedzialnego za monitorowanie obszarów Natura 2000</w:t>
      </w:r>
      <w:bookmarkEnd w:id="34"/>
    </w:p>
    <w:p w14:paraId="37A74FE5" w14:textId="77777777" w:rsidR="005A75C8" w:rsidRPr="00E55E6F" w:rsidRDefault="005A75C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 xml:space="preserve">Zaświadczenie organu odpowiedzialnego za monitorowanie obszarów Natura 2000 (dalej: </w:t>
      </w:r>
      <w:r w:rsidRPr="00E55E6F">
        <w:rPr>
          <w:rFonts w:ascii="Calibri" w:hAnsi="Calibri" w:cs="Calibri"/>
          <w:b/>
          <w:szCs w:val="22"/>
        </w:rPr>
        <w:t>zaświadczenie Natura 2000</w:t>
      </w:r>
      <w:r w:rsidRPr="00E55E6F">
        <w:rPr>
          <w:rFonts w:ascii="Calibri" w:hAnsi="Calibri" w:cs="Calibri"/>
          <w:szCs w:val="22"/>
        </w:rPr>
        <w:t xml:space="preserve">) jest załącznikiem potwierdzającym brak negatywnego wpływu niektórych rodzajów projektów na obszary europejskiej sieci Natura 2000. </w:t>
      </w:r>
    </w:p>
    <w:p w14:paraId="28B0C468" w14:textId="77777777" w:rsidR="005A75C8" w:rsidRPr="00955A6F" w:rsidRDefault="005A75C8" w:rsidP="001A3BAA">
      <w:pPr>
        <w:autoSpaceDE w:val="0"/>
        <w:autoSpaceDN w:val="0"/>
        <w:adjustRightInd w:val="0"/>
        <w:spacing w:before="120" w:after="120" w:line="276" w:lineRule="auto"/>
        <w:ind w:left="-142" w:firstLine="142"/>
        <w:rPr>
          <w:rFonts w:ascii="Calibri" w:hAnsi="Calibri" w:cs="Calibri"/>
          <w:szCs w:val="22"/>
        </w:rPr>
      </w:pPr>
      <w:r w:rsidRPr="00E55E6F">
        <w:rPr>
          <w:rFonts w:ascii="Calibri" w:hAnsi="Calibri" w:cs="Calibri"/>
          <w:szCs w:val="22"/>
        </w:rPr>
        <w:t xml:space="preserve">Zaświadczenie jest wydawane przez </w:t>
      </w:r>
      <w:bookmarkStart w:id="35" w:name="_Hlk120877249"/>
      <w:r w:rsidRPr="00E55E6F">
        <w:rPr>
          <w:rFonts w:ascii="Calibri" w:hAnsi="Calibri" w:cs="Calibri"/>
          <w:szCs w:val="22"/>
        </w:rPr>
        <w:t>Regionalnego Dyrektora Ochrony Środowiska</w:t>
      </w:r>
      <w:bookmarkEnd w:id="35"/>
      <w:r w:rsidRPr="00E55E6F">
        <w:rPr>
          <w:rFonts w:ascii="Calibri" w:hAnsi="Calibri" w:cs="Calibri"/>
          <w:szCs w:val="22"/>
        </w:rPr>
        <w:t xml:space="preserve"> w Gdańsku. </w:t>
      </w:r>
    </w:p>
    <w:p w14:paraId="206B96CF" w14:textId="77777777" w:rsidR="005A75C8" w:rsidRPr="00E55E6F" w:rsidRDefault="005A75C8" w:rsidP="001A3BAA">
      <w:pPr>
        <w:autoSpaceDE w:val="0"/>
        <w:autoSpaceDN w:val="0"/>
        <w:adjustRightInd w:val="0"/>
        <w:spacing w:before="120" w:after="120" w:line="276" w:lineRule="auto"/>
        <w:rPr>
          <w:rFonts w:ascii="Calibri" w:hAnsi="Calibri" w:cs="Calibri"/>
          <w:b/>
          <w:szCs w:val="22"/>
        </w:rPr>
      </w:pPr>
      <w:r w:rsidRPr="00E55E6F">
        <w:rPr>
          <w:rFonts w:ascii="Calibri" w:hAnsi="Calibri" w:cs="Calibri"/>
          <w:b/>
          <w:szCs w:val="22"/>
        </w:rPr>
        <w:t xml:space="preserve">Zaświadczenie Natura 2000 </w:t>
      </w:r>
      <w:r w:rsidRPr="00E55E6F">
        <w:rPr>
          <w:rFonts w:ascii="Calibri" w:hAnsi="Calibri" w:cs="Calibri"/>
          <w:b/>
          <w:spacing w:val="26"/>
          <w:szCs w:val="22"/>
        </w:rPr>
        <w:t>nie jest wymagane</w:t>
      </w:r>
      <w:r w:rsidRPr="00E55E6F">
        <w:rPr>
          <w:rFonts w:ascii="Calibri" w:hAnsi="Calibri" w:cs="Calibri"/>
          <w:b/>
          <w:szCs w:val="22"/>
        </w:rPr>
        <w:t xml:space="preserve"> dla projektów</w:t>
      </w:r>
      <w:r>
        <w:rPr>
          <w:rFonts w:ascii="Calibri" w:hAnsi="Calibri" w:cs="Calibri"/>
          <w:b/>
          <w:szCs w:val="22"/>
        </w:rPr>
        <w:t xml:space="preserve"> (zadań),</w:t>
      </w:r>
      <w:r w:rsidRPr="00E55E6F">
        <w:rPr>
          <w:rFonts w:ascii="Calibri" w:hAnsi="Calibri" w:cs="Calibri"/>
          <w:b/>
          <w:szCs w:val="22"/>
        </w:rPr>
        <w:t xml:space="preserve"> które:</w:t>
      </w:r>
    </w:p>
    <w:p w14:paraId="5A85528C" w14:textId="77777777" w:rsidR="005A75C8" w:rsidRPr="00E55E6F" w:rsidRDefault="005A75C8" w:rsidP="00AC6F79">
      <w:pPr>
        <w:numPr>
          <w:ilvl w:val="0"/>
          <w:numId w:val="8"/>
        </w:num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uzyskały DŚU</w:t>
      </w:r>
    </w:p>
    <w:p w14:paraId="47BCAC69" w14:textId="77777777" w:rsidR="005A75C8" w:rsidRPr="00E55E6F" w:rsidRDefault="005A75C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 przypadku</w:t>
      </w:r>
      <w:r>
        <w:rPr>
          <w:rFonts w:ascii="Calibri" w:hAnsi="Calibri" w:cs="Calibri"/>
          <w:szCs w:val="22"/>
        </w:rPr>
        <w:t>,</w:t>
      </w:r>
      <w:r w:rsidRPr="00E55E6F">
        <w:rPr>
          <w:rFonts w:ascii="Calibri" w:hAnsi="Calibri" w:cs="Calibri"/>
          <w:szCs w:val="22"/>
        </w:rPr>
        <w:t xml:space="preserve"> gdy </w:t>
      </w:r>
      <w:r>
        <w:rPr>
          <w:rFonts w:ascii="Calibri" w:hAnsi="Calibri" w:cs="Calibri"/>
          <w:szCs w:val="22"/>
        </w:rPr>
        <w:t xml:space="preserve">dla </w:t>
      </w:r>
      <w:r w:rsidRPr="00E55E6F">
        <w:rPr>
          <w:rFonts w:ascii="Calibri" w:hAnsi="Calibri" w:cs="Calibri"/>
          <w:szCs w:val="22"/>
        </w:rPr>
        <w:t>projekt</w:t>
      </w:r>
      <w:r>
        <w:rPr>
          <w:rFonts w:ascii="Calibri" w:hAnsi="Calibri" w:cs="Calibri"/>
          <w:szCs w:val="22"/>
        </w:rPr>
        <w:t>u (zadania)</w:t>
      </w:r>
      <w:r w:rsidRPr="00E55E6F">
        <w:rPr>
          <w:rFonts w:ascii="Calibri" w:hAnsi="Calibri" w:cs="Calibri"/>
          <w:szCs w:val="22"/>
        </w:rPr>
        <w:t xml:space="preserve"> uzyska</w:t>
      </w:r>
      <w:r>
        <w:rPr>
          <w:rFonts w:ascii="Calibri" w:hAnsi="Calibri" w:cs="Calibri"/>
          <w:szCs w:val="22"/>
        </w:rPr>
        <w:t>no</w:t>
      </w:r>
      <w:r w:rsidRPr="00E55E6F">
        <w:rPr>
          <w:rFonts w:ascii="Calibri" w:hAnsi="Calibri" w:cs="Calibri"/>
          <w:szCs w:val="22"/>
        </w:rPr>
        <w:t xml:space="preserve"> </w:t>
      </w:r>
      <w:r>
        <w:rPr>
          <w:rFonts w:ascii="Calibri" w:hAnsi="Calibri" w:cs="Calibri"/>
          <w:szCs w:val="22"/>
        </w:rPr>
        <w:t>DŚU</w:t>
      </w:r>
      <w:r w:rsidRPr="00E55E6F">
        <w:rPr>
          <w:rFonts w:ascii="Calibri" w:hAnsi="Calibri" w:cs="Calibri"/>
          <w:szCs w:val="22"/>
        </w:rPr>
        <w:t>, jego wpływ na przedmiot i cele ochrony obszarów Natura 2000 został przeanalizowan</w:t>
      </w:r>
      <w:r>
        <w:rPr>
          <w:rFonts w:ascii="Calibri" w:hAnsi="Calibri" w:cs="Calibri"/>
          <w:szCs w:val="22"/>
        </w:rPr>
        <w:t>y</w:t>
      </w:r>
      <w:r w:rsidRPr="00E55E6F">
        <w:rPr>
          <w:rFonts w:ascii="Calibri" w:hAnsi="Calibri" w:cs="Calibri"/>
          <w:szCs w:val="22"/>
        </w:rPr>
        <w:t xml:space="preserve"> w ramach postępowania zakończonego wydaniem DŚU i nie ma obowiązku występowania o zaświadczenie Natura 2000;</w:t>
      </w:r>
    </w:p>
    <w:p w14:paraId="2C2F1309" w14:textId="77777777" w:rsidR="005A75C8" w:rsidRPr="00E55E6F" w:rsidRDefault="005A75C8" w:rsidP="00AC6F79">
      <w:pPr>
        <w:numPr>
          <w:ilvl w:val="0"/>
          <w:numId w:val="8"/>
        </w:num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wymagały przeprowadzenia oceny naturowej</w:t>
      </w:r>
    </w:p>
    <w:p w14:paraId="24FA0069" w14:textId="59F79265" w:rsidR="005A75C8" w:rsidRPr="00E55E6F" w:rsidRDefault="005A75C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 xml:space="preserve">Wnioskodawca powinien upewnić się, że w stosunku do planowanego do realizacji </w:t>
      </w:r>
      <w:r w:rsidR="00275A4B" w:rsidRPr="00E55E6F">
        <w:rPr>
          <w:rFonts w:ascii="Calibri" w:hAnsi="Calibri" w:cs="Calibri"/>
          <w:szCs w:val="22"/>
        </w:rPr>
        <w:t>przedsięwzięcia nie</w:t>
      </w:r>
      <w:r w:rsidRPr="00E55E6F">
        <w:rPr>
          <w:rFonts w:ascii="Calibri" w:hAnsi="Calibri" w:cs="Calibri"/>
          <w:szCs w:val="22"/>
        </w:rPr>
        <w:t xml:space="preserve"> została przeprowadzona ocena naturowa (na podstawie uzyskanych decyzji środowiskowych, decyzji budowlanych, uzgodnienia RDOŚ). Dla przedsięwzięcia, dla którego przeprowadzono ocenę naturową, nie istnieje możliwość uzyskania ww. zaświadczenia. Przeprowadzenie takiej oceny świadczy o tym, że istniała przynajmniej potencjalna możliwość negatywnego oddziaływania na obszary Natura 2000, którą właściwy organ musiał dokładniej przeanalizować;</w:t>
      </w:r>
    </w:p>
    <w:p w14:paraId="25EE8234" w14:textId="77777777" w:rsidR="005A75C8" w:rsidRDefault="005A75C8" w:rsidP="00AC6F79">
      <w:pPr>
        <w:numPr>
          <w:ilvl w:val="0"/>
          <w:numId w:val="8"/>
        </w:numPr>
        <w:autoSpaceDE w:val="0"/>
        <w:autoSpaceDN w:val="0"/>
        <w:adjustRightInd w:val="0"/>
        <w:spacing w:before="120" w:after="120" w:line="276" w:lineRule="auto"/>
        <w:jc w:val="both"/>
        <w:rPr>
          <w:rFonts w:ascii="Calibri" w:hAnsi="Calibri" w:cs="Calibri"/>
          <w:szCs w:val="22"/>
        </w:rPr>
      </w:pPr>
      <w:r w:rsidRPr="00E55E6F">
        <w:rPr>
          <w:rFonts w:ascii="Calibri" w:hAnsi="Calibri" w:cs="Calibri"/>
          <w:szCs w:val="22"/>
        </w:rPr>
        <w:lastRenderedPageBreak/>
        <w:t>posiadają nieinfrastrukturalny charakter (w całości)</w:t>
      </w:r>
      <w:r>
        <w:rPr>
          <w:rFonts w:ascii="Calibri" w:hAnsi="Calibri" w:cs="Calibri"/>
          <w:szCs w:val="22"/>
        </w:rPr>
        <w:t>.</w:t>
      </w:r>
      <w:r w:rsidRPr="00E55E6F">
        <w:rPr>
          <w:rFonts w:ascii="Calibri" w:hAnsi="Calibri" w:cs="Calibri"/>
          <w:szCs w:val="22"/>
        </w:rPr>
        <w:t xml:space="preserve"> </w:t>
      </w:r>
      <w:bookmarkStart w:id="36" w:name="_Hlk123116125"/>
    </w:p>
    <w:p w14:paraId="4A05D85C" w14:textId="77777777" w:rsidR="005A75C8" w:rsidRPr="00D71FA3" w:rsidRDefault="005A75C8" w:rsidP="001A3BAA">
      <w:pPr>
        <w:autoSpaceDE w:val="0"/>
        <w:autoSpaceDN w:val="0"/>
        <w:adjustRightInd w:val="0"/>
        <w:spacing w:before="120" w:after="120" w:line="276" w:lineRule="auto"/>
        <w:jc w:val="both"/>
        <w:rPr>
          <w:rFonts w:ascii="Calibri" w:hAnsi="Calibri" w:cs="Calibri"/>
          <w:szCs w:val="22"/>
        </w:rPr>
      </w:pPr>
      <w:r w:rsidRPr="00D71FA3">
        <w:rPr>
          <w:rFonts w:ascii="Calibri" w:hAnsi="Calibri" w:cs="Calibri"/>
          <w:b/>
          <w:szCs w:val="22"/>
        </w:rPr>
        <w:t>Dla pozostałych projektów (zadań) wymagane jest dostarczenie Zaświadczenia Natura 2000.</w:t>
      </w:r>
    </w:p>
    <w:p w14:paraId="5D4A2899" w14:textId="77777777" w:rsidR="005A75C8" w:rsidRPr="00E55E6F" w:rsidRDefault="005A75C8" w:rsidP="001A3BAA">
      <w:pPr>
        <w:autoSpaceDE w:val="0"/>
        <w:autoSpaceDN w:val="0"/>
        <w:adjustRightInd w:val="0"/>
        <w:spacing w:before="120" w:line="276" w:lineRule="auto"/>
        <w:rPr>
          <w:rFonts w:ascii="Calibri" w:hAnsi="Calibri" w:cs="Calibri"/>
          <w:szCs w:val="22"/>
        </w:rPr>
      </w:pPr>
      <w:r w:rsidRPr="00E55E6F">
        <w:rPr>
          <w:rFonts w:ascii="Calibri" w:hAnsi="Calibri" w:cs="Calibri"/>
          <w:szCs w:val="22"/>
        </w:rPr>
        <w:t xml:space="preserve">Schemat przeprowadzenia analizy, czy dla projektu </w:t>
      </w:r>
      <w:r>
        <w:rPr>
          <w:rFonts w:ascii="Calibri" w:hAnsi="Calibri" w:cs="Calibri"/>
          <w:szCs w:val="22"/>
        </w:rPr>
        <w:t xml:space="preserve">(zadania) </w:t>
      </w:r>
      <w:r w:rsidRPr="00E55E6F">
        <w:rPr>
          <w:rFonts w:ascii="Calibri" w:hAnsi="Calibri" w:cs="Calibri"/>
          <w:szCs w:val="22"/>
        </w:rPr>
        <w:t>wymagane jest uzyskanie Zaświadczenia Natura 2000</w:t>
      </w:r>
      <w:r>
        <w:rPr>
          <w:rFonts w:ascii="Calibri" w:hAnsi="Calibri" w:cs="Calibri"/>
          <w:szCs w:val="22"/>
        </w:rPr>
        <w:t>,</w:t>
      </w:r>
      <w:r w:rsidRPr="00E55E6F">
        <w:rPr>
          <w:rFonts w:ascii="Calibri" w:hAnsi="Calibri" w:cs="Calibri"/>
          <w:szCs w:val="22"/>
        </w:rPr>
        <w:t xml:space="preserve"> przedstawiono na poniższym rysunku nr 6</w:t>
      </w:r>
      <w:r>
        <w:rPr>
          <w:rFonts w:ascii="Calibri" w:hAnsi="Calibri" w:cs="Calibri"/>
          <w:szCs w:val="22"/>
        </w:rPr>
        <w:t>.</w:t>
      </w:r>
    </w:p>
    <w:p w14:paraId="010453FF" w14:textId="77777777" w:rsidR="005A75C8" w:rsidRPr="00AF494F" w:rsidRDefault="005A75C8" w:rsidP="001A3BAA">
      <w:pPr>
        <w:autoSpaceDE w:val="0"/>
        <w:autoSpaceDN w:val="0"/>
        <w:adjustRightInd w:val="0"/>
        <w:spacing w:before="120" w:line="276" w:lineRule="auto"/>
        <w:jc w:val="both"/>
        <w:rPr>
          <w:rFonts w:ascii="Calibri" w:hAnsi="Calibri" w:cs="Calibri"/>
          <w:szCs w:val="22"/>
        </w:rPr>
      </w:pPr>
      <w:r w:rsidRPr="00E55E6F">
        <w:rPr>
          <w:rFonts w:ascii="Calibri" w:hAnsi="Calibri" w:cs="Calibri"/>
          <w:noProof/>
        </w:rPr>
        <w:drawing>
          <wp:inline distT="0" distB="0" distL="0" distR="0" wp14:anchorId="135B1475" wp14:editId="282C9ACE">
            <wp:extent cx="6033419" cy="4105910"/>
            <wp:effectExtent l="0" t="0" r="5715" b="8890"/>
            <wp:docPr id="12" name="Obraz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6">
                      <a:extLst>
                        <a:ext uri="{28A0092B-C50C-407E-A947-70E740481C1C}">
                          <a14:useLocalDpi xmlns:a14="http://schemas.microsoft.com/office/drawing/2010/main" val="0"/>
                        </a:ext>
                      </a:extLst>
                    </a:blip>
                    <a:stretch>
                      <a:fillRect/>
                    </a:stretch>
                  </pic:blipFill>
                  <pic:spPr bwMode="auto">
                    <a:xfrm>
                      <a:off x="0" y="0"/>
                      <a:ext cx="6116729" cy="4162605"/>
                    </a:xfrm>
                    <a:prstGeom prst="rect">
                      <a:avLst/>
                    </a:prstGeom>
                    <a:noFill/>
                    <a:ln>
                      <a:noFill/>
                    </a:ln>
                  </pic:spPr>
                </pic:pic>
              </a:graphicData>
            </a:graphic>
          </wp:inline>
        </w:drawing>
      </w:r>
    </w:p>
    <w:bookmarkEnd w:id="36"/>
    <w:p w14:paraId="1E170C05" w14:textId="77777777" w:rsidR="005A75C8" w:rsidRPr="00E55E6F" w:rsidRDefault="005A75C8" w:rsidP="001A3BAA">
      <w:pPr>
        <w:pStyle w:val="Legenda"/>
        <w:spacing w:line="276" w:lineRule="auto"/>
        <w:jc w:val="center"/>
        <w:rPr>
          <w:rFonts w:cs="Calibri"/>
          <w:i w:val="0"/>
          <w:noProof/>
          <w:color w:val="auto"/>
          <w:sz w:val="22"/>
          <w:szCs w:val="22"/>
        </w:rPr>
      </w:pPr>
      <w:r w:rsidRPr="00E55E6F">
        <w:rPr>
          <w:rFonts w:cs="Calibri"/>
          <w:i w:val="0"/>
          <w:noProof/>
          <w:sz w:val="22"/>
          <w:szCs w:val="22"/>
        </w:rPr>
        <mc:AlternateContent>
          <mc:Choice Requires="wps">
            <w:drawing>
              <wp:anchor distT="0" distB="0" distL="114300" distR="114300" simplePos="0" relativeHeight="251687936" behindDoc="0" locked="0" layoutInCell="1" allowOverlap="1" wp14:anchorId="523BA38E" wp14:editId="54FE6CCE">
                <wp:simplePos x="0" y="0"/>
                <wp:positionH relativeFrom="column">
                  <wp:posOffset>751840</wp:posOffset>
                </wp:positionH>
                <wp:positionV relativeFrom="paragraph">
                  <wp:posOffset>8829675</wp:posOffset>
                </wp:positionV>
                <wp:extent cx="5709920" cy="281940"/>
                <wp:effectExtent l="0" t="0" r="0" b="0"/>
                <wp:wrapNone/>
                <wp:docPr id="30"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7857E879"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523BA38E" id="Pole tekstowe 60" o:spid="_x0000_s1030" type="#_x0000_t202" style="position:absolute;left:0;text-align:left;margin-left:59.2pt;margin-top:695.25pt;width:449.6pt;height:22.2pt;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Oe63LQIAAFsEAAAOAAAAZHJzL2Uyb0RvYy54bWysVE2P2jAQvVfqf7B8LwG0bZeIsKKsqCqh&#10;3ZXYas/GcYhVx+OODQn99R2bBNptT1Uvztjz5ffeOPO7rjHsqNBrsAWfjMacKSuh1HZf8K/P63e3&#10;nPkgbCkMWFXwk/L8bvH2zbx1uZpCDaZUyKiI9XnrCl6H4PIs87JWjfAjcMqSswJsRKAt7rMSRUvV&#10;G5NNx+MPWQtYOgSpvKfT+7OTL1L9qlIyPFaVV4GZgtPdQloxrbu4Zou5yPcoXK1lfw3xD7dohLbU&#10;9FLqXgTBDqj/KNVoieChCiMJTQZVpaVKGAjNZPwKzbYWTiUsRI53F5r8/ysrH45b94QsdJ+gIwET&#10;CO82IL954iZrnc/7mMipzz1FR6BdhU38EgRGicTt6cKn6gKTdPj+43g2m5JLkm96O5ndJMKza7ZD&#10;Hz4raFg0Co6kV7qBOG58iP1FPoTEZh6MLtfamLiJjpVBdhSkbVvroKKalPFblLEx1kLMOrvjScJ1&#10;hhJBhW7XMV0W/CaWiCc7KE9EC8J5YryTa039NsKHJ4E0IoSKxj480lIZaAsOvcVZDfjjb+cxnpQj&#10;L2ctjVzB/feDQMWZ+WJJ0zifg4GDsRsMe2hWQEgn9KCcTCYlYDCDWSE0L/QalrELuYSV1KvgYTBX&#10;4Tz49JqkWi5TEE2hE2Fjt04O6kden7sXga5XJZCeDzAMo8hfiXOOTfK45SEQ00m5K4s93TTBSZ7+&#10;tcUn8us+RV3/CYuf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mTnuty0CAABbBAAADgAAAAAAAAAAAAAAAAAu&#10;AgAAZHJzL2Uyb0RvYy54bWxQSwECLQAUAAYACAAAACEA+t64z+MAAAAOAQAADwAAAAAAAAAAAAAA&#10;AACHBAAAZHJzL2Rvd25yZXYueG1sUEsFBgAAAAAEAAQA8wAAAJcFAAAAAA==&#10;" stroked="f">
                <v:textbox style="mso-fit-shape-to-text:t" inset="0,0,0,0">
                  <w:txbxContent>
                    <w:p w14:paraId="7857E879"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6912" behindDoc="0" locked="0" layoutInCell="1" allowOverlap="1" wp14:anchorId="3FA0FC18" wp14:editId="1DF3F5B8">
                <wp:simplePos x="0" y="0"/>
                <wp:positionH relativeFrom="column">
                  <wp:posOffset>751840</wp:posOffset>
                </wp:positionH>
                <wp:positionV relativeFrom="paragraph">
                  <wp:posOffset>8829675</wp:posOffset>
                </wp:positionV>
                <wp:extent cx="5709920" cy="281940"/>
                <wp:effectExtent l="0" t="0" r="0" b="0"/>
                <wp:wrapNone/>
                <wp:docPr id="29"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5F7E7493"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2</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3FA0FC18" id="_x0000_s1031" type="#_x0000_t202" style="position:absolute;left:0;text-align:left;margin-left:59.2pt;margin-top:695.25pt;width:449.6pt;height:22.2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sqSLAIAAFs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3SjWOJeLKD8kS0IJwnxju51tRvI3x4FEgjQqho7MMDLZWBtuDQW5zVgD//dh7jSTny&#10;ctbSyBXc/zgIVJyZr5Y0jfM5GDgYu8Gwh2YFhHRCD8rJZFICBjOYFULzTK9hGbuQS1hJvQoeBnMV&#10;zoNPr0mq5TIF0RQ6ETZ26+SgfuT1qXsW6HpVAul5D8MwivyVOOfYJI9bHgIxnZS7stjTTROc5Olf&#10;W3wiL/cp6vpPWPwCAAD//wMAUEsDBBQABgAIAAAAIQD63rjP4wAAAA4BAAAPAAAAZHJzL2Rvd25y&#10;ZXYueG1sTI8xT8MwFIR3JP6D9ZBYELVDTNqGOFVVwUCXirQLmxu7cSC2o9hpw7/ndYLtTu/Tvbti&#10;NdmOnPUQWu8EJDMGRLvaq9Y1Ag77t8cFkBClU7LzTgv40QFW5e1NIXPlL+5Dn6vYEAxxIZcCTIx9&#10;TmmojbYyzHyvHd5OfrAyoh0aqgZ5wXDb0SfGMmpl6/CDkb3eGF1/V6MVsOOfO/Mwnl63a54O74dx&#10;k301lRD3d9P6BUjUU/yD4Vofq0OJnY5+dCqQDn2y4IiiSJfsGcgVYck8A3JExVO+BFoW9P+M8hcA&#10;AP//AwBQSwECLQAUAAYACAAAACEAtoM4kv4AAADhAQAAEwAAAAAAAAAAAAAAAAAAAAAAW0NvbnRl&#10;bnRfVHlwZXNdLnhtbFBLAQItABQABgAIAAAAIQA4/SH/1gAAAJQBAAALAAAAAAAAAAAAAAAAAC8B&#10;AABfcmVscy8ucmVsc1BLAQItABQABgAIAAAAIQAYnsqSLAIAAFsEAAAOAAAAAAAAAAAAAAAAAC4C&#10;AABkcnMvZTJvRG9jLnhtbFBLAQItABQABgAIAAAAIQD63rjP4wAAAA4BAAAPAAAAAAAAAAAAAAAA&#10;AIYEAABkcnMvZG93bnJldi54bWxQSwUGAAAAAAQABADzAAAAlgUAAAAA&#10;" stroked="f">
                <v:textbox style="mso-fit-shape-to-text:t" inset="0,0,0,0">
                  <w:txbxContent>
                    <w:p w14:paraId="5F7E7493"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2</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5888" behindDoc="0" locked="0" layoutInCell="1" allowOverlap="1" wp14:anchorId="332654E2" wp14:editId="60932F0D">
                <wp:simplePos x="0" y="0"/>
                <wp:positionH relativeFrom="column">
                  <wp:posOffset>751840</wp:posOffset>
                </wp:positionH>
                <wp:positionV relativeFrom="paragraph">
                  <wp:posOffset>8829675</wp:posOffset>
                </wp:positionV>
                <wp:extent cx="5709920" cy="281940"/>
                <wp:effectExtent l="0" t="0" r="0" b="0"/>
                <wp:wrapNone/>
                <wp:docPr id="28"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114B06BE"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3</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332654E2" id="_x0000_s1032" type="#_x0000_t202" style="position:absolute;left:0;text-align:left;margin-left:59.2pt;margin-top:695.25pt;width:449.6pt;height:22.2pt;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dqf9LQIAAFsEAAAOAAAAZHJzL2Uyb0RvYy54bWysVE2P2jAQvVfqf7B8LwHUbpeIsKKsqCqh&#10;3ZXYas/GcYhVx+OODQn99R07BNptT1Uvztjz5ffeOPO7rjHsqNBrsAWfjMacKSuh1HZf8K/P63e3&#10;nPkgbCkMWFXwk/L8bvH2zbx1uZpCDaZUyKiI9XnrCl6H4PIs87JWjfAjcMqSswJsRKAt7rMSRUvV&#10;G5NNx+ObrAUsHYJU3tPpfe/ki1S/qpQMj1XlVWCm4HS3kFZM6y6u2WIu8j0KV2t5vob4h1s0Qltq&#10;eil1L4JgB9R/lGq0RPBQhZGEJoOq0lIlDIRmMn6FZlsLpxIWIse7C03+/5WVD8ete0IWuk/QkYAJ&#10;hHcbkN88cZO1zufnmMipzz1FR6BdhU38EgRGicTt6cKn6gKTdPjh43g2m5JLkm96O5m9T4Rn12yH&#10;PnxW0LBoFBxJr3QDcdz4EPuLfAiJzTwYXa61MXETHSuD7ChI27bWQUU1KeO3KGNjrIWY1bvjScLV&#10;Q4mgQrfrmC4LfhNLxJMdlCeiBaGfGO/kWlO/jfDhSSCNCKGisQ+PtFQG2oLD2eKsBvzxt/MYT8qR&#10;l7OWRq7g/vtBoOLMfLGkaZzPwcDB2A2GPTQrIKQTelBOJpMSMJjBrBCaF3oNy9iFXMJK6lXwMJir&#10;0A8+vSaplssURFPoRNjYrZOD+pHX5+5FoDurEkjPBxiGUeSvxOljkzxueQjEdFLuyuKZbprgJM/5&#10;tcUn8us+RV3/CYuf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m3an/S0CAABbBAAADgAAAAAAAAAAAAAAAAAu&#10;AgAAZHJzL2Uyb0RvYy54bWxQSwECLQAUAAYACAAAACEA+t64z+MAAAAOAQAADwAAAAAAAAAAAAAA&#10;AACHBAAAZHJzL2Rvd25yZXYueG1sUEsFBgAAAAAEAAQA8wAAAJcFAAAAAA==&#10;" stroked="f">
                <v:textbox style="mso-fit-shape-to-text:t" inset="0,0,0,0">
                  <w:txbxContent>
                    <w:p w14:paraId="114B06BE"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3</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4864" behindDoc="0" locked="0" layoutInCell="1" allowOverlap="1" wp14:anchorId="0980F478" wp14:editId="332F64E7">
                <wp:simplePos x="0" y="0"/>
                <wp:positionH relativeFrom="column">
                  <wp:posOffset>751840</wp:posOffset>
                </wp:positionH>
                <wp:positionV relativeFrom="paragraph">
                  <wp:posOffset>8829675</wp:posOffset>
                </wp:positionV>
                <wp:extent cx="5709920" cy="281940"/>
                <wp:effectExtent l="0" t="0" r="0" b="0"/>
                <wp:wrapNone/>
                <wp:docPr id="27"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064E6A9D"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4</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0980F478" id="_x0000_s1033" type="#_x0000_t202" style="position:absolute;left:0;text-align:left;margin-left:59.2pt;margin-top:695.25pt;width:449.6pt;height:22.2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0YPYLQIAAFsEAAAOAAAAZHJzL2Uyb0RvYy54bWysVE2P2jAQvVfqf7B8LwHUdpeIsKKsqCqh&#10;3ZXYas/GcYhVx+OODQn99R07BNptT1Uvztjz5ffeOPO7rjHsqNBrsAWfjMacKSuh1HZf8K/P63e3&#10;nPkgbCkMWFXwk/L8bvH2zbx1uZpCDaZUyKiI9XnrCl6H4PIs87JWjfAjcMqSswJsRKAt7rMSRUvV&#10;G5NNx+OPWQtYOgSpvKfT+97JF6l+VSkZHqvKq8BMweluIa2Y1l1cs8Vc5HsUrtbyfA3xD7dohLbU&#10;9FLqXgTBDqj/KNVoieChCiMJTQZVpaVKGAjNZPwKzbYWTiUsRI53F5r8/ysrH45b94QsdJ+gIwET&#10;CO82IL954iZrnc/PMZFTn3uKjkC7Cpv4JQiMEonb04VP1QUm6fDDzXg2m5JLkm96O5m9T4Rn12yH&#10;PnxW0LBoFBxJr3QDcdz4EPuLfAiJzTwYXa61MXETHSuD7ChI27bWQUU1KeO3KGNjrIWY1bvjScLV&#10;Q4mgQrfrmC4LfhNLxJMdlCeiBaGfGO/kWlO/jfDhSSCNCKGisQ+PtFQG2oLD2eKsBvzxt/MYT8qR&#10;l7OWRq7g/vtBoOLMfLGkaZzPwcDB2A2GPTQrIKQTelBOJpMSMJjBrBCaF3oNy9iFXMJK6lXwMJir&#10;0A8+vSaplssURFPoRNjYrZOD+pHX5+5FoDurEkjPBxiGUeSvxOljkzxueQjEdFLuyuKZbprgJM/5&#10;tcUn8us+RV3/CYuf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GtGD2C0CAABbBAAADgAAAAAAAAAAAAAAAAAu&#10;AgAAZHJzL2Uyb0RvYy54bWxQSwECLQAUAAYACAAAACEA+t64z+MAAAAOAQAADwAAAAAAAAAAAAAA&#10;AACHBAAAZHJzL2Rvd25yZXYueG1sUEsFBgAAAAAEAAQA8wAAAJcFAAAAAA==&#10;" stroked="f">
                <v:textbox style="mso-fit-shape-to-text:t" inset="0,0,0,0">
                  <w:txbxContent>
                    <w:p w14:paraId="064E6A9D"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4</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3840" behindDoc="0" locked="0" layoutInCell="1" allowOverlap="1" wp14:anchorId="3C3ECC6F" wp14:editId="503581FC">
                <wp:simplePos x="0" y="0"/>
                <wp:positionH relativeFrom="column">
                  <wp:posOffset>751840</wp:posOffset>
                </wp:positionH>
                <wp:positionV relativeFrom="paragraph">
                  <wp:posOffset>8829675</wp:posOffset>
                </wp:positionV>
                <wp:extent cx="5709920" cy="281940"/>
                <wp:effectExtent l="0" t="0" r="0" b="0"/>
                <wp:wrapNone/>
                <wp:docPr id="26"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095CB65F"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5</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3C3ECC6F" id="_x0000_s1034" type="#_x0000_t202" style="position:absolute;left:0;text-align:left;margin-left:59.2pt;margin-top:695.25pt;width:449.6pt;height:22.2pt;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nSjRLQIAAFs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0W/CaWiCc7KE9EC8J5YryTa039NsKHR4E0IoSKxj480FIZaAsOvcVZDfjzb+cxnpQj&#10;L2ctjVzB/Y+DQMWZ+WpJ0zifg4GDsRsMe2hWQEgn9KCcTCYlYDCDWSE0z/QalrELuYSV1KvgYTBX&#10;4Tz49JqkWi5TEE2hE2Fjt04O6kden7pnga5XJZCe9zAMo8hfiXOOTfK45SEQ00m5K4s93TTBSZ7+&#10;tcUn8nKfoq7/hMUv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1J0o0S0CAABbBAAADgAAAAAAAAAAAAAAAAAu&#10;AgAAZHJzL2Uyb0RvYy54bWxQSwECLQAUAAYACAAAACEA+t64z+MAAAAOAQAADwAAAAAAAAAAAAAA&#10;AACHBAAAZHJzL2Rvd25yZXYueG1sUEsFBgAAAAAEAAQA8wAAAJcFAAAAAA==&#10;" stroked="f">
                <v:textbox style="mso-fit-shape-to-text:t" inset="0,0,0,0">
                  <w:txbxContent>
                    <w:p w14:paraId="095CB65F"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5</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2816" behindDoc="0" locked="0" layoutInCell="1" allowOverlap="1" wp14:anchorId="2FC87B36" wp14:editId="392B9837">
                <wp:simplePos x="0" y="0"/>
                <wp:positionH relativeFrom="column">
                  <wp:posOffset>751840</wp:posOffset>
                </wp:positionH>
                <wp:positionV relativeFrom="paragraph">
                  <wp:posOffset>8829675</wp:posOffset>
                </wp:positionV>
                <wp:extent cx="5709920" cy="281940"/>
                <wp:effectExtent l="0" t="0" r="0" b="0"/>
                <wp:wrapNone/>
                <wp:docPr id="25"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44CD09DE"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6</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2FC87B36" id="_x0000_s1035" type="#_x0000_t202" style="position:absolute;left:0;text-align:left;margin-left:59.2pt;margin-top:695.25pt;width:449.6pt;height:22.2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Ogz0LQIAAFs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0WfBZLxJMdlCeiBeE8Md7JtaZ+G+HDo0AaEUJFYx8eaKkMtAWH3uKsBvz5t/MYT8qR&#10;l7OWRq7g/sdBoOLMfLWkaZzPwcDB2A2GPTQrIKQTelBOJpMSMJjBrBCaZ3oNy9iFXMJK6lXwMJir&#10;cB58ek1SLZcpiKbQibCxWycH9SOvT92zQNerEkjPexiGUeSvxDnHJnnc8hCI6aTclcWebprgJE//&#10;2uITeblPUdd/wuIX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VToM9C0CAABbBAAADgAAAAAAAAAAAAAAAAAu&#10;AgAAZHJzL2Uyb0RvYy54bWxQSwECLQAUAAYACAAAACEA+t64z+MAAAAOAQAADwAAAAAAAAAAAAAA&#10;AACHBAAAZHJzL2Rvd25yZXYueG1sUEsFBgAAAAAEAAQA8wAAAJcFAAAAAA==&#10;" stroked="f">
                <v:textbox style="mso-fit-shape-to-text:t" inset="0,0,0,0">
                  <w:txbxContent>
                    <w:p w14:paraId="44CD09DE"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6</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1792" behindDoc="0" locked="0" layoutInCell="1" allowOverlap="1" wp14:anchorId="587B4867" wp14:editId="0C9569C5">
                <wp:simplePos x="0" y="0"/>
                <wp:positionH relativeFrom="column">
                  <wp:posOffset>751840</wp:posOffset>
                </wp:positionH>
                <wp:positionV relativeFrom="paragraph">
                  <wp:posOffset>8829675</wp:posOffset>
                </wp:positionV>
                <wp:extent cx="5709920" cy="281940"/>
                <wp:effectExtent l="0" t="0" r="0" b="0"/>
                <wp:wrapNone/>
                <wp:docPr id="24"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09005BB3"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7</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587B4867" id="_x0000_s1036" type="#_x0000_t202" style="position:absolute;left:0;text-align:left;margin-left:59.2pt;margin-top:695.25pt;width:449.6pt;height:22.2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lUpLAIAAFw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0S/nTBeLSD8kS8IJxHxju51tRwI3x4FEgzQrBo7sMDLZWBtuDQW5zVgD//dh7jSTry&#10;ctbSzBXc/zgIVJyZr5ZEjQM6GDgYu8Gwh2YFBHVCL8rJZFICBjOYFULzTM9hGbuQS1hJvQoeBnMV&#10;zpNPz0mq5TIF0Rg6ETZ26+QgfyT2qXsW6HpZAgl6D8M0ivyVOufYpI9bHgJRnaS7stjzTSOc9Omf&#10;W3wjL/cp6vpTWPwCAAD//wMAUEsDBBQABgAIAAAAIQD63rjP4wAAAA4BAAAPAAAAZHJzL2Rvd25y&#10;ZXYueG1sTI8xT8MwFIR3JP6D9ZBYELVDTNqGOFVVwUCXirQLmxu7cSC2o9hpw7/ndYLtTu/Tvbti&#10;NdmOnPUQWu8EJDMGRLvaq9Y1Ag77t8cFkBClU7LzTgv40QFW5e1NIXPlL+5Dn6vYEAxxIZcCTIx9&#10;TmmojbYyzHyvHd5OfrAyoh0aqgZ5wXDb0SfGMmpl6/CDkb3eGF1/V6MVsOOfO/Mwnl63a54O74dx&#10;k301lRD3d9P6BUjUU/yD4Vofq0OJnY5+dCqQDn2y4IiiSJfsGcgVYck8A3JExVO+BFoW9P+M8hcA&#10;AP//AwBQSwECLQAUAAYACAAAACEAtoM4kv4AAADhAQAAEwAAAAAAAAAAAAAAAAAAAAAAW0NvbnRl&#10;bnRfVHlwZXNdLnhtbFBLAQItABQABgAIAAAAIQA4/SH/1gAAAJQBAAALAAAAAAAAAAAAAAAAAC8B&#10;AABfcmVscy8ucmVsc1BLAQItABQABgAIAAAAIQCZzlUpLAIAAFwEAAAOAAAAAAAAAAAAAAAAAC4C&#10;AABkcnMvZTJvRG9jLnhtbFBLAQItABQABgAIAAAAIQD63rjP4wAAAA4BAAAPAAAAAAAAAAAAAAAA&#10;AIYEAABkcnMvZG93bnJldi54bWxQSwUGAAAAAAQABADzAAAAlgUAAAAA&#10;" stroked="f">
                <v:textbox style="mso-fit-shape-to-text:t" inset="0,0,0,0">
                  <w:txbxContent>
                    <w:p w14:paraId="09005BB3"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7</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80768" behindDoc="0" locked="0" layoutInCell="1" allowOverlap="1" wp14:anchorId="5B074F94" wp14:editId="4284D6A1">
                <wp:simplePos x="0" y="0"/>
                <wp:positionH relativeFrom="column">
                  <wp:posOffset>751840</wp:posOffset>
                </wp:positionH>
                <wp:positionV relativeFrom="paragraph">
                  <wp:posOffset>8829675</wp:posOffset>
                </wp:positionV>
                <wp:extent cx="5709920" cy="281940"/>
                <wp:effectExtent l="0" t="0" r="0" b="0"/>
                <wp:wrapNone/>
                <wp:docPr id="23"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6DCA9188"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8</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5B074F94" id="_x0000_s1037" type="#_x0000_t202" style="position:absolute;left:0;text-align:left;margin-left:59.2pt;margin-top:695.25pt;width:449.6pt;height:22.2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XEMLQIAAFw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0S/kmsEY92UJ6IF4TzyHgn15oaboQPjwJpRggWzX14oKUy0BYceouzGvDn385jPElH&#10;Xs5amrmC+x8HgYoz89WSqHFABwMHYzcY9tCsgKBO6EU5mUxKwGAGs0Jonuk5LGMXcgkrqVfBw2Cu&#10;wnny6TlJtVymIBpDJ8LGbp0c5I/EPnXPAl0vSyBB72GYRpG/Uuccm/Rxy0MgqpN0VxZ7vmmEkz79&#10;c4tv5OU+RV1/Cotf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GGlxDC0CAABcBAAADgAAAAAAAAAAAAAAAAAu&#10;AgAAZHJzL2Uyb0RvYy54bWxQSwECLQAUAAYACAAAACEA+t64z+MAAAAOAQAADwAAAAAAAAAAAAAA&#10;AACHBAAAZHJzL2Rvd25yZXYueG1sUEsFBgAAAAAEAAQA8wAAAJcFAAAAAA==&#10;" stroked="f">
                <v:textbox style="mso-fit-shape-to-text:t" inset="0,0,0,0">
                  <w:txbxContent>
                    <w:p w14:paraId="6DCA9188"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8</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9744" behindDoc="0" locked="0" layoutInCell="1" allowOverlap="1" wp14:anchorId="7D2AAD9C" wp14:editId="695332AE">
                <wp:simplePos x="0" y="0"/>
                <wp:positionH relativeFrom="column">
                  <wp:posOffset>751840</wp:posOffset>
                </wp:positionH>
                <wp:positionV relativeFrom="paragraph">
                  <wp:posOffset>8829675</wp:posOffset>
                </wp:positionV>
                <wp:extent cx="5709920" cy="281940"/>
                <wp:effectExtent l="0" t="0" r="0" b="0"/>
                <wp:wrapNone/>
                <wp:docPr id="22"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0F3DEE65"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9</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7D2AAD9C" id="_x0000_s1038" type="#_x0000_t202" style="position:absolute;left:0;text-align:left;margin-left:59.2pt;margin-top:695.25pt;width:449.6pt;height:22.2pt;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gRxjLQIAAFw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0S/mmsEY92UJ6IF4TzyHgn15oaboQPjwJpRggWzX14oKUy0BYceouzGvDn385jPElH&#10;Xs5amrmC+x8HgYoz89WSqHFABwMHYzcY9tCsgKBO6EU5mUxKwGAGs0Jonuk5LGMXcgkrqVfBw2Cu&#10;wnny6TlJtVymIBpDJ8LGbp0c5I/EPnXPAl0vSyBB72GYRpG/Uuccm/Rxy0MgqpN0VxZ7vmmEkz79&#10;c4tv5OU+RV1/Cotf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m4EcYy0CAABcBAAADgAAAAAAAAAAAAAAAAAu&#10;AgAAZHJzL2Uyb0RvYy54bWxQSwECLQAUAAYACAAAACEA+t64z+MAAAAOAQAADwAAAAAAAAAAAAAA&#10;AACHBAAAZHJzL2Rvd25yZXYueG1sUEsFBgAAAAAEAAQA8wAAAJcFAAAAAA==&#10;" stroked="f">
                <v:textbox style="mso-fit-shape-to-text:t" inset="0,0,0,0">
                  <w:txbxContent>
                    <w:p w14:paraId="0F3DEE65"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9</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8720" behindDoc="0" locked="0" layoutInCell="1" allowOverlap="1" wp14:anchorId="37CC248A" wp14:editId="2DA2881E">
                <wp:simplePos x="0" y="0"/>
                <wp:positionH relativeFrom="column">
                  <wp:posOffset>751840</wp:posOffset>
                </wp:positionH>
                <wp:positionV relativeFrom="paragraph">
                  <wp:posOffset>8829675</wp:posOffset>
                </wp:positionV>
                <wp:extent cx="5709920" cy="281940"/>
                <wp:effectExtent l="0" t="0" r="0" b="0"/>
                <wp:wrapNone/>
                <wp:docPr id="21"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55EF4007"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10</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37CC248A" id="_x0000_s1039" type="#_x0000_t202" style="position:absolute;left:0;text-align:left;margin-left:59.2pt;margin-top:695.25pt;width:449.6pt;height:22.2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jhGLQIAAFwEAAAOAAAAZHJzL2Uyb0RvYy54bWysVE2P2jAQvVfqf7B8LwH6tUSEFWVFVQnt&#10;rsRWezaOQ6w6HndsSOiv79gk0G57qnpxxp4vv/fGmd92jWFHhV6DLfhkNOZMWQmltvuCf31av7nh&#10;zAdhS2HAqoKflOe3i9ev5q3L1RRqMKVCRkWsz1tX8DoEl2eZl7VqhB+BU5acFWAjAm1xn5UoWqre&#10;mGw6Hn/IWsDSIUjlPZ3enZ18kepXlZLhoaq8CswUnO4W0opp3cU1W8xFvkfhai37a4h/uEUjtKWm&#10;l1J3Igh2QP1HqUZLBA9VGEloMqgqLVXCQGgm4xdotrVwKmEhcry70OT/X1l5f9y6R2Sh+wQdCZhA&#10;eLcB+c0TN1nrfN7HRE597ik6Au0qbOKXIDBKJG5PFz5VF5ikw/cfx7PZlFySfNObyexdIjy7Zjv0&#10;4bOChkWj4Eh6pRuI48aH2F/kQ0hs5sHocq2NiZvoWBlkR0HatrUOKqpJGb9FGRtjLcSsszueJFxn&#10;KBFU6HYd0yXhfxtrxKMdlCfiBeE8Mt7JtaaGG+HDo0CaEYJFcx8eaKkMtAWH3uKsBvzxt/MYT9KR&#10;l7OWZq7g/vtBoOLMfLEkahzQwcDB2A2GPTQrIKgTelFOJpMSMJjBrBCaZ3oOy9iFXMJK6lXwMJir&#10;cJ58ek5SLZcpiMbQibCxWycH+SOxT92zQNfLEkjQeximUeQv1DnHJn3c8hCI6iTdlcWebxrhpE//&#10;3OIb+XWfoq4/hcVP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GiY4Ri0CAABcBAAADgAAAAAAAAAAAAAAAAAu&#10;AgAAZHJzL2Uyb0RvYy54bWxQSwECLQAUAAYACAAAACEA+t64z+MAAAAOAQAADwAAAAAAAAAAAAAA&#10;AACHBAAAZHJzL2Rvd25yZXYueG1sUEsFBgAAAAAEAAQA8wAAAJcFAAAAAA==&#10;" stroked="f">
                <v:textbox style="mso-fit-shape-to-text:t" inset="0,0,0,0">
                  <w:txbxContent>
                    <w:p w14:paraId="55EF4007"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10</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7696" behindDoc="0" locked="0" layoutInCell="1" allowOverlap="1" wp14:anchorId="4F4CB366" wp14:editId="4C8B3B5A">
                <wp:simplePos x="0" y="0"/>
                <wp:positionH relativeFrom="column">
                  <wp:posOffset>751840</wp:posOffset>
                </wp:positionH>
                <wp:positionV relativeFrom="paragraph">
                  <wp:posOffset>8829675</wp:posOffset>
                </wp:positionV>
                <wp:extent cx="5709920" cy="281940"/>
                <wp:effectExtent l="0" t="0" r="0" b="0"/>
                <wp:wrapNone/>
                <wp:docPr id="20"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5678343E"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11</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4F4CB366" id="_x0000_s1040" type="#_x0000_t202" style="position:absolute;left:0;text-align:left;margin-left:59.2pt;margin-top:695.25pt;width:449.6pt;height:22.2pt;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Me9LQIAAFwEAAAOAAAAZHJzL2Uyb0RvYy54bWysVE2P2jAQvVfqf7B8LwG0bZeIsKKsqCqh&#10;3ZXYas/GcYhVx+OODQn99R2bBNptT1Uvztjz5ffeOPO7rjHsqNBrsAWfjMacKSuh1HZf8K/P63e3&#10;nPkgbCkMWFXwk/L8bvH2zbx1uZpCDaZUyKiI9XnrCl6H4PIs87JWjfAjcMqSswJsRKAt7rMSRUvV&#10;G5NNx+MPWQtYOgSpvKfT+7OTL1L9qlIyPFaVV4GZgtPdQloxrbu4Zou5yPcoXK1lfw3xD7dohLbU&#10;9FLqXgTBDqj/KNVoieChCiMJTQZVpaVKGAjNZPwKzbYWTiUsRI53F5r8/ysrH45b94QsdJ+gIwET&#10;CO82IL954iZrnc/7mMipzz1FR6BdhU38EgRGicTt6cKn6gKTdPj+43g2m5JLkm96O5ndJMKza7ZD&#10;Hz4raFg0Co6kV7qBOG58iP1FPoTEZh6MLtfamLiJjpVBdhSkbVvroKKalPFblLEx1kLMOrvjScJ1&#10;hhJBhW7XMV0S/ptYIx7toDwRLwjnkfFOrjU13AgfngTSjBAsmvvwSEtloC049BZnNeCPv53HeJKO&#10;vJy1NHMF998PAhVn5oslUeOADgYOxm4w7KFZAUGd0ItyMpmUgMEMZoXQvNBzWMYu5BJWUq+Ch8Fc&#10;hfPk03OSarlMQTSGToSN3To5yB+Jfe5eBLpelkCCPsAwjSJ/pc45NunjlodAVCfpriz2fNMIJ336&#10;5xbfyK/7FHX9KSx+Ag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nVDHvS0CAABcBAAADgAAAAAAAAAAAAAAAAAu&#10;AgAAZHJzL2Uyb0RvYy54bWxQSwECLQAUAAYACAAAACEA+t64z+MAAAAOAQAADwAAAAAAAAAAAAAA&#10;AACHBAAAZHJzL2Rvd25yZXYueG1sUEsFBgAAAAAEAAQA8wAAAJcFAAAAAA==&#10;" stroked="f">
                <v:textbox style="mso-fit-shape-to-text:t" inset="0,0,0,0">
                  <w:txbxContent>
                    <w:p w14:paraId="5678343E"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11</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6672" behindDoc="0" locked="0" layoutInCell="1" allowOverlap="1" wp14:anchorId="1470C9BC" wp14:editId="45F7E333">
                <wp:simplePos x="0" y="0"/>
                <wp:positionH relativeFrom="column">
                  <wp:posOffset>751840</wp:posOffset>
                </wp:positionH>
                <wp:positionV relativeFrom="paragraph">
                  <wp:posOffset>8829675</wp:posOffset>
                </wp:positionV>
                <wp:extent cx="5709920" cy="281940"/>
                <wp:effectExtent l="0" t="0" r="0" b="0"/>
                <wp:wrapNone/>
                <wp:docPr id="19"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5C791759"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12</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1470C9BC" id="_x0000_s1041" type="#_x0000_t202" style="position:absolute;left:0;text-align:left;margin-left:59.2pt;margin-top:695.25pt;width:449.6pt;height:22.2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9+OYLQIAAFwEAAAOAAAAZHJzL2Uyb0RvYy54bWysVE2P2jAQvVfqf7B8LwHUbZeIsKKsqCqh&#10;3ZXYas/GcYhVx+OODQn99R07BNptT1Uvztjz5ffeOPO7rjHsqNBrsAWfjMacKSuh1HZf8K/P63e3&#10;nPkgbCkMWFXwk/L8bvH2zbx1uZpCDaZUyKiI9XnrCl6H4PIs87JWjfAjcMqSswJsRKAt7rMSRUvV&#10;G5NNx+MPWQtYOgSpvKfT+97JF6l+VSkZHqvKq8BMweluIa2Y1l1cs8Vc5HsUrtbyfA3xD7dohLbU&#10;9FLqXgTBDqj/KNVoieChCiMJTQZVpaVKGAjNZPwKzbYWTiUsRI53F5r8/ysrH45b94QsdJ+gIwET&#10;CO82IL954iZrnc/PMZFTn3uKjkC7Cpv4JQiMEonb04VP1QUm6fDm43g2m5JLkm96O5m9T4Rn12yH&#10;PnxW0LBoFBxJr3QDcdz4EPuLfAiJzTwYXa61MXETHSuD7ChI27bWQUU1KeO3KGNjrIWY1bvjScLV&#10;Q4mgQrfrmC4J/02sEY92UJ6IF4R+ZLyTa00NN8KHJ4E0IwSL5j480lIZaAsOZ4uzGvDH385jPElH&#10;Xs5amrmC++8HgYoz88WSqHFABwMHYzcY9tCsgKBO6EU5mUxKwGAGs0JoXug5LGMXcgkrqVfBw2Cu&#10;Qj/59JykWi5TEI2hE2Fjt04O8kdin7sXge4sSyBBH2CYRpG/UqePTfq45SEQ1Um6K4tnvmmEkz7n&#10;5xbfyK/7FHX9KSx+Ag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HPfjmC0CAABcBAAADgAAAAAAAAAAAAAAAAAu&#10;AgAAZHJzL2Uyb0RvYy54bWxQSwECLQAUAAYACAAAACEA+t64z+MAAAAOAQAADwAAAAAAAAAAAAAA&#10;AACHBAAAZHJzL2Rvd25yZXYueG1sUEsFBgAAAAAEAAQA8wAAAJcFAAAAAA==&#10;" stroked="f">
                <v:textbox style="mso-fit-shape-to-text:t" inset="0,0,0,0">
                  <w:txbxContent>
                    <w:p w14:paraId="5C791759"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12</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5648" behindDoc="0" locked="0" layoutInCell="1" allowOverlap="1" wp14:anchorId="51D3F451" wp14:editId="4B50AAA1">
                <wp:simplePos x="0" y="0"/>
                <wp:positionH relativeFrom="column">
                  <wp:posOffset>751840</wp:posOffset>
                </wp:positionH>
                <wp:positionV relativeFrom="paragraph">
                  <wp:posOffset>8829675</wp:posOffset>
                </wp:positionV>
                <wp:extent cx="5709920" cy="281940"/>
                <wp:effectExtent l="0" t="0" r="0" b="0"/>
                <wp:wrapNone/>
                <wp:docPr id="18"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2C818F98"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13</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51D3F451" id="_x0000_s1042" type="#_x0000_t202" style="position:absolute;left:0;text-align:left;margin-left:59.2pt;margin-top:695.25pt;width:449.6pt;height:22.2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H473LQIAAFwEAAAOAAAAZHJzL2Uyb0RvYy54bWysVE2P2jAQvVfqf7B8LwHUbpeIsKKsqCqh&#10;3ZXYas/GcYhVx+OODQn99R07BNptT1Uvztjz5ffeOPO7rjHsqNBrsAWfjMacKSuh1HZf8K/P63e3&#10;nPkgbCkMWFXwk/L8bvH2zbx1uZpCDaZUyKiI9XnrCl6H4PIs87JWjfAjcMqSswJsRKAt7rMSRUvV&#10;G5NNx+ObrAUsHYJU3tPpfe/ki1S/qpQMj1XlVWCm4HS3kFZM6y6u2WIu8j0KV2t5vob4h1s0Qltq&#10;eil1L4JgB9R/lGq0RPBQhZGEJoOq0lIlDIRmMn6FZlsLpxIWIse7C03+/5WVD8ete0IWuk/QkYAJ&#10;hHcbkN88cZO1zufnmMipzz1FR6BdhU38EgRGicTt6cKn6gKTdPjh43g2m5JLkm96O5m9T4Rn12yH&#10;PnxW0LBoFBxJr3QDcdz4EPuLfAiJzTwYXa61MXETHSuD7ChI27bWQUU1KeO3KGNjrIWY1bvjScLV&#10;Q4mgQrfrmC4J/02sEY92UJ6IF4R+ZLyTa00NN8KHJ4E0IwSL5j480lIZaAsOZ4uzGvDH385jPElH&#10;Xs5amrmC++8HgYoz88WSqHFABwMHYzcY9tCsgKBO6EU5mUxKwGAGs0JoXug5LGMXcgkrqVfBw2Cu&#10;Qj/59JykWi5TEI2hE2Fjt04O8kdin7sXge4sSyBBH2CYRpG/UqePTfq45SEQ1Um6K4tnvmmEkz7n&#10;5xbfyK/7FHX9KSx+Ag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nx+O9y0CAABcBAAADgAAAAAAAAAAAAAAAAAu&#10;AgAAZHJzL2Uyb0RvYy54bWxQSwECLQAUAAYACAAAACEA+t64z+MAAAAOAQAADwAAAAAAAAAAAAAA&#10;AACHBAAAZHJzL2Rvd25yZXYueG1sUEsFBgAAAAAEAAQA8wAAAJcFAAAAAA==&#10;" stroked="f">
                <v:textbox style="mso-fit-shape-to-text:t" inset="0,0,0,0">
                  <w:txbxContent>
                    <w:p w14:paraId="2C818F98"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13</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4624" behindDoc="0" locked="0" layoutInCell="1" allowOverlap="1" wp14:anchorId="70AECF35" wp14:editId="7D501398">
                <wp:simplePos x="0" y="0"/>
                <wp:positionH relativeFrom="column">
                  <wp:posOffset>751840</wp:posOffset>
                </wp:positionH>
                <wp:positionV relativeFrom="paragraph">
                  <wp:posOffset>8829675</wp:posOffset>
                </wp:positionV>
                <wp:extent cx="5709920" cy="281940"/>
                <wp:effectExtent l="0" t="0" r="0" b="0"/>
                <wp:wrapNone/>
                <wp:docPr id="17"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016E8108"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14</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70AECF35" id="_x0000_s1043" type="#_x0000_t202" style="position:absolute;left:0;text-align:left;margin-left:59.2pt;margin-top:695.25pt;width:449.6pt;height:22.2pt;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uKrSLQIAAFwEAAAOAAAAZHJzL2Uyb0RvYy54bWysVE2P2jAQvVfqf7B8LwHUdpeIsKKsqCqh&#10;3ZXYas/GcYhVx+OODQn99R07BNptT1Uvztjz5ffeOPO7rjHsqNBrsAWfjMacKSuh1HZf8K/P63e3&#10;nPkgbCkMWFXwk/L8bvH2zbx1uZpCDaZUyKiI9XnrCl6H4PIs87JWjfAjcMqSswJsRKAt7rMSRUvV&#10;G5NNx+OPWQtYOgSpvKfT+97JF6l+VSkZHqvKq8BMweluIa2Y1l1cs8Vc5HsUrtbyfA3xD7dohLbU&#10;9FLqXgTBDqj/KNVoieChCiMJTQZVpaVKGAjNZPwKzbYWTiUsRI53F5r8/ysrH45b94QsdJ+gIwET&#10;CO82IL954iZrnc/PMZFTn3uKjkC7Cpv4JQiMEonb04VP1QUm6fDDzXg2m5JLkm96O5m9T4Rn12yH&#10;PnxW0LBoFBxJr3QDcdz4EPuLfAiJzTwYXa61MXETHSuD7ChI27bWQUU1KeO3KGNjrIWY1bvjScLV&#10;Q4mgQrfrmC4J/02sEY92UJ6IF4R+ZLyTa00NN8KHJ4E0IwSL5j480lIZaAsOZ4uzGvDH385jPElH&#10;Xs5amrmC++8HgYoz88WSqHFABwMHYzcY9tCsgKBO6EU5mUxKwGAGs0JoXug5LGMXcgkrqVfBw2Cu&#10;Qj/59JykWi5TEI2hE2Fjt04O8kdin7sXge4sSyBBH2CYRpG/UqePTfq45SEQ1Um6K4tnvmmEkz7n&#10;5xbfyK/7FHX9KSx+Ag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Hriq0i0CAABcBAAADgAAAAAAAAAAAAAAAAAu&#10;AgAAZHJzL2Uyb0RvYy54bWxQSwECLQAUAAYACAAAACEA+t64z+MAAAAOAQAADwAAAAAAAAAAAAAA&#10;AACHBAAAZHJzL2Rvd25yZXYueG1sUEsFBgAAAAAEAAQA8wAAAJcFAAAAAA==&#10;" stroked="f">
                <v:textbox style="mso-fit-shape-to-text:t" inset="0,0,0,0">
                  <w:txbxContent>
                    <w:p w14:paraId="016E8108"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14</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noProof/>
          <w:sz w:val="22"/>
          <w:szCs w:val="22"/>
        </w:rPr>
        <mc:AlternateContent>
          <mc:Choice Requires="wps">
            <w:drawing>
              <wp:anchor distT="0" distB="0" distL="114300" distR="114300" simplePos="0" relativeHeight="251673600" behindDoc="0" locked="0" layoutInCell="1" allowOverlap="1" wp14:anchorId="040CAB6E" wp14:editId="75193C27">
                <wp:simplePos x="0" y="0"/>
                <wp:positionH relativeFrom="column">
                  <wp:posOffset>751840</wp:posOffset>
                </wp:positionH>
                <wp:positionV relativeFrom="paragraph">
                  <wp:posOffset>8829675</wp:posOffset>
                </wp:positionV>
                <wp:extent cx="5709920" cy="281940"/>
                <wp:effectExtent l="0" t="0" r="0" b="0"/>
                <wp:wrapNone/>
                <wp:docPr id="60" name="Pole tekstowe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709920" cy="281940"/>
                        </a:xfrm>
                        <a:prstGeom prst="rect">
                          <a:avLst/>
                        </a:prstGeom>
                        <a:solidFill>
                          <a:prstClr val="white"/>
                        </a:solidFill>
                        <a:ln>
                          <a:noFill/>
                        </a:ln>
                      </wps:spPr>
                      <wps:txbx>
                        <w:txbxContent>
                          <w:p w14:paraId="0758B5F9"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15</w:t>
                            </w:r>
                            <w:r w:rsidRPr="00E334CC">
                              <w:rPr>
                                <w:color w:val="auto"/>
                                <w:sz w:val="20"/>
                              </w:rPr>
                              <w:fldChar w:fldCharType="end"/>
                            </w:r>
                            <w:r w:rsidRPr="00E334CC">
                              <w:rPr>
                                <w:color w:val="auto"/>
                                <w:sz w:val="20"/>
                              </w:rPr>
                              <w:t xml:space="preserve"> Uzyskiwanie zaświadczenia Natura 2000</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page">
                  <wp14:pctHeight>0</wp14:pctHeight>
                </wp14:sizeRelV>
              </wp:anchor>
            </w:drawing>
          </mc:Choice>
          <mc:Fallback>
            <w:pict>
              <v:shape w14:anchorId="040CAB6E" id="_x0000_s1044" type="#_x0000_t202" style="position:absolute;left:0;text-align:left;margin-left:59.2pt;margin-top:695.25pt;width:449.6pt;height:22.2pt;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9AHbLQIAAFwEAAAOAAAAZHJzL2Uyb0RvYy54bWysVE2P2jAQvVfqf7B8LwHUjyUirCgrqkpo&#10;dyW22rNxHGLV8bhjQ0J/fccmge22p6oXZ+z58ntvnPlt1xh2VOg12IJPRmPOlJVQarsv+Len9bsb&#10;znwQthQGrCr4SXl+u3j7Zt66XE2hBlMqZFTE+rx1Ba9DcHmWeVmrRvgROGXJWQE2ItAW91mJoqXq&#10;jcmm4/HHrAUsHYJU3tPp3dnJF6l+VSkZHqrKq8BMweluIa2Y1l1cs8Vc5HsUrtayv4b4h1s0Qltq&#10;eil1J4JgB9R/lGq0RPBQhZGEJoOq0lIlDIRmMn6FZlsLpxIWIse7C03+/5WV98ete0QWus/QkYAJ&#10;hHcbkN89cZO1zud9TOTU556iI9CuwiZ+CQKjROL2dOFTdYFJOvzwaTybTcklyTe9mczeJ8Kza7ZD&#10;H74oaFg0Co6kV7qBOG58iP1FPoTEZh6MLtfamLiJjpVBdhSkbVvroKKalPFblLEx1kLMOrvjScJ1&#10;hhJBhW7XMV0S/ptYIx7toDwRLwjnkfFOrjU13AgfHgXSjBAsmvvwQEtloC049BZnNeDPv53HeJKO&#10;vJy1NHMF9z8OAhVn5qslUeOADgYOxm4w7KFZAUGd0ItyMpmUgMEMZoXQPNNzWMYu5BJWUq+Ch8Fc&#10;hfPk03OSarlMQTSGToSN3To5yB+JfeqeBbpelkCC3sMwjSJ/pc45NunjlodAVCfpriz2fNMIJ336&#10;5xbfyMt9irr+FBa/AAAA//8DAFBLAwQUAAYACAAAACEA+t64z+MAAAAOAQAADwAAAGRycy9kb3du&#10;cmV2LnhtbEyPMU/DMBSEdyT+g/WQWBC1Q0zahjhVVcFAl4q0C5sbu3EgtqPYacO/53WC7U7v0727&#10;YjXZjpz1EFrvBCQzBkS72qvWNQIO+7fHBZAQpVOy804L+NEBVuXtTSFz5S/uQ5+r2BAMcSGXAkyM&#10;fU5pqI22Msx8rx3eTn6wMqIdGqoGecFw29EnxjJqZevwg5G93hhdf1ejFbDjnzvzMJ5et2ueDu+H&#10;cZN9NZUQ93fT+gVI1FP8g+FaH6tDiZ2OfnQqkA59suCIokiX7BnIFWHJPANyRMVTvgRaFvT/jPIX&#10;AAD//wMAUEsBAi0AFAAGAAgAAAAhALaDOJL+AAAA4QEAABMAAAAAAAAAAAAAAAAAAAAAAFtDb250&#10;ZW50X1R5cGVzXS54bWxQSwECLQAUAAYACAAAACEAOP0h/9YAAACUAQAACwAAAAAAAAAAAAAAAAAv&#10;AQAAX3JlbHMvLnJlbHNQSwECLQAUAAYACAAAACEA0PQB2y0CAABcBAAADgAAAAAAAAAAAAAAAAAu&#10;AgAAZHJzL2Uyb0RvYy54bWxQSwECLQAUAAYACAAAACEA+t64z+MAAAAOAQAADwAAAAAAAAAAAAAA&#10;AACHBAAAZHJzL2Rvd25yZXYueG1sUEsFBgAAAAAEAAQA8wAAAJcFAAAAAA==&#10;" stroked="f">
                <v:textbox style="mso-fit-shape-to-text:t" inset="0,0,0,0">
                  <w:txbxContent>
                    <w:p w14:paraId="0758B5F9" w14:textId="77777777" w:rsidR="008D381F" w:rsidRPr="00E334CC" w:rsidRDefault="008D381F" w:rsidP="005A75C8">
                      <w:pPr>
                        <w:pStyle w:val="Legenda"/>
                        <w:jc w:val="center"/>
                        <w:rPr>
                          <w:noProof/>
                          <w:color w:val="auto"/>
                          <w:sz w:val="20"/>
                        </w:rPr>
                      </w:pPr>
                      <w:r w:rsidRPr="00E334CC">
                        <w:rPr>
                          <w:color w:val="auto"/>
                          <w:sz w:val="20"/>
                        </w:rPr>
                        <w:t xml:space="preserve">Rysunek </w:t>
                      </w:r>
                      <w:r w:rsidRPr="00E334CC">
                        <w:rPr>
                          <w:color w:val="auto"/>
                          <w:sz w:val="20"/>
                        </w:rPr>
                        <w:fldChar w:fldCharType="begin"/>
                      </w:r>
                      <w:r w:rsidRPr="00E334CC">
                        <w:rPr>
                          <w:color w:val="auto"/>
                          <w:sz w:val="20"/>
                        </w:rPr>
                        <w:instrText xml:space="preserve"> SEQ Rysunek \* ARABIC </w:instrText>
                      </w:r>
                      <w:r w:rsidRPr="00E334CC">
                        <w:rPr>
                          <w:color w:val="auto"/>
                          <w:sz w:val="20"/>
                        </w:rPr>
                        <w:fldChar w:fldCharType="separate"/>
                      </w:r>
                      <w:r>
                        <w:rPr>
                          <w:noProof/>
                          <w:color w:val="auto"/>
                          <w:sz w:val="20"/>
                        </w:rPr>
                        <w:t>15</w:t>
                      </w:r>
                      <w:r w:rsidRPr="00E334CC">
                        <w:rPr>
                          <w:color w:val="auto"/>
                          <w:sz w:val="20"/>
                        </w:rPr>
                        <w:fldChar w:fldCharType="end"/>
                      </w:r>
                      <w:r w:rsidRPr="00E334CC">
                        <w:rPr>
                          <w:color w:val="auto"/>
                          <w:sz w:val="20"/>
                        </w:rPr>
                        <w:t xml:space="preserve"> Uzyskiwanie zaświadczenia Natura 2000</w:t>
                      </w:r>
                    </w:p>
                  </w:txbxContent>
                </v:textbox>
              </v:shape>
            </w:pict>
          </mc:Fallback>
        </mc:AlternateContent>
      </w:r>
      <w:r w:rsidRPr="00E55E6F">
        <w:rPr>
          <w:rFonts w:cs="Calibri"/>
          <w:i w:val="0"/>
          <w:sz w:val="22"/>
          <w:szCs w:val="22"/>
        </w:rPr>
        <w:t xml:space="preserve"> </w:t>
      </w:r>
      <w:r w:rsidRPr="00E55E6F">
        <w:rPr>
          <w:rFonts w:cs="Calibri"/>
          <w:i w:val="0"/>
          <w:color w:val="auto"/>
          <w:sz w:val="22"/>
          <w:szCs w:val="22"/>
        </w:rPr>
        <w:t>Rysunek 6 Uzyskiwanie zaświadczenia Natura 2000</w:t>
      </w:r>
    </w:p>
    <w:p w14:paraId="7534E000" w14:textId="77777777" w:rsidR="005A75C8" w:rsidRPr="00E55E6F" w:rsidRDefault="005A75C8" w:rsidP="001A3BAA">
      <w:pPr>
        <w:autoSpaceDE w:val="0"/>
        <w:autoSpaceDN w:val="0"/>
        <w:adjustRightInd w:val="0"/>
        <w:spacing w:before="120" w:after="120" w:line="276" w:lineRule="auto"/>
        <w:rPr>
          <w:rFonts w:ascii="Calibri" w:hAnsi="Calibri" w:cs="Calibri"/>
        </w:rPr>
      </w:pPr>
      <w:r w:rsidRPr="00E55E6F">
        <w:rPr>
          <w:rFonts w:ascii="Calibri" w:hAnsi="Calibri" w:cs="Calibri"/>
        </w:rPr>
        <w:t>Jeżeli w ramach projektu ubiegającego się o dofinansowanie występuje więcej niż jedno zamierzenie budowlane, co często ma miejsce np. w projektach partnerskich, RDOŚ jako organ wydający zaświadczenie Natura 2000 powinien mieć informację o całym zakresie projektu, nawet jeśli Wnioskodawca występuje o zaświadczenie jedynie na część realizowaną przez siebie. Umożliwia to organowi właściwe i rzeczywiste ustalenie zakresu oddziaływania projektu na obszary Natura 2000.</w:t>
      </w:r>
    </w:p>
    <w:p w14:paraId="08825095" w14:textId="77777777" w:rsidR="005A75C8" w:rsidRPr="00E55E6F" w:rsidRDefault="005A75C8" w:rsidP="001A3BAA">
      <w:pPr>
        <w:autoSpaceDE w:val="0"/>
        <w:autoSpaceDN w:val="0"/>
        <w:adjustRightInd w:val="0"/>
        <w:spacing w:before="120" w:after="120" w:line="276" w:lineRule="auto"/>
        <w:jc w:val="both"/>
        <w:rPr>
          <w:rFonts w:ascii="Calibri" w:hAnsi="Calibri" w:cs="Calibri"/>
          <w:b/>
          <w:szCs w:val="22"/>
        </w:rPr>
      </w:pPr>
      <w:r w:rsidRPr="00E55E6F">
        <w:rPr>
          <w:rFonts w:ascii="Calibri" w:hAnsi="Calibri" w:cs="Calibri"/>
          <w:b/>
          <w:szCs w:val="22"/>
        </w:rPr>
        <w:t>Dokumentowanie na potrzeby wniosku o dofinansowanie projektu</w:t>
      </w:r>
    </w:p>
    <w:p w14:paraId="0A5A27A5" w14:textId="77777777" w:rsidR="005A75C8" w:rsidRPr="00E55E6F" w:rsidRDefault="005A75C8" w:rsidP="001A3BAA">
      <w:pPr>
        <w:autoSpaceDE w:val="0"/>
        <w:autoSpaceDN w:val="0"/>
        <w:adjustRightInd w:val="0"/>
        <w:spacing w:before="120" w:after="120" w:line="276" w:lineRule="auto"/>
        <w:jc w:val="both"/>
        <w:rPr>
          <w:rFonts w:ascii="Calibri" w:hAnsi="Calibri" w:cs="Calibri"/>
          <w:b/>
          <w:szCs w:val="22"/>
        </w:rPr>
      </w:pPr>
      <w:r w:rsidRPr="00E55E6F">
        <w:rPr>
          <w:rFonts w:ascii="Calibri" w:hAnsi="Calibri" w:cs="Calibri"/>
          <w:szCs w:val="22"/>
        </w:rPr>
        <w:t>Jeśli dla projektu lub jego zadania był obowiązek uzyskania zaświadczenia Natura 2000, należy przedstawić:</w:t>
      </w:r>
    </w:p>
    <w:p w14:paraId="3FAF8B4E" w14:textId="77777777" w:rsidR="005A75C8" w:rsidRPr="00E55E6F" w:rsidRDefault="005A75C8" w:rsidP="00AC6F79">
      <w:pPr>
        <w:numPr>
          <w:ilvl w:val="0"/>
          <w:numId w:val="9"/>
        </w:numPr>
        <w:autoSpaceDE w:val="0"/>
        <w:autoSpaceDN w:val="0"/>
        <w:adjustRightInd w:val="0"/>
        <w:spacing w:before="120" w:after="120" w:line="276" w:lineRule="auto"/>
        <w:ind w:left="426"/>
        <w:rPr>
          <w:rFonts w:ascii="Calibri" w:hAnsi="Calibri" w:cs="Calibri"/>
          <w:szCs w:val="22"/>
        </w:rPr>
      </w:pPr>
      <w:r w:rsidRPr="00E55E6F">
        <w:rPr>
          <w:rFonts w:ascii="Calibri" w:hAnsi="Calibri" w:cs="Calibri"/>
          <w:szCs w:val="22"/>
        </w:rPr>
        <w:t>zaświadczenie Natura 2000;</w:t>
      </w:r>
    </w:p>
    <w:p w14:paraId="4C80092D" w14:textId="77777777" w:rsidR="005A75C8" w:rsidRPr="00E55E6F" w:rsidRDefault="005A75C8" w:rsidP="00AC6F79">
      <w:pPr>
        <w:numPr>
          <w:ilvl w:val="0"/>
          <w:numId w:val="9"/>
        </w:numPr>
        <w:autoSpaceDE w:val="0"/>
        <w:autoSpaceDN w:val="0"/>
        <w:adjustRightInd w:val="0"/>
        <w:spacing w:before="120" w:after="120" w:line="276" w:lineRule="auto"/>
        <w:ind w:left="426"/>
        <w:rPr>
          <w:rFonts w:ascii="Calibri" w:hAnsi="Calibri" w:cs="Calibri"/>
          <w:szCs w:val="22"/>
        </w:rPr>
      </w:pPr>
      <w:r w:rsidRPr="00E55E6F">
        <w:rPr>
          <w:rFonts w:ascii="Calibri" w:hAnsi="Calibri" w:cs="Calibri"/>
          <w:szCs w:val="22"/>
        </w:rPr>
        <w:t>mapę wskazującą lokalizację (zadania) projektu i najbliższe obszary sieci Natura 2000;</w:t>
      </w:r>
    </w:p>
    <w:p w14:paraId="66ECD504" w14:textId="77777777" w:rsidR="005A75C8" w:rsidRPr="00E55E6F" w:rsidRDefault="005A75C8" w:rsidP="00AC6F79">
      <w:pPr>
        <w:numPr>
          <w:ilvl w:val="0"/>
          <w:numId w:val="9"/>
        </w:numPr>
        <w:autoSpaceDE w:val="0"/>
        <w:autoSpaceDN w:val="0"/>
        <w:adjustRightInd w:val="0"/>
        <w:spacing w:before="120" w:after="120" w:line="276" w:lineRule="auto"/>
        <w:ind w:left="426"/>
        <w:rPr>
          <w:rFonts w:ascii="Calibri" w:hAnsi="Calibri" w:cs="Calibri"/>
          <w:b/>
          <w:szCs w:val="22"/>
        </w:rPr>
      </w:pPr>
      <w:r w:rsidRPr="00E55E6F">
        <w:rPr>
          <w:rFonts w:ascii="Calibri" w:hAnsi="Calibri" w:cs="Calibri"/>
          <w:szCs w:val="22"/>
        </w:rPr>
        <w:t>kompletny wniosek (formularz i informację o przedsięwzięciu), na podstawie którego uzyskano zaświadczenie Natura 2000.</w:t>
      </w:r>
    </w:p>
    <w:p w14:paraId="26B4FA35" w14:textId="77777777" w:rsidR="005A75C8" w:rsidRPr="00E55E6F" w:rsidRDefault="005A75C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b/>
          <w:szCs w:val="22"/>
        </w:rPr>
        <w:t>W przypadku projektów niewymagających zaświadczenia Natura 2000, IZ FEP zastrzega sobie prawo do wezwania Wnioskodawców do jego dostarczenia jeżeli uzna, że dla zakresu projektu istnieje prawdopodobieństwo negatywnego oddziaływania na obszary Natura 2000.</w:t>
      </w:r>
    </w:p>
    <w:p w14:paraId="68B13A3B" w14:textId="77777777" w:rsidR="005A75C8" w:rsidRDefault="005A75C8" w:rsidP="001A3BAA">
      <w:pPr>
        <w:autoSpaceDE w:val="0"/>
        <w:autoSpaceDN w:val="0"/>
        <w:adjustRightInd w:val="0"/>
        <w:spacing w:before="120" w:after="120" w:line="276" w:lineRule="auto"/>
        <w:rPr>
          <w:rFonts w:ascii="Calibri" w:hAnsi="Calibri" w:cs="Calibri"/>
          <w:szCs w:val="22"/>
        </w:rPr>
      </w:pPr>
    </w:p>
    <w:p w14:paraId="07EF917C" w14:textId="031B4438" w:rsidR="005A75C8" w:rsidRPr="00E55E6F" w:rsidRDefault="005A75C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lastRenderedPageBreak/>
        <w:t xml:space="preserve">W poniższej tabeli wskazano zbiorczo zakres podstawowych dokumentów do złożenia w ramach wniosku o dofinansowanie dla potwierdzenia braku negatywnego wpływu przedsięwzięcia na środowisko. W </w:t>
      </w:r>
      <w:r w:rsidR="00275A4B" w:rsidRPr="00E55E6F">
        <w:rPr>
          <w:rFonts w:ascii="Calibri" w:hAnsi="Calibri" w:cs="Calibri"/>
          <w:szCs w:val="22"/>
        </w:rPr>
        <w:t>sytuacji,</w:t>
      </w:r>
      <w:r w:rsidRPr="00E55E6F">
        <w:rPr>
          <w:rFonts w:ascii="Calibri" w:hAnsi="Calibri" w:cs="Calibri"/>
          <w:szCs w:val="22"/>
        </w:rPr>
        <w:t xml:space="preserve"> gdy w ramach projektu zaplanowano kilka zadań o różnym charakterze (nieinfrastrukturalny</w:t>
      </w:r>
      <w:r>
        <w:rPr>
          <w:rFonts w:ascii="Calibri" w:hAnsi="Calibri" w:cs="Calibri"/>
          <w:szCs w:val="22"/>
        </w:rPr>
        <w:t>m</w:t>
      </w:r>
      <w:r w:rsidRPr="00E55E6F">
        <w:rPr>
          <w:rFonts w:ascii="Calibri" w:hAnsi="Calibri" w:cs="Calibri"/>
          <w:szCs w:val="22"/>
        </w:rPr>
        <w:t>, infrastrukturalny</w:t>
      </w:r>
      <w:r>
        <w:rPr>
          <w:rFonts w:ascii="Calibri" w:hAnsi="Calibri" w:cs="Calibri"/>
          <w:szCs w:val="22"/>
        </w:rPr>
        <w:t>m</w:t>
      </w:r>
      <w:r w:rsidRPr="00E55E6F">
        <w:rPr>
          <w:rFonts w:ascii="Calibri" w:hAnsi="Calibri" w:cs="Calibri"/>
          <w:szCs w:val="22"/>
        </w:rPr>
        <w:t>, z DŚU, bez DŚU) dokumenty środowiskowe należy złożyć z uwzględnieniem specyfiki każdego zadania według Tabeli 1.</w:t>
      </w:r>
    </w:p>
    <w:p w14:paraId="0CACE771" w14:textId="77777777" w:rsidR="005A75C8" w:rsidRPr="00E55E6F" w:rsidRDefault="005A75C8" w:rsidP="001A3BAA">
      <w:pPr>
        <w:autoSpaceDE w:val="0"/>
        <w:autoSpaceDN w:val="0"/>
        <w:adjustRightInd w:val="0"/>
        <w:spacing w:before="120" w:after="120" w:line="276" w:lineRule="auto"/>
        <w:rPr>
          <w:rFonts w:ascii="Calibri" w:hAnsi="Calibri" w:cs="Calibri"/>
          <w:iCs/>
          <w:szCs w:val="22"/>
        </w:rPr>
      </w:pPr>
      <w:r w:rsidRPr="00E55E6F">
        <w:rPr>
          <w:rFonts w:ascii="Calibri" w:hAnsi="Calibri" w:cs="Calibri"/>
          <w:iCs/>
          <w:szCs w:val="22"/>
        </w:rPr>
        <w:t xml:space="preserve">Tabela </w:t>
      </w:r>
      <w:r w:rsidRPr="00E55E6F">
        <w:rPr>
          <w:rFonts w:ascii="Calibri" w:hAnsi="Calibri" w:cs="Calibri"/>
          <w:iCs/>
          <w:szCs w:val="22"/>
        </w:rPr>
        <w:fldChar w:fldCharType="begin"/>
      </w:r>
      <w:r w:rsidRPr="00E55E6F">
        <w:rPr>
          <w:rFonts w:ascii="Calibri" w:hAnsi="Calibri" w:cs="Calibri"/>
          <w:iCs/>
          <w:szCs w:val="22"/>
        </w:rPr>
        <w:instrText xml:space="preserve"> SEQ Tabela \* ARABIC </w:instrText>
      </w:r>
      <w:r w:rsidRPr="00E55E6F">
        <w:rPr>
          <w:rFonts w:ascii="Calibri" w:hAnsi="Calibri" w:cs="Calibri"/>
          <w:iCs/>
          <w:szCs w:val="22"/>
        </w:rPr>
        <w:fldChar w:fldCharType="separate"/>
      </w:r>
      <w:r>
        <w:rPr>
          <w:rFonts w:ascii="Calibri" w:hAnsi="Calibri" w:cs="Calibri"/>
          <w:iCs/>
          <w:noProof/>
          <w:szCs w:val="22"/>
        </w:rPr>
        <w:t>1</w:t>
      </w:r>
      <w:r w:rsidRPr="00E55E6F">
        <w:rPr>
          <w:rFonts w:ascii="Calibri" w:hAnsi="Calibri" w:cs="Calibri"/>
          <w:szCs w:val="22"/>
        </w:rPr>
        <w:fldChar w:fldCharType="end"/>
      </w:r>
      <w:r w:rsidRPr="00E55E6F">
        <w:rPr>
          <w:rFonts w:ascii="Calibri" w:hAnsi="Calibri" w:cs="Calibri"/>
          <w:iCs/>
          <w:szCs w:val="22"/>
        </w:rPr>
        <w:t xml:space="preserve"> Dokumenty środowiskowe wymagane w zależności od typu projektu</w:t>
      </w:r>
    </w:p>
    <w:tbl>
      <w:tblPr>
        <w:tblW w:w="5235" w:type="pct"/>
        <w:tblBorders>
          <w:top w:val="single" w:sz="8" w:space="0" w:color="4472C4"/>
          <w:left w:val="single" w:sz="8" w:space="0" w:color="4472C4"/>
          <w:bottom w:val="single" w:sz="8" w:space="0" w:color="4472C4"/>
          <w:right w:val="single" w:sz="8" w:space="0" w:color="4472C4"/>
        </w:tblBorders>
        <w:tblLayout w:type="fixed"/>
        <w:tblLook w:val="04A0" w:firstRow="1" w:lastRow="0" w:firstColumn="1" w:lastColumn="0" w:noHBand="0" w:noVBand="1"/>
      </w:tblPr>
      <w:tblGrid>
        <w:gridCol w:w="2042"/>
        <w:gridCol w:w="1215"/>
        <w:gridCol w:w="1416"/>
        <w:gridCol w:w="1415"/>
        <w:gridCol w:w="1840"/>
        <w:gridCol w:w="1558"/>
      </w:tblGrid>
      <w:tr w:rsidR="005A75C8" w:rsidRPr="00E55E6F" w14:paraId="0AA3CBEA" w14:textId="77777777" w:rsidTr="00384A7C">
        <w:tc>
          <w:tcPr>
            <w:tcW w:w="1076" w:type="pct"/>
            <w:tcBorders>
              <w:top w:val="single" w:sz="4" w:space="0" w:color="auto"/>
              <w:left w:val="single" w:sz="4" w:space="0" w:color="auto"/>
              <w:bottom w:val="single" w:sz="12" w:space="0" w:color="70AD47"/>
              <w:right w:val="nil"/>
            </w:tcBorders>
            <w:noWrap/>
            <w:vAlign w:val="center"/>
          </w:tcPr>
          <w:p w14:paraId="60377FAA" w14:textId="77777777" w:rsidR="005A75C8" w:rsidRPr="00E55E6F" w:rsidRDefault="005A75C8" w:rsidP="001A3BAA">
            <w:pPr>
              <w:autoSpaceDE w:val="0"/>
              <w:autoSpaceDN w:val="0"/>
              <w:adjustRightInd w:val="0"/>
              <w:spacing w:line="276" w:lineRule="auto"/>
              <w:jc w:val="both"/>
              <w:rPr>
                <w:rFonts w:ascii="Calibri" w:hAnsi="Calibri" w:cs="Calibri"/>
                <w:b/>
                <w:color w:val="000000"/>
              </w:rPr>
            </w:pPr>
            <w:r w:rsidRPr="00E55E6F">
              <w:rPr>
                <w:rFonts w:ascii="Calibri" w:hAnsi="Calibri" w:cs="Calibri"/>
                <w:b/>
                <w:color w:val="000000"/>
              </w:rPr>
              <w:t>Typ projektu/zadania</w:t>
            </w:r>
          </w:p>
        </w:tc>
        <w:tc>
          <w:tcPr>
            <w:tcW w:w="640" w:type="pct"/>
            <w:tcBorders>
              <w:top w:val="single" w:sz="4" w:space="0" w:color="auto"/>
              <w:left w:val="nil"/>
              <w:bottom w:val="single" w:sz="12" w:space="0" w:color="70AD47"/>
              <w:right w:val="nil"/>
            </w:tcBorders>
            <w:vAlign w:val="center"/>
          </w:tcPr>
          <w:p w14:paraId="4C297DA4"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DŚU</w:t>
            </w:r>
          </w:p>
        </w:tc>
        <w:tc>
          <w:tcPr>
            <w:tcW w:w="746" w:type="pct"/>
            <w:tcBorders>
              <w:top w:val="single" w:sz="4" w:space="0" w:color="auto"/>
              <w:left w:val="nil"/>
              <w:bottom w:val="single" w:sz="12" w:space="0" w:color="70AD47"/>
              <w:right w:val="nil"/>
            </w:tcBorders>
            <w:vAlign w:val="center"/>
          </w:tcPr>
          <w:p w14:paraId="6EC5D118" w14:textId="77777777" w:rsidR="005A75C8" w:rsidRPr="00E55E6F" w:rsidRDefault="005A75C8" w:rsidP="001A3BAA">
            <w:pPr>
              <w:autoSpaceDE w:val="0"/>
              <w:autoSpaceDN w:val="0"/>
              <w:adjustRightInd w:val="0"/>
              <w:spacing w:line="276" w:lineRule="auto"/>
              <w:rPr>
                <w:rFonts w:ascii="Calibri" w:hAnsi="Calibri" w:cs="Calibri"/>
                <w:b/>
                <w:color w:val="000000"/>
              </w:rPr>
            </w:pPr>
            <w:r w:rsidRPr="00E55E6F">
              <w:rPr>
                <w:rFonts w:ascii="Calibri" w:hAnsi="Calibri" w:cs="Calibri"/>
                <w:b/>
                <w:color w:val="000000"/>
              </w:rPr>
              <w:t>Postanowie-nie z ponownej OOŚ</w:t>
            </w:r>
          </w:p>
        </w:tc>
        <w:tc>
          <w:tcPr>
            <w:tcW w:w="746" w:type="pct"/>
            <w:tcBorders>
              <w:top w:val="single" w:sz="4" w:space="0" w:color="auto"/>
              <w:left w:val="nil"/>
              <w:bottom w:val="single" w:sz="12" w:space="0" w:color="70AD47"/>
              <w:right w:val="nil"/>
            </w:tcBorders>
            <w:vAlign w:val="center"/>
          </w:tcPr>
          <w:p w14:paraId="35F381BA" w14:textId="77777777" w:rsidR="005A75C8" w:rsidRPr="00E55E6F" w:rsidRDefault="005A75C8" w:rsidP="001A3BAA">
            <w:pPr>
              <w:autoSpaceDE w:val="0"/>
              <w:autoSpaceDN w:val="0"/>
              <w:adjustRightInd w:val="0"/>
              <w:spacing w:line="276" w:lineRule="auto"/>
              <w:rPr>
                <w:rFonts w:ascii="Calibri" w:hAnsi="Calibri" w:cs="Calibri"/>
                <w:b/>
                <w:color w:val="000000"/>
              </w:rPr>
            </w:pPr>
            <w:r w:rsidRPr="00E55E6F">
              <w:rPr>
                <w:rFonts w:ascii="Calibri" w:hAnsi="Calibri" w:cs="Calibri"/>
                <w:b/>
                <w:color w:val="000000"/>
              </w:rPr>
              <w:t>Postanowie-nie z oceny naturowej</w:t>
            </w:r>
          </w:p>
        </w:tc>
        <w:tc>
          <w:tcPr>
            <w:tcW w:w="970" w:type="pct"/>
            <w:tcBorders>
              <w:top w:val="single" w:sz="4" w:space="0" w:color="auto"/>
              <w:left w:val="nil"/>
              <w:bottom w:val="single" w:sz="12" w:space="0" w:color="70AD47"/>
              <w:right w:val="nil"/>
            </w:tcBorders>
            <w:vAlign w:val="center"/>
          </w:tcPr>
          <w:p w14:paraId="59C487B9" w14:textId="77777777" w:rsidR="005A75C8" w:rsidRPr="00E55E6F" w:rsidRDefault="005A75C8" w:rsidP="001A3BAA">
            <w:pPr>
              <w:autoSpaceDE w:val="0"/>
              <w:autoSpaceDN w:val="0"/>
              <w:adjustRightInd w:val="0"/>
              <w:spacing w:line="276" w:lineRule="auto"/>
              <w:jc w:val="both"/>
              <w:rPr>
                <w:rFonts w:ascii="Calibri" w:hAnsi="Calibri" w:cs="Calibri"/>
                <w:b/>
                <w:color w:val="000000"/>
              </w:rPr>
            </w:pPr>
            <w:r w:rsidRPr="00E55E6F">
              <w:rPr>
                <w:rFonts w:ascii="Calibri" w:hAnsi="Calibri" w:cs="Calibri"/>
                <w:b/>
                <w:color w:val="000000"/>
              </w:rPr>
              <w:t>Zaświadczenie Natura 2000</w:t>
            </w:r>
          </w:p>
        </w:tc>
        <w:tc>
          <w:tcPr>
            <w:tcW w:w="821" w:type="pct"/>
            <w:tcBorders>
              <w:top w:val="single" w:sz="4" w:space="0" w:color="auto"/>
              <w:left w:val="nil"/>
              <w:bottom w:val="single" w:sz="12" w:space="0" w:color="70AD47"/>
              <w:right w:val="single" w:sz="4" w:space="0" w:color="auto"/>
            </w:tcBorders>
            <w:vAlign w:val="center"/>
          </w:tcPr>
          <w:p w14:paraId="6397A52A" w14:textId="77777777" w:rsidR="005A75C8" w:rsidRPr="00E55E6F" w:rsidRDefault="005A75C8" w:rsidP="001A3BAA">
            <w:pPr>
              <w:autoSpaceDE w:val="0"/>
              <w:autoSpaceDN w:val="0"/>
              <w:adjustRightInd w:val="0"/>
              <w:spacing w:line="276" w:lineRule="auto"/>
              <w:jc w:val="both"/>
              <w:rPr>
                <w:rFonts w:ascii="Calibri" w:hAnsi="Calibri" w:cs="Calibri"/>
                <w:b/>
                <w:color w:val="000000"/>
              </w:rPr>
            </w:pPr>
            <w:r w:rsidRPr="00E55E6F">
              <w:rPr>
                <w:rFonts w:ascii="Calibri" w:hAnsi="Calibri" w:cs="Calibri"/>
                <w:b/>
                <w:color w:val="000000"/>
              </w:rPr>
              <w:t>Załącznik 2.1</w:t>
            </w:r>
            <w:r>
              <w:rPr>
                <w:rFonts w:ascii="Calibri" w:hAnsi="Calibri" w:cs="Calibri"/>
                <w:b/>
                <w:color w:val="000000"/>
              </w:rPr>
              <w:t>.</w:t>
            </w:r>
            <w:r w:rsidRPr="00E55E6F">
              <w:rPr>
                <w:rFonts w:ascii="Calibri" w:hAnsi="Calibri" w:cs="Calibri"/>
                <w:b/>
                <w:color w:val="000000"/>
              </w:rPr>
              <w:t xml:space="preserve"> -</w:t>
            </w:r>
          </w:p>
          <w:p w14:paraId="4BA817BF" w14:textId="77777777" w:rsidR="005A75C8" w:rsidRPr="00E55E6F" w:rsidRDefault="005A75C8" w:rsidP="001A3BAA">
            <w:pPr>
              <w:autoSpaceDE w:val="0"/>
              <w:autoSpaceDN w:val="0"/>
              <w:adjustRightInd w:val="0"/>
              <w:spacing w:line="276" w:lineRule="auto"/>
              <w:jc w:val="both"/>
              <w:rPr>
                <w:rFonts w:ascii="Calibri" w:hAnsi="Calibri" w:cs="Calibri"/>
                <w:b/>
                <w:color w:val="000000"/>
              </w:rPr>
            </w:pPr>
            <w:r w:rsidRPr="00E55E6F">
              <w:rPr>
                <w:rFonts w:ascii="Calibri" w:hAnsi="Calibri" w:cs="Calibri"/>
                <w:b/>
                <w:color w:val="000000"/>
              </w:rPr>
              <w:t xml:space="preserve">środowiskowy </w:t>
            </w:r>
          </w:p>
        </w:tc>
      </w:tr>
      <w:tr w:rsidR="005A75C8" w:rsidRPr="00E55E6F" w14:paraId="23156192" w14:textId="77777777" w:rsidTr="00384A7C">
        <w:tc>
          <w:tcPr>
            <w:tcW w:w="1076" w:type="pct"/>
            <w:tcBorders>
              <w:top w:val="single" w:sz="12" w:space="0" w:color="70AD47"/>
              <w:left w:val="single" w:sz="4" w:space="0" w:color="auto"/>
              <w:bottom w:val="nil"/>
              <w:right w:val="single" w:sz="4" w:space="0" w:color="70AD47"/>
            </w:tcBorders>
            <w:noWrap/>
            <w:vAlign w:val="center"/>
          </w:tcPr>
          <w:p w14:paraId="48D27519" w14:textId="77777777" w:rsidR="005A75C8" w:rsidRPr="00E55E6F" w:rsidRDefault="005A75C8" w:rsidP="001A3BAA">
            <w:pPr>
              <w:autoSpaceDE w:val="0"/>
              <w:autoSpaceDN w:val="0"/>
              <w:adjustRightInd w:val="0"/>
              <w:spacing w:line="276" w:lineRule="auto"/>
              <w:jc w:val="both"/>
              <w:rPr>
                <w:rFonts w:ascii="Calibri" w:hAnsi="Calibri" w:cs="Calibri"/>
                <w:b/>
                <w:color w:val="000000"/>
              </w:rPr>
            </w:pPr>
            <w:r w:rsidRPr="00E55E6F">
              <w:rPr>
                <w:rFonts w:ascii="Calibri" w:hAnsi="Calibri" w:cs="Calibri"/>
                <w:b/>
                <w:color w:val="000000"/>
              </w:rPr>
              <w:t xml:space="preserve">Projekt/zadanie wymagające </w:t>
            </w:r>
            <w:r w:rsidRPr="00E55E6F">
              <w:rPr>
                <w:rFonts w:ascii="Calibri" w:hAnsi="Calibri" w:cs="Calibri"/>
                <w:b/>
                <w:color w:val="000000"/>
              </w:rPr>
              <w:br/>
              <w:t>DŚU</w:t>
            </w:r>
          </w:p>
        </w:tc>
        <w:tc>
          <w:tcPr>
            <w:tcW w:w="640" w:type="pct"/>
            <w:tcBorders>
              <w:top w:val="single" w:sz="12" w:space="0" w:color="70AD47"/>
              <w:left w:val="single" w:sz="4" w:space="0" w:color="70AD47"/>
              <w:bottom w:val="nil"/>
              <w:right w:val="nil"/>
            </w:tcBorders>
            <w:vAlign w:val="center"/>
          </w:tcPr>
          <w:p w14:paraId="4CE3168C"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746" w:type="pct"/>
            <w:tcBorders>
              <w:top w:val="single" w:sz="12" w:space="0" w:color="70AD47"/>
              <w:left w:val="nil"/>
              <w:bottom w:val="nil"/>
              <w:right w:val="nil"/>
            </w:tcBorders>
            <w:vAlign w:val="center"/>
          </w:tcPr>
          <w:p w14:paraId="3EE4EA3A"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 xml:space="preserve">—/+ </w:t>
            </w:r>
            <w:r w:rsidRPr="00E55E6F">
              <w:rPr>
                <w:rFonts w:ascii="Calibri" w:hAnsi="Calibri" w:cs="Calibri"/>
                <w:b/>
                <w:color w:val="000000"/>
                <w:vertAlign w:val="superscript"/>
              </w:rPr>
              <w:t>1</w:t>
            </w:r>
          </w:p>
        </w:tc>
        <w:tc>
          <w:tcPr>
            <w:tcW w:w="746" w:type="pct"/>
            <w:tcBorders>
              <w:top w:val="single" w:sz="12" w:space="0" w:color="70AD47"/>
              <w:left w:val="nil"/>
              <w:bottom w:val="nil"/>
              <w:right w:val="nil"/>
            </w:tcBorders>
            <w:vAlign w:val="center"/>
          </w:tcPr>
          <w:p w14:paraId="6EFA8617"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970" w:type="pct"/>
            <w:tcBorders>
              <w:top w:val="single" w:sz="12" w:space="0" w:color="70AD47"/>
              <w:left w:val="nil"/>
              <w:bottom w:val="nil"/>
              <w:right w:val="nil"/>
            </w:tcBorders>
            <w:vAlign w:val="center"/>
          </w:tcPr>
          <w:p w14:paraId="1BF70416"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821" w:type="pct"/>
            <w:tcBorders>
              <w:top w:val="single" w:sz="12" w:space="0" w:color="70AD47"/>
              <w:left w:val="nil"/>
              <w:bottom w:val="nil"/>
              <w:right w:val="single" w:sz="4" w:space="0" w:color="auto"/>
            </w:tcBorders>
            <w:vAlign w:val="center"/>
          </w:tcPr>
          <w:p w14:paraId="6E6490D6"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r>
      <w:tr w:rsidR="005A75C8" w:rsidRPr="00E55E6F" w14:paraId="0DC603F4" w14:textId="77777777" w:rsidTr="00384A7C">
        <w:tc>
          <w:tcPr>
            <w:tcW w:w="1076" w:type="pct"/>
            <w:tcBorders>
              <w:left w:val="single" w:sz="4" w:space="0" w:color="auto"/>
              <w:bottom w:val="nil"/>
              <w:right w:val="single" w:sz="4" w:space="0" w:color="70AD47"/>
            </w:tcBorders>
            <w:noWrap/>
            <w:vAlign w:val="center"/>
          </w:tcPr>
          <w:p w14:paraId="064CF363" w14:textId="77777777" w:rsidR="005A75C8" w:rsidRPr="00E55E6F" w:rsidRDefault="005A75C8" w:rsidP="001A3BAA">
            <w:pPr>
              <w:autoSpaceDE w:val="0"/>
              <w:autoSpaceDN w:val="0"/>
              <w:adjustRightInd w:val="0"/>
              <w:spacing w:line="276" w:lineRule="auto"/>
              <w:rPr>
                <w:rFonts w:ascii="Calibri" w:hAnsi="Calibri" w:cs="Calibri"/>
                <w:b/>
                <w:color w:val="000000"/>
              </w:rPr>
            </w:pPr>
            <w:r w:rsidRPr="00E55E6F">
              <w:rPr>
                <w:rFonts w:ascii="Calibri" w:hAnsi="Calibri" w:cs="Calibri"/>
                <w:b/>
                <w:color w:val="000000"/>
              </w:rPr>
              <w:t>Projekt/zadanie bez DŚU ale z oceną naturową</w:t>
            </w:r>
          </w:p>
        </w:tc>
        <w:tc>
          <w:tcPr>
            <w:tcW w:w="640" w:type="pct"/>
            <w:tcBorders>
              <w:left w:val="single" w:sz="4" w:space="0" w:color="70AD47"/>
            </w:tcBorders>
            <w:vAlign w:val="center"/>
          </w:tcPr>
          <w:p w14:paraId="5121CC2B"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746" w:type="pct"/>
            <w:vAlign w:val="center"/>
          </w:tcPr>
          <w:p w14:paraId="18A27819"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746" w:type="pct"/>
            <w:vAlign w:val="center"/>
          </w:tcPr>
          <w:p w14:paraId="2BE60ED5"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970" w:type="pct"/>
            <w:vAlign w:val="center"/>
          </w:tcPr>
          <w:p w14:paraId="33D3BA40"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821" w:type="pct"/>
            <w:tcBorders>
              <w:right w:val="single" w:sz="4" w:space="0" w:color="auto"/>
            </w:tcBorders>
            <w:vAlign w:val="center"/>
          </w:tcPr>
          <w:p w14:paraId="5C9CFDEB"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r>
      <w:tr w:rsidR="005A75C8" w:rsidRPr="00E55E6F" w14:paraId="63BF79E8" w14:textId="77777777" w:rsidTr="00384A7C">
        <w:tc>
          <w:tcPr>
            <w:tcW w:w="1076" w:type="pct"/>
            <w:tcBorders>
              <w:top w:val="nil"/>
              <w:left w:val="single" w:sz="4" w:space="0" w:color="auto"/>
              <w:bottom w:val="nil"/>
              <w:right w:val="single" w:sz="4" w:space="0" w:color="70AD47"/>
            </w:tcBorders>
            <w:noWrap/>
            <w:vAlign w:val="center"/>
          </w:tcPr>
          <w:p w14:paraId="00926A7B" w14:textId="77777777" w:rsidR="005A75C8" w:rsidRPr="00E55E6F" w:rsidRDefault="005A75C8" w:rsidP="001A3BAA">
            <w:pPr>
              <w:autoSpaceDE w:val="0"/>
              <w:autoSpaceDN w:val="0"/>
              <w:adjustRightInd w:val="0"/>
              <w:spacing w:line="276" w:lineRule="auto"/>
              <w:rPr>
                <w:rFonts w:ascii="Calibri" w:hAnsi="Calibri" w:cs="Calibri"/>
                <w:b/>
                <w:color w:val="000000"/>
              </w:rPr>
            </w:pPr>
            <w:r w:rsidRPr="00E55E6F">
              <w:rPr>
                <w:rFonts w:ascii="Calibri" w:hAnsi="Calibri" w:cs="Calibri"/>
                <w:b/>
                <w:color w:val="000000"/>
              </w:rPr>
              <w:t>Projekt/zadanie bez DŚU i bez oceny naturowej</w:t>
            </w:r>
          </w:p>
        </w:tc>
        <w:tc>
          <w:tcPr>
            <w:tcW w:w="640" w:type="pct"/>
            <w:tcBorders>
              <w:top w:val="nil"/>
              <w:left w:val="single" w:sz="4" w:space="0" w:color="70AD47"/>
              <w:bottom w:val="nil"/>
              <w:right w:val="nil"/>
            </w:tcBorders>
            <w:vAlign w:val="center"/>
          </w:tcPr>
          <w:p w14:paraId="0C0BA510"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746" w:type="pct"/>
            <w:tcBorders>
              <w:top w:val="nil"/>
              <w:left w:val="nil"/>
              <w:bottom w:val="nil"/>
              <w:right w:val="nil"/>
            </w:tcBorders>
            <w:vAlign w:val="center"/>
          </w:tcPr>
          <w:p w14:paraId="35C80904"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746" w:type="pct"/>
            <w:tcBorders>
              <w:top w:val="nil"/>
              <w:left w:val="nil"/>
              <w:bottom w:val="nil"/>
              <w:right w:val="nil"/>
            </w:tcBorders>
            <w:vAlign w:val="center"/>
          </w:tcPr>
          <w:p w14:paraId="560EB841"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970" w:type="pct"/>
            <w:tcBorders>
              <w:top w:val="nil"/>
              <w:left w:val="nil"/>
              <w:bottom w:val="nil"/>
              <w:right w:val="nil"/>
            </w:tcBorders>
            <w:vAlign w:val="center"/>
          </w:tcPr>
          <w:p w14:paraId="0DBF7706"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 xml:space="preserve">+ </w:t>
            </w:r>
            <w:r w:rsidRPr="00E55E6F">
              <w:rPr>
                <w:rFonts w:ascii="Calibri" w:hAnsi="Calibri" w:cs="Calibri"/>
                <w:b/>
                <w:color w:val="000000"/>
                <w:vertAlign w:val="superscript"/>
              </w:rPr>
              <w:t>2</w:t>
            </w:r>
          </w:p>
        </w:tc>
        <w:tc>
          <w:tcPr>
            <w:tcW w:w="821" w:type="pct"/>
            <w:tcBorders>
              <w:top w:val="nil"/>
              <w:left w:val="nil"/>
              <w:bottom w:val="nil"/>
              <w:right w:val="single" w:sz="4" w:space="0" w:color="auto"/>
            </w:tcBorders>
            <w:vAlign w:val="center"/>
          </w:tcPr>
          <w:p w14:paraId="0545D9C1"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r>
      <w:tr w:rsidR="005A75C8" w:rsidRPr="00E55E6F" w14:paraId="4608000F" w14:textId="77777777" w:rsidTr="00384A7C">
        <w:trPr>
          <w:trHeight w:val="570"/>
        </w:trPr>
        <w:tc>
          <w:tcPr>
            <w:tcW w:w="1076" w:type="pct"/>
            <w:tcBorders>
              <w:left w:val="single" w:sz="4" w:space="0" w:color="auto"/>
              <w:bottom w:val="single" w:sz="4" w:space="0" w:color="auto"/>
              <w:right w:val="single" w:sz="4" w:space="0" w:color="70AD47"/>
            </w:tcBorders>
            <w:noWrap/>
            <w:vAlign w:val="center"/>
          </w:tcPr>
          <w:p w14:paraId="43B4AD58" w14:textId="77777777" w:rsidR="005A75C8" w:rsidRPr="00E55E6F" w:rsidRDefault="005A75C8" w:rsidP="001A3BAA">
            <w:pPr>
              <w:autoSpaceDE w:val="0"/>
              <w:autoSpaceDN w:val="0"/>
              <w:adjustRightInd w:val="0"/>
              <w:spacing w:line="276" w:lineRule="auto"/>
              <w:rPr>
                <w:rFonts w:ascii="Calibri" w:hAnsi="Calibri" w:cs="Calibri"/>
                <w:b/>
                <w:color w:val="000000"/>
              </w:rPr>
            </w:pPr>
            <w:r w:rsidRPr="00E55E6F">
              <w:rPr>
                <w:rFonts w:ascii="Calibri" w:hAnsi="Calibri" w:cs="Calibri"/>
                <w:b/>
                <w:color w:val="000000"/>
              </w:rPr>
              <w:t>Projekt/zadanie inne niż wyżej wymienione</w:t>
            </w:r>
          </w:p>
        </w:tc>
        <w:tc>
          <w:tcPr>
            <w:tcW w:w="640" w:type="pct"/>
            <w:tcBorders>
              <w:left w:val="single" w:sz="4" w:space="0" w:color="70AD47"/>
              <w:bottom w:val="single" w:sz="4" w:space="0" w:color="auto"/>
            </w:tcBorders>
            <w:vAlign w:val="center"/>
          </w:tcPr>
          <w:p w14:paraId="056AF0AC" w14:textId="77777777" w:rsidR="005A75C8" w:rsidRPr="00E55E6F" w:rsidRDefault="005A75C8" w:rsidP="001A3BAA">
            <w:pPr>
              <w:autoSpaceDE w:val="0"/>
              <w:autoSpaceDN w:val="0"/>
              <w:adjustRightInd w:val="0"/>
              <w:spacing w:line="276" w:lineRule="auto"/>
              <w:jc w:val="center"/>
              <w:rPr>
                <w:rFonts w:ascii="Calibri" w:hAnsi="Calibri" w:cs="Calibri"/>
                <w:b/>
                <w:color w:val="000000"/>
                <w:vertAlign w:val="superscript"/>
              </w:rPr>
            </w:pPr>
            <w:r w:rsidRPr="00E55E6F">
              <w:rPr>
                <w:rFonts w:ascii="Calibri" w:hAnsi="Calibri" w:cs="Calibri"/>
                <w:b/>
                <w:color w:val="000000"/>
              </w:rPr>
              <w:t>—</w:t>
            </w:r>
          </w:p>
        </w:tc>
        <w:tc>
          <w:tcPr>
            <w:tcW w:w="746" w:type="pct"/>
            <w:tcBorders>
              <w:bottom w:val="single" w:sz="4" w:space="0" w:color="auto"/>
            </w:tcBorders>
            <w:vAlign w:val="center"/>
          </w:tcPr>
          <w:p w14:paraId="729FB8F1"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746" w:type="pct"/>
            <w:tcBorders>
              <w:bottom w:val="single" w:sz="4" w:space="0" w:color="auto"/>
            </w:tcBorders>
            <w:vAlign w:val="center"/>
          </w:tcPr>
          <w:p w14:paraId="7486FA2C"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w:t>
            </w:r>
          </w:p>
        </w:tc>
        <w:tc>
          <w:tcPr>
            <w:tcW w:w="970" w:type="pct"/>
            <w:tcBorders>
              <w:bottom w:val="single" w:sz="4" w:space="0" w:color="auto"/>
            </w:tcBorders>
            <w:vAlign w:val="center"/>
          </w:tcPr>
          <w:p w14:paraId="7938574D" w14:textId="77777777" w:rsidR="005A75C8" w:rsidRPr="00E55E6F" w:rsidRDefault="005A75C8" w:rsidP="001A3BAA">
            <w:pPr>
              <w:autoSpaceDE w:val="0"/>
              <w:autoSpaceDN w:val="0"/>
              <w:adjustRightInd w:val="0"/>
              <w:spacing w:line="276" w:lineRule="auto"/>
              <w:jc w:val="center"/>
              <w:rPr>
                <w:rFonts w:ascii="Calibri" w:hAnsi="Calibri" w:cs="Calibri"/>
                <w:b/>
                <w:color w:val="000000"/>
                <w:vertAlign w:val="superscript"/>
              </w:rPr>
            </w:pPr>
            <w:r w:rsidRPr="00E55E6F">
              <w:rPr>
                <w:rFonts w:ascii="Calibri" w:hAnsi="Calibri" w:cs="Calibri"/>
                <w:b/>
                <w:color w:val="000000"/>
              </w:rPr>
              <w:t>—</w:t>
            </w:r>
          </w:p>
        </w:tc>
        <w:tc>
          <w:tcPr>
            <w:tcW w:w="821" w:type="pct"/>
            <w:tcBorders>
              <w:bottom w:val="single" w:sz="4" w:space="0" w:color="auto"/>
              <w:right w:val="single" w:sz="4" w:space="0" w:color="auto"/>
            </w:tcBorders>
            <w:vAlign w:val="center"/>
          </w:tcPr>
          <w:p w14:paraId="017A25C7" w14:textId="77777777" w:rsidR="005A75C8" w:rsidRPr="00E55E6F" w:rsidRDefault="005A75C8" w:rsidP="001A3BAA">
            <w:pPr>
              <w:autoSpaceDE w:val="0"/>
              <w:autoSpaceDN w:val="0"/>
              <w:adjustRightInd w:val="0"/>
              <w:spacing w:line="276" w:lineRule="auto"/>
              <w:jc w:val="center"/>
              <w:rPr>
                <w:rFonts w:ascii="Calibri" w:hAnsi="Calibri" w:cs="Calibri"/>
                <w:b/>
                <w:color w:val="000000"/>
              </w:rPr>
            </w:pPr>
            <w:r w:rsidRPr="00E55E6F">
              <w:rPr>
                <w:rFonts w:ascii="Calibri" w:hAnsi="Calibri" w:cs="Calibri"/>
                <w:b/>
                <w:color w:val="000000"/>
              </w:rPr>
              <w:t xml:space="preserve">+ </w:t>
            </w:r>
          </w:p>
        </w:tc>
      </w:tr>
    </w:tbl>
    <w:p w14:paraId="23A937F4" w14:textId="7C6A08CD" w:rsidR="008B0A78" w:rsidRPr="00E55E6F" w:rsidRDefault="005A75C8" w:rsidP="001A3BAA">
      <w:pPr>
        <w:autoSpaceDE w:val="0"/>
        <w:autoSpaceDN w:val="0"/>
        <w:adjustRightInd w:val="0"/>
        <w:spacing w:before="120" w:after="120" w:line="276" w:lineRule="auto"/>
        <w:jc w:val="both"/>
        <w:rPr>
          <w:rFonts w:ascii="Calibri" w:hAnsi="Calibri" w:cs="Calibri"/>
        </w:rPr>
      </w:pPr>
      <w:r w:rsidRPr="00E55E6F">
        <w:rPr>
          <w:rFonts w:ascii="Calibri" w:hAnsi="Calibri" w:cs="Calibri"/>
        </w:rPr>
        <w:t xml:space="preserve">Objaśnienia do tabeli: </w:t>
      </w:r>
      <w:r w:rsidRPr="00E55E6F">
        <w:rPr>
          <w:rFonts w:ascii="Calibri" w:hAnsi="Calibri" w:cs="Calibri"/>
          <w:vertAlign w:val="superscript"/>
        </w:rPr>
        <w:t>1</w:t>
      </w:r>
      <w:r w:rsidRPr="00E55E6F">
        <w:rPr>
          <w:rFonts w:ascii="Calibri" w:hAnsi="Calibri" w:cs="Calibri"/>
        </w:rPr>
        <w:t xml:space="preserve">jeżeli była ponowna OOŚ, </w:t>
      </w:r>
      <w:r w:rsidRPr="00E55E6F">
        <w:rPr>
          <w:rFonts w:ascii="Calibri" w:hAnsi="Calibri" w:cs="Calibri"/>
          <w:vertAlign w:val="superscript"/>
        </w:rPr>
        <w:t xml:space="preserve">2 </w:t>
      </w:r>
      <w:r w:rsidRPr="00E55E6F">
        <w:rPr>
          <w:rFonts w:ascii="Calibri" w:hAnsi="Calibri" w:cs="Calibri"/>
        </w:rPr>
        <w:t>jeśli projekt ma charakter infrastrukturalny</w:t>
      </w:r>
      <w:r>
        <w:rPr>
          <w:rFonts w:ascii="Calibri" w:hAnsi="Calibri" w:cs="Calibri"/>
        </w:rPr>
        <w:t>.</w:t>
      </w:r>
    </w:p>
    <w:p w14:paraId="2DD44FAD" w14:textId="137C18AA" w:rsidR="008B0A78" w:rsidRPr="001A3BAA" w:rsidRDefault="008B0A78" w:rsidP="001A3BAA">
      <w:pPr>
        <w:pStyle w:val="Nagwek3"/>
        <w:spacing w:line="276" w:lineRule="auto"/>
        <w:rPr>
          <w:sz w:val="24"/>
          <w:szCs w:val="24"/>
        </w:rPr>
      </w:pPr>
      <w:bookmarkStart w:id="37" w:name="_Toc140497349"/>
      <w:bookmarkStart w:id="38" w:name="_Toc182243698"/>
      <w:bookmarkStart w:id="39" w:name="_Toc204674795"/>
      <w:r w:rsidRPr="001A3BAA">
        <w:rPr>
          <w:sz w:val="24"/>
          <w:szCs w:val="24"/>
        </w:rPr>
        <w:t>4. Pozwolenia/ zezwolenia dotyczące zakresu rzeczowego inwestycji (w zależności od zakresu i specyfiki projektu)</w:t>
      </w:r>
      <w:bookmarkEnd w:id="37"/>
      <w:bookmarkEnd w:id="38"/>
      <w:bookmarkEnd w:id="39"/>
    </w:p>
    <w:p w14:paraId="450176FD" w14:textId="77777777" w:rsidR="008B0A78" w:rsidRPr="008A72AC" w:rsidRDefault="008B0A78" w:rsidP="001A3BAA">
      <w:pPr>
        <w:shd w:val="clear" w:color="auto" w:fill="F2F2F2" w:themeFill="background1" w:themeFillShade="F2"/>
        <w:spacing w:before="120" w:after="120" w:line="276" w:lineRule="auto"/>
        <w:rPr>
          <w:rFonts w:ascii="Calibri" w:hAnsi="Calibri" w:cs="Calibri"/>
          <w:b/>
          <w:szCs w:val="22"/>
        </w:rPr>
      </w:pPr>
      <w:r w:rsidRPr="008A72AC">
        <w:rPr>
          <w:rFonts w:ascii="Calibri" w:hAnsi="Calibri" w:cs="Calibri"/>
          <w:b/>
          <w:szCs w:val="22"/>
        </w:rPr>
        <w:t>Uwaga!</w:t>
      </w:r>
    </w:p>
    <w:p w14:paraId="643EAB43" w14:textId="7E6AD7E5" w:rsidR="008B0A78" w:rsidRPr="00696420" w:rsidRDefault="008B0A78" w:rsidP="001A3BAA">
      <w:pPr>
        <w:shd w:val="clear" w:color="auto" w:fill="F2F2F2" w:themeFill="background1" w:themeFillShade="F2"/>
        <w:spacing w:before="120" w:after="120" w:line="276" w:lineRule="auto"/>
        <w:rPr>
          <w:rFonts w:ascii="Calibri" w:hAnsi="Calibri" w:cs="Calibri"/>
          <w:b/>
          <w:szCs w:val="22"/>
        </w:rPr>
      </w:pPr>
      <w:r>
        <w:rPr>
          <w:rFonts w:ascii="Calibri" w:hAnsi="Calibri" w:cs="Calibri"/>
          <w:szCs w:val="22"/>
        </w:rPr>
        <w:t>W</w:t>
      </w:r>
      <w:r w:rsidRPr="00696420">
        <w:rPr>
          <w:rFonts w:ascii="Calibri" w:hAnsi="Calibri" w:cs="Calibri"/>
          <w:szCs w:val="22"/>
        </w:rPr>
        <w:t xml:space="preserve"> ramach naboru dla </w:t>
      </w:r>
      <w:r w:rsidRPr="005B6F8A">
        <w:rPr>
          <w:rFonts w:ascii="Calibri" w:hAnsi="Calibri" w:cs="Calibri"/>
          <w:szCs w:val="22"/>
        </w:rPr>
        <w:t xml:space="preserve">Działania </w:t>
      </w:r>
      <w:r w:rsidRPr="008E7891">
        <w:rPr>
          <w:rFonts w:cstheme="minorHAnsi"/>
          <w:szCs w:val="22"/>
        </w:rPr>
        <w:t xml:space="preserve">6.12 </w:t>
      </w:r>
      <w:r w:rsidR="00275A4B" w:rsidRPr="008E7891">
        <w:rPr>
          <w:rFonts w:cstheme="minorHAnsi"/>
          <w:szCs w:val="22"/>
        </w:rPr>
        <w:t>Infrastruktura turystyki</w:t>
      </w:r>
      <w:r w:rsidRPr="008E7891">
        <w:rPr>
          <w:rFonts w:cstheme="minorHAnsi"/>
          <w:szCs w:val="22"/>
        </w:rPr>
        <w:t xml:space="preserve"> – RLKS </w:t>
      </w:r>
      <w:r w:rsidRPr="00696420">
        <w:rPr>
          <w:rFonts w:ascii="Calibri" w:hAnsi="Calibri" w:cs="Calibri"/>
          <w:b/>
          <w:szCs w:val="22"/>
        </w:rPr>
        <w:t>nie dopuszcza się</w:t>
      </w:r>
      <w:r w:rsidRPr="00696420">
        <w:rPr>
          <w:rFonts w:ascii="Calibri" w:hAnsi="Calibri" w:cs="Calibri"/>
          <w:szCs w:val="22"/>
        </w:rPr>
        <w:t xml:space="preserve"> </w:t>
      </w:r>
      <w:r w:rsidR="001B0087">
        <w:rPr>
          <w:rFonts w:ascii="Calibri" w:hAnsi="Calibri" w:cs="Calibri"/>
          <w:szCs w:val="22"/>
        </w:rPr>
        <w:t xml:space="preserve">realizacji </w:t>
      </w:r>
      <w:r w:rsidRPr="00696420">
        <w:rPr>
          <w:rFonts w:ascii="Calibri" w:hAnsi="Calibri" w:cs="Calibri"/>
          <w:b/>
          <w:szCs w:val="22"/>
        </w:rPr>
        <w:t>projektów realizowanych w trybie</w:t>
      </w:r>
      <w:r w:rsidRPr="00696420">
        <w:rPr>
          <w:rFonts w:ascii="Calibri" w:hAnsi="Calibri" w:cs="Calibri"/>
          <w:szCs w:val="22"/>
        </w:rPr>
        <w:t xml:space="preserve"> </w:t>
      </w:r>
      <w:r w:rsidRPr="00696420">
        <w:rPr>
          <w:rFonts w:ascii="Calibri" w:hAnsi="Calibri" w:cs="Calibri"/>
          <w:b/>
          <w:szCs w:val="22"/>
        </w:rPr>
        <w:t>„zaprojektuj i wybuduj”</w:t>
      </w:r>
      <w:r w:rsidRPr="00696420">
        <w:rPr>
          <w:rFonts w:ascii="Calibri" w:hAnsi="Calibri" w:cs="Calibri"/>
          <w:szCs w:val="22"/>
        </w:rPr>
        <w:t>, tj</w:t>
      </w:r>
      <w:r>
        <w:rPr>
          <w:rFonts w:ascii="Calibri" w:hAnsi="Calibri" w:cs="Calibri"/>
          <w:szCs w:val="22"/>
        </w:rPr>
        <w:t>.</w:t>
      </w:r>
      <w:r w:rsidRPr="00696420">
        <w:rPr>
          <w:rFonts w:ascii="Calibri" w:hAnsi="Calibri" w:cs="Calibri"/>
          <w:szCs w:val="22"/>
        </w:rPr>
        <w:t xml:space="preserve"> </w:t>
      </w:r>
      <w:r w:rsidR="001B0087">
        <w:rPr>
          <w:rFonts w:ascii="Calibri" w:hAnsi="Calibri" w:cs="Calibri"/>
          <w:szCs w:val="22"/>
        </w:rPr>
        <w:t xml:space="preserve">złożenia </w:t>
      </w:r>
      <w:r w:rsidRPr="00696420">
        <w:rPr>
          <w:rFonts w:ascii="Calibri" w:hAnsi="Calibri" w:cs="Calibri"/>
          <w:szCs w:val="22"/>
        </w:rPr>
        <w:t>program</w:t>
      </w:r>
      <w:r w:rsidR="001B0087">
        <w:rPr>
          <w:rFonts w:ascii="Calibri" w:hAnsi="Calibri" w:cs="Calibri"/>
          <w:szCs w:val="22"/>
        </w:rPr>
        <w:t>u</w:t>
      </w:r>
      <w:r w:rsidRPr="00696420">
        <w:rPr>
          <w:rFonts w:ascii="Calibri" w:hAnsi="Calibri" w:cs="Calibri"/>
          <w:szCs w:val="22"/>
        </w:rPr>
        <w:t xml:space="preserve"> funkcjonalno-użytkow</w:t>
      </w:r>
      <w:r w:rsidR="001B0087">
        <w:rPr>
          <w:rFonts w:ascii="Calibri" w:hAnsi="Calibri" w:cs="Calibri"/>
          <w:szCs w:val="22"/>
        </w:rPr>
        <w:t xml:space="preserve">ego </w:t>
      </w:r>
      <w:r w:rsidRPr="00696420">
        <w:rPr>
          <w:rFonts w:ascii="Calibri" w:hAnsi="Calibri" w:cs="Calibri"/>
          <w:szCs w:val="22"/>
        </w:rPr>
        <w:t>sporządzon</w:t>
      </w:r>
      <w:r w:rsidR="001B0087">
        <w:rPr>
          <w:rFonts w:ascii="Calibri" w:hAnsi="Calibri" w:cs="Calibri"/>
          <w:szCs w:val="22"/>
        </w:rPr>
        <w:t xml:space="preserve">ego </w:t>
      </w:r>
      <w:r w:rsidRPr="00696420">
        <w:rPr>
          <w:rFonts w:ascii="Calibri" w:hAnsi="Calibri" w:cs="Calibri"/>
          <w:szCs w:val="22"/>
        </w:rPr>
        <w:t>zgodnie z Rozporządzeniem Ministra Rozwoju Technologii z dnia 20 grudnia 2021 r. w sprawie szczegółowego zakresu i formy dokumentacji projektowej, specyfikacji technicznych wykonania i odbioru robót budowlanych oraz programu funkcjonalno-użytkowego.</w:t>
      </w:r>
    </w:p>
    <w:p w14:paraId="07357C62" w14:textId="4FC478C7" w:rsidR="00C3580E" w:rsidRPr="00E55E6F" w:rsidRDefault="00C3580E" w:rsidP="001A3BAA">
      <w:pPr>
        <w:autoSpaceDE w:val="0"/>
        <w:autoSpaceDN w:val="0"/>
        <w:adjustRightInd w:val="0"/>
        <w:spacing w:before="120" w:after="120" w:line="276" w:lineRule="auto"/>
        <w:rPr>
          <w:rFonts w:ascii="Calibri" w:hAnsi="Calibri" w:cs="Calibri"/>
          <w:szCs w:val="22"/>
        </w:rPr>
      </w:pPr>
      <w:bookmarkStart w:id="40" w:name="_Toc140497350"/>
      <w:r w:rsidRPr="00E55E6F">
        <w:rPr>
          <w:rFonts w:ascii="Calibri" w:hAnsi="Calibri" w:cs="Calibri"/>
          <w:szCs w:val="22"/>
        </w:rPr>
        <w:t xml:space="preserve">Wszystkie złożone dokumenty powinny </w:t>
      </w:r>
      <w:r w:rsidRPr="00384A7C">
        <w:rPr>
          <w:rFonts w:ascii="Calibri" w:hAnsi="Calibri" w:cs="Calibri"/>
          <w:szCs w:val="22"/>
        </w:rPr>
        <w:t>być opatrzone klauzulą prawomocności/ostateczności</w:t>
      </w:r>
      <w:r w:rsidRPr="00E55E6F">
        <w:rPr>
          <w:rFonts w:ascii="Calibri" w:hAnsi="Calibri" w:cs="Calibri"/>
          <w:szCs w:val="22"/>
        </w:rPr>
        <w:t xml:space="preserve"> (jeśli jest wymagana)</w:t>
      </w:r>
      <w:r w:rsidRPr="00E55E6F">
        <w:rPr>
          <w:rFonts w:ascii="Calibri" w:hAnsi="Calibri" w:cs="Calibri"/>
        </w:rPr>
        <w:t xml:space="preserve"> </w:t>
      </w:r>
      <w:r w:rsidRPr="00E55E6F">
        <w:rPr>
          <w:rFonts w:ascii="Calibri" w:hAnsi="Calibri" w:cs="Calibri"/>
          <w:szCs w:val="22"/>
        </w:rPr>
        <w:t>lub musi zostać załączony inny dokument (np. zaświadczenie organu, który wydał pozwolenie / decyzję / wyrok) potwierdzający tę ostateczność / prawomocność.</w:t>
      </w:r>
    </w:p>
    <w:p w14:paraId="1DDECB99" w14:textId="3644CA1E" w:rsidR="00C3580E" w:rsidRPr="008A72AC" w:rsidRDefault="00C3580E" w:rsidP="001A3BAA">
      <w:pPr>
        <w:spacing w:line="276" w:lineRule="auto"/>
        <w:jc w:val="both"/>
        <w:rPr>
          <w:rFonts w:ascii="Calibri" w:hAnsi="Calibri" w:cs="Calibri"/>
          <w:b/>
          <w:szCs w:val="22"/>
        </w:rPr>
      </w:pPr>
      <w:r w:rsidRPr="001670DF">
        <w:rPr>
          <w:rFonts w:ascii="Calibri" w:hAnsi="Calibri" w:cs="Calibri"/>
          <w:b/>
          <w:szCs w:val="22"/>
        </w:rPr>
        <w:t>Dopuszczalne jest</w:t>
      </w:r>
      <w:r w:rsidRPr="001670DF">
        <w:rPr>
          <w:rFonts w:ascii="Calibri" w:hAnsi="Calibri" w:cs="Calibri"/>
          <w:szCs w:val="22"/>
        </w:rPr>
        <w:t xml:space="preserve"> przedstawienie dokumentów potwierdzających ich prawomocność/ ostateczność z pierwszym wnioskiem o płatność/ wnioskiem o płatność pierwszej transzy zaliczki w przypadku ubiegania się o zaliczkę. </w:t>
      </w:r>
    </w:p>
    <w:p w14:paraId="0FE878AF" w14:textId="77777777" w:rsidR="00C3580E" w:rsidRDefault="00C3580E" w:rsidP="001A3BAA">
      <w:pPr>
        <w:spacing w:before="120" w:after="120" w:line="276" w:lineRule="auto"/>
        <w:rPr>
          <w:rFonts w:ascii="Calibri" w:hAnsi="Calibri" w:cs="Calibri"/>
          <w:szCs w:val="22"/>
        </w:rPr>
      </w:pPr>
    </w:p>
    <w:p w14:paraId="533D23FF" w14:textId="2971FB0E" w:rsidR="008B0A78" w:rsidRDefault="00275A4B" w:rsidP="001A3BAA">
      <w:pPr>
        <w:spacing w:before="120" w:after="120" w:line="276" w:lineRule="auto"/>
        <w:rPr>
          <w:rFonts w:ascii="Calibri" w:hAnsi="Calibri" w:cs="Calibri"/>
          <w:szCs w:val="22"/>
        </w:rPr>
      </w:pPr>
      <w:r>
        <w:rPr>
          <w:rFonts w:ascii="Calibri" w:hAnsi="Calibri" w:cs="Calibri"/>
          <w:szCs w:val="22"/>
        </w:rPr>
        <w:t>Dokumenty,</w:t>
      </w:r>
      <w:r w:rsidR="00C3580E">
        <w:rPr>
          <w:rFonts w:ascii="Calibri" w:hAnsi="Calibri" w:cs="Calibri"/>
          <w:szCs w:val="22"/>
        </w:rPr>
        <w:t xml:space="preserve"> o których mowa niżej, że </w:t>
      </w:r>
      <w:r w:rsidR="008B0A78" w:rsidRPr="00E55E6F">
        <w:rPr>
          <w:rFonts w:ascii="Calibri" w:hAnsi="Calibri" w:cs="Calibri"/>
          <w:szCs w:val="22"/>
        </w:rPr>
        <w:t xml:space="preserve">co do zasady, nie </w:t>
      </w:r>
      <w:r w:rsidR="00C3580E">
        <w:rPr>
          <w:rFonts w:ascii="Calibri" w:hAnsi="Calibri" w:cs="Calibri"/>
          <w:szCs w:val="22"/>
        </w:rPr>
        <w:t>są</w:t>
      </w:r>
      <w:r w:rsidR="008B0A78" w:rsidRPr="00E55E6F">
        <w:rPr>
          <w:rFonts w:ascii="Calibri" w:hAnsi="Calibri" w:cs="Calibri"/>
          <w:szCs w:val="22"/>
        </w:rPr>
        <w:t xml:space="preserve"> wymagan</w:t>
      </w:r>
      <w:r w:rsidR="00C3580E">
        <w:rPr>
          <w:rFonts w:ascii="Calibri" w:hAnsi="Calibri" w:cs="Calibri"/>
          <w:szCs w:val="22"/>
        </w:rPr>
        <w:t>e</w:t>
      </w:r>
      <w:r w:rsidR="008B0A78" w:rsidRPr="00E55E6F">
        <w:rPr>
          <w:rFonts w:ascii="Calibri" w:hAnsi="Calibri" w:cs="Calibri"/>
          <w:szCs w:val="22"/>
        </w:rPr>
        <w:t xml:space="preserve"> dla nieinfrastrukturalnego zakresu projektu. W</w:t>
      </w:r>
      <w:r w:rsidR="008B0A78">
        <w:rPr>
          <w:rFonts w:ascii="Calibri" w:hAnsi="Calibri" w:cs="Calibri"/>
          <w:szCs w:val="22"/>
        </w:rPr>
        <w:t> </w:t>
      </w:r>
      <w:r w:rsidR="008B0A78" w:rsidRPr="00E55E6F">
        <w:rPr>
          <w:rFonts w:ascii="Calibri" w:hAnsi="Calibri" w:cs="Calibri"/>
          <w:szCs w:val="22"/>
        </w:rPr>
        <w:t xml:space="preserve">przypadku projektów, w ramach których Wnioskodawca przewidział zakup wyposażenia (np. zakup sprzętu, urządzeń), planowane do zakupu wyposażenie należy opisać w </w:t>
      </w:r>
      <w:r w:rsidR="008B0A78">
        <w:rPr>
          <w:rFonts w:ascii="Calibri" w:hAnsi="Calibri" w:cs="Calibri"/>
          <w:szCs w:val="22"/>
        </w:rPr>
        <w:t xml:space="preserve">rozdziale </w:t>
      </w:r>
      <w:r w:rsidR="00C46320">
        <w:rPr>
          <w:rFonts w:ascii="Calibri" w:hAnsi="Calibri" w:cs="Calibri"/>
          <w:szCs w:val="22"/>
        </w:rPr>
        <w:t>2</w:t>
      </w:r>
      <w:r w:rsidR="008B0A78">
        <w:rPr>
          <w:rFonts w:ascii="Calibri" w:hAnsi="Calibri" w:cs="Calibri"/>
          <w:szCs w:val="22"/>
        </w:rPr>
        <w:t>.</w:t>
      </w:r>
      <w:r w:rsidR="00C46320">
        <w:rPr>
          <w:rFonts w:ascii="Calibri" w:hAnsi="Calibri" w:cs="Calibri"/>
          <w:szCs w:val="22"/>
        </w:rPr>
        <w:t>6</w:t>
      </w:r>
      <w:r w:rsidR="008B0A78">
        <w:rPr>
          <w:rFonts w:ascii="Calibri" w:hAnsi="Calibri" w:cs="Calibri"/>
          <w:szCs w:val="22"/>
        </w:rPr>
        <w:t xml:space="preserve"> </w:t>
      </w:r>
      <w:r w:rsidR="008B0A78" w:rsidRPr="00C46320">
        <w:rPr>
          <w:rFonts w:cstheme="minorHAnsi"/>
          <w:i/>
          <w:szCs w:val="22"/>
        </w:rPr>
        <w:t>Opisu wykonalności</w:t>
      </w:r>
      <w:r w:rsidR="008B0A78" w:rsidRPr="006D167C">
        <w:rPr>
          <w:rFonts w:cstheme="minorHAnsi"/>
          <w:szCs w:val="22"/>
        </w:rPr>
        <w:t xml:space="preserve"> projektu w ramach Działania 6.12 Infrastruktura turystyki – RLKS</w:t>
      </w:r>
      <w:r w:rsidR="00C46320">
        <w:rPr>
          <w:rFonts w:cstheme="minorHAnsi"/>
          <w:szCs w:val="22"/>
        </w:rPr>
        <w:t xml:space="preserve">. </w:t>
      </w:r>
    </w:p>
    <w:p w14:paraId="0F61588E" w14:textId="714D2BC7" w:rsidR="00373B6F" w:rsidRDefault="008B0A78" w:rsidP="001A3BAA">
      <w:pPr>
        <w:spacing w:before="120" w:after="120" w:line="276" w:lineRule="auto"/>
        <w:rPr>
          <w:rFonts w:ascii="Calibri" w:hAnsi="Calibri" w:cs="Calibri"/>
          <w:szCs w:val="22"/>
        </w:rPr>
      </w:pPr>
      <w:r w:rsidRPr="00082C17">
        <w:rPr>
          <w:rFonts w:ascii="Calibri" w:hAnsi="Calibri" w:cs="Calibri"/>
          <w:szCs w:val="22"/>
        </w:rPr>
        <w:lastRenderedPageBreak/>
        <w:t xml:space="preserve">Poniżej </w:t>
      </w:r>
      <w:r>
        <w:rPr>
          <w:rFonts w:ascii="Calibri" w:hAnsi="Calibri" w:cs="Calibri"/>
          <w:szCs w:val="22"/>
        </w:rPr>
        <w:t xml:space="preserve">przedstawione </w:t>
      </w:r>
      <w:r w:rsidRPr="00082C17">
        <w:rPr>
          <w:rFonts w:ascii="Calibri" w:hAnsi="Calibri" w:cs="Calibri"/>
          <w:szCs w:val="22"/>
        </w:rPr>
        <w:t xml:space="preserve">zostały </w:t>
      </w:r>
      <w:r>
        <w:rPr>
          <w:rFonts w:ascii="Calibri" w:hAnsi="Calibri" w:cs="Calibri"/>
          <w:szCs w:val="22"/>
        </w:rPr>
        <w:t xml:space="preserve">wymagane </w:t>
      </w:r>
      <w:r w:rsidRPr="00082C17">
        <w:rPr>
          <w:rFonts w:ascii="Calibri" w:hAnsi="Calibri" w:cs="Calibri"/>
          <w:szCs w:val="22"/>
        </w:rPr>
        <w:t>załączniki do formularza wniosku o dofinansowanie dotyczące zakresu rzeczowego inwestycji, tj. zgody na realizację inwestycji. Należy mieć przy tym na względzie, że załączniki te mogą obejmować szerszy, niż opisany we wniosku o dofinansowanie projektu, zakres rzeczowy. Dotyczy to zwłaszcza sytuacji, gdy np. pozwolenie na budowę zostało wydane dla inwestycji, której tylko część jest planowana do realizacji w ramach złożonego wniosku o dofinansowanie.</w:t>
      </w:r>
    </w:p>
    <w:p w14:paraId="059AFA06" w14:textId="77777777" w:rsidR="001670DF" w:rsidRPr="001A3BAA" w:rsidRDefault="001670DF" w:rsidP="001A3BAA">
      <w:pPr>
        <w:pStyle w:val="Nagwek4"/>
        <w:spacing w:before="240" w:after="120" w:line="276" w:lineRule="auto"/>
        <w:rPr>
          <w:sz w:val="24"/>
          <w:szCs w:val="24"/>
        </w:rPr>
      </w:pPr>
      <w:bookmarkStart w:id="41" w:name="_Toc204674796"/>
      <w:r w:rsidRPr="001A3BAA">
        <w:rPr>
          <w:sz w:val="24"/>
          <w:szCs w:val="24"/>
        </w:rPr>
        <w:t xml:space="preserve">Załącznik nr 4.1 </w:t>
      </w:r>
      <w:r w:rsidR="008B0A78" w:rsidRPr="001A3BAA">
        <w:rPr>
          <w:sz w:val="24"/>
          <w:szCs w:val="24"/>
        </w:rPr>
        <w:t>Pozwolenie na budowę</w:t>
      </w:r>
      <w:bookmarkEnd w:id="41"/>
      <w:r w:rsidR="008B0A78" w:rsidRPr="001A3BAA">
        <w:rPr>
          <w:sz w:val="24"/>
          <w:szCs w:val="24"/>
        </w:rPr>
        <w:t xml:space="preserve"> </w:t>
      </w:r>
    </w:p>
    <w:p w14:paraId="2DE02E1A" w14:textId="4B157D51" w:rsidR="008B0A78" w:rsidRPr="00E55E6F" w:rsidRDefault="001670DF" w:rsidP="001A3BAA">
      <w:pPr>
        <w:autoSpaceDE w:val="0"/>
        <w:autoSpaceDN w:val="0"/>
        <w:adjustRightInd w:val="0"/>
        <w:spacing w:before="120" w:after="120" w:line="276" w:lineRule="auto"/>
        <w:rPr>
          <w:rFonts w:ascii="Calibri" w:hAnsi="Calibri" w:cs="Calibri"/>
          <w:szCs w:val="22"/>
        </w:rPr>
      </w:pPr>
      <w:r>
        <w:rPr>
          <w:rFonts w:ascii="Calibri" w:hAnsi="Calibri" w:cs="Calibri"/>
          <w:szCs w:val="22"/>
        </w:rPr>
        <w:t>N</w:t>
      </w:r>
      <w:r w:rsidR="008B0A78" w:rsidRPr="00E55E6F">
        <w:rPr>
          <w:rFonts w:ascii="Calibri" w:hAnsi="Calibri" w:cs="Calibri"/>
          <w:szCs w:val="22"/>
        </w:rPr>
        <w:t>ależy dostarczyć w przypadku, gdy zamierzenie inwestycyjne wymaga uzyskania takiego pozwolenia zgodnie z ustawą z dnia 7 lipca 1994 r. Prawo budowlane.</w:t>
      </w:r>
    </w:p>
    <w:p w14:paraId="0C557464" w14:textId="77777777" w:rsidR="008B0A78" w:rsidRPr="00E55E6F" w:rsidRDefault="008B0A7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 myśl przepisów art. 29 ust. 6 ustawy z dnia 7 lipca 1994 r. Prawo budowlane, pozwolenia na budowę wymagają m.in. przedsięwzięcia, dla których przeprowadzono ocenę oddziaływania na środowisko i/lub ocenę oddziaływania na obszar Natura 2000 zgodnie z art. 59 ustawy OOŚ.</w:t>
      </w:r>
    </w:p>
    <w:p w14:paraId="651F545D" w14:textId="6D64F450" w:rsidR="001670DF" w:rsidRPr="001A3BAA" w:rsidRDefault="001670DF" w:rsidP="001A3BAA">
      <w:pPr>
        <w:pStyle w:val="Nagwek4"/>
        <w:spacing w:before="240" w:after="120" w:line="276" w:lineRule="auto"/>
        <w:rPr>
          <w:sz w:val="24"/>
          <w:szCs w:val="24"/>
        </w:rPr>
      </w:pPr>
      <w:bookmarkStart w:id="42" w:name="_Toc204674797"/>
      <w:r w:rsidRPr="001A3BAA">
        <w:rPr>
          <w:sz w:val="24"/>
          <w:szCs w:val="24"/>
        </w:rPr>
        <w:t xml:space="preserve">Załącznik nr 4.2 </w:t>
      </w:r>
      <w:r w:rsidR="008B0A78" w:rsidRPr="001A3BAA">
        <w:rPr>
          <w:sz w:val="24"/>
          <w:szCs w:val="24"/>
        </w:rPr>
        <w:t>Zgłoszenie zamiaru wykonywania robót budowlanych niewymagających pozwolenia na budowę</w:t>
      </w:r>
      <w:bookmarkEnd w:id="42"/>
      <w:r w:rsidR="008B0A78" w:rsidRPr="001A3BAA">
        <w:rPr>
          <w:sz w:val="24"/>
          <w:szCs w:val="24"/>
        </w:rPr>
        <w:t xml:space="preserve"> </w:t>
      </w:r>
    </w:p>
    <w:p w14:paraId="455EC4BE" w14:textId="7DF45B55" w:rsidR="008B0A78" w:rsidRPr="00E55E6F" w:rsidRDefault="001670DF" w:rsidP="001A3BAA">
      <w:pPr>
        <w:autoSpaceDE w:val="0"/>
        <w:autoSpaceDN w:val="0"/>
        <w:adjustRightInd w:val="0"/>
        <w:spacing w:before="120" w:after="120" w:line="276" w:lineRule="auto"/>
        <w:rPr>
          <w:rFonts w:ascii="Calibri" w:hAnsi="Calibri" w:cs="Calibri"/>
          <w:szCs w:val="22"/>
        </w:rPr>
      </w:pPr>
      <w:r>
        <w:rPr>
          <w:rFonts w:ascii="Calibri" w:hAnsi="Calibri" w:cs="Calibri"/>
          <w:szCs w:val="22"/>
        </w:rPr>
        <w:t>N</w:t>
      </w:r>
      <w:r w:rsidR="008B0A78" w:rsidRPr="00E55E6F">
        <w:rPr>
          <w:rFonts w:ascii="Calibri" w:hAnsi="Calibri" w:cs="Calibri"/>
          <w:szCs w:val="22"/>
        </w:rPr>
        <w:t xml:space="preserve">ależy dostarczyć w przypadku, gdy zamierzenie inwestycyjne nie wymaga uzyskania pozwolenia na budowę zgodnie z ustawą z dnia 7 lipca 1994 r. Prawo budowlane oraz przeprowadzenia zgodnie </w:t>
      </w:r>
      <w:r w:rsidR="008B0A78" w:rsidRPr="00E55E6F">
        <w:rPr>
          <w:rFonts w:ascii="Calibri" w:hAnsi="Calibri" w:cs="Calibri"/>
          <w:szCs w:val="22"/>
        </w:rPr>
        <w:br/>
        <w:t>z art. 59 ustawy OOŚ oceny oddziaływania na środowisko i/lub oceny oddziaływania na obszar Natura 2000.</w:t>
      </w:r>
    </w:p>
    <w:p w14:paraId="5FAE9180" w14:textId="2A423E5A" w:rsidR="008B0A78" w:rsidRDefault="008B0A78"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Zgłoszenie zamiaru wykonania robót budowlanych niepodlegających obowiązkowi uzyskania pozwolenia na budowę musi być opatrzone adnotacją właściwego organu architektoniczno-budowlanego o przyjęciu tego zgłoszenia bez zastrzeżeń</w:t>
      </w:r>
      <w:r w:rsidRPr="00E55E6F">
        <w:rPr>
          <w:rFonts w:ascii="Calibri" w:hAnsi="Calibri" w:cs="Calibri"/>
        </w:rPr>
        <w:t xml:space="preserve"> </w:t>
      </w:r>
      <w:r w:rsidRPr="00E55E6F">
        <w:rPr>
          <w:rFonts w:ascii="Calibri" w:hAnsi="Calibri" w:cs="Calibri"/>
          <w:szCs w:val="22"/>
        </w:rPr>
        <w:t xml:space="preserve">lub </w:t>
      </w:r>
      <w:r w:rsidRPr="001039C4">
        <w:rPr>
          <w:rFonts w:ascii="Calibri" w:hAnsi="Calibri" w:cs="Calibri"/>
          <w:szCs w:val="22"/>
        </w:rPr>
        <w:t>musi zostać załączony inny dokument</w:t>
      </w:r>
      <w:r w:rsidRPr="00E55E6F">
        <w:rPr>
          <w:rFonts w:ascii="Calibri" w:hAnsi="Calibri" w:cs="Calibri"/>
          <w:szCs w:val="22"/>
        </w:rPr>
        <w:t xml:space="preserve"> (np. </w:t>
      </w:r>
      <w:r w:rsidR="001039C4">
        <w:rPr>
          <w:rFonts w:ascii="Calibri" w:hAnsi="Calibri" w:cs="Calibri"/>
          <w:szCs w:val="22"/>
        </w:rPr>
        <w:t>oświadczenie</w:t>
      </w:r>
      <w:r w:rsidRPr="00E55E6F">
        <w:rPr>
          <w:rFonts w:ascii="Calibri" w:hAnsi="Calibri" w:cs="Calibri"/>
          <w:szCs w:val="22"/>
        </w:rPr>
        <w:t xml:space="preserve"> organu, który przyjął zgłoszenie) o jego przyjęciu bez zastrzeżeń.</w:t>
      </w:r>
    </w:p>
    <w:p w14:paraId="08AF764A" w14:textId="4A5EBB0B" w:rsidR="001670DF" w:rsidRPr="001A3BAA" w:rsidRDefault="001670DF" w:rsidP="001A3BAA">
      <w:pPr>
        <w:pStyle w:val="Nagwek4"/>
        <w:spacing w:before="240" w:after="120" w:line="276" w:lineRule="auto"/>
        <w:rPr>
          <w:sz w:val="24"/>
          <w:szCs w:val="24"/>
        </w:rPr>
      </w:pPr>
      <w:bookmarkStart w:id="43" w:name="_Toc204674798"/>
      <w:r w:rsidRPr="001A3BAA">
        <w:rPr>
          <w:sz w:val="24"/>
          <w:szCs w:val="24"/>
        </w:rPr>
        <w:t>Załącznik nr 4.3 Pozwolenie wodno – prawne</w:t>
      </w:r>
      <w:r w:rsidR="00373B6F" w:rsidRPr="001A3BAA">
        <w:rPr>
          <w:sz w:val="24"/>
          <w:szCs w:val="24"/>
        </w:rPr>
        <w:t>/ zgłoszenie wodno - prawne</w:t>
      </w:r>
      <w:bookmarkEnd w:id="43"/>
    </w:p>
    <w:p w14:paraId="637147F5" w14:textId="5DBAFD06" w:rsidR="00C3580E" w:rsidRPr="00E55E6F" w:rsidRDefault="00C3580E" w:rsidP="001A3BAA">
      <w:pPr>
        <w:autoSpaceDE w:val="0"/>
        <w:autoSpaceDN w:val="0"/>
        <w:adjustRightInd w:val="0"/>
        <w:spacing w:before="120" w:after="120" w:line="276" w:lineRule="auto"/>
        <w:rPr>
          <w:rFonts w:ascii="Calibri" w:hAnsi="Calibri" w:cs="Calibri"/>
          <w:szCs w:val="22"/>
        </w:rPr>
      </w:pPr>
      <w:r>
        <w:rPr>
          <w:rFonts w:ascii="Calibri" w:hAnsi="Calibri" w:cs="Calibri"/>
          <w:szCs w:val="22"/>
        </w:rPr>
        <w:t>N</w:t>
      </w:r>
      <w:r w:rsidRPr="00E55E6F">
        <w:rPr>
          <w:rFonts w:ascii="Calibri" w:hAnsi="Calibri" w:cs="Calibri"/>
          <w:szCs w:val="22"/>
        </w:rPr>
        <w:t>ależy dostarczyć w przypadku, gdy zamierzenie inwestycyjne wymaga uzyskania takiego pozwolenia</w:t>
      </w:r>
      <w:r w:rsidR="00373B6F">
        <w:rPr>
          <w:rFonts w:ascii="Calibri" w:hAnsi="Calibri" w:cs="Calibri"/>
          <w:szCs w:val="22"/>
        </w:rPr>
        <w:t>/ zgłoszenia</w:t>
      </w:r>
      <w:r w:rsidRPr="00E55E6F">
        <w:rPr>
          <w:rFonts w:ascii="Calibri" w:hAnsi="Calibri" w:cs="Calibri"/>
          <w:szCs w:val="22"/>
        </w:rPr>
        <w:t xml:space="preserve"> zgodnie z ustawą z dnia </w:t>
      </w:r>
      <w:r w:rsidR="00487BCD">
        <w:rPr>
          <w:rFonts w:ascii="Calibri" w:hAnsi="Calibri" w:cs="Calibri"/>
          <w:szCs w:val="22"/>
        </w:rPr>
        <w:t>20 lipca 2017</w:t>
      </w:r>
      <w:r w:rsidRPr="00E55E6F">
        <w:rPr>
          <w:rFonts w:ascii="Calibri" w:hAnsi="Calibri" w:cs="Calibri"/>
          <w:szCs w:val="22"/>
        </w:rPr>
        <w:t xml:space="preserve"> r. Prawo </w:t>
      </w:r>
      <w:r w:rsidR="00487BCD">
        <w:rPr>
          <w:rFonts w:ascii="Calibri" w:hAnsi="Calibri" w:cs="Calibri"/>
          <w:szCs w:val="22"/>
        </w:rPr>
        <w:t xml:space="preserve">wodne. </w:t>
      </w:r>
    </w:p>
    <w:p w14:paraId="4BF7D435" w14:textId="63E965A6" w:rsidR="00427C64" w:rsidRDefault="00C3580E" w:rsidP="001A3BAA">
      <w:pPr>
        <w:autoSpaceDE w:val="0"/>
        <w:autoSpaceDN w:val="0"/>
        <w:adjustRightInd w:val="0"/>
        <w:spacing w:before="120" w:after="120" w:line="276" w:lineRule="auto"/>
        <w:rPr>
          <w:rFonts w:ascii="Calibri" w:hAnsi="Calibri" w:cs="Calibri"/>
          <w:b/>
        </w:rPr>
      </w:pPr>
      <w:r w:rsidRPr="00E55E6F">
        <w:rPr>
          <w:rFonts w:ascii="Calibri" w:hAnsi="Calibri" w:cs="Calibri"/>
          <w:szCs w:val="22"/>
        </w:rPr>
        <w:t xml:space="preserve">W myśl przepisów art. </w:t>
      </w:r>
      <w:r w:rsidR="00373B6F">
        <w:rPr>
          <w:rFonts w:ascii="Calibri" w:hAnsi="Calibri" w:cs="Calibri"/>
          <w:szCs w:val="22"/>
        </w:rPr>
        <w:t>394</w:t>
      </w:r>
      <w:r w:rsidRPr="00E55E6F">
        <w:rPr>
          <w:rFonts w:ascii="Calibri" w:hAnsi="Calibri" w:cs="Calibri"/>
          <w:szCs w:val="22"/>
        </w:rPr>
        <w:t xml:space="preserve"> ust. </w:t>
      </w:r>
      <w:r w:rsidR="00373B6F">
        <w:rPr>
          <w:rFonts w:ascii="Calibri" w:hAnsi="Calibri" w:cs="Calibri"/>
          <w:szCs w:val="22"/>
        </w:rPr>
        <w:t>1</w:t>
      </w:r>
      <w:r w:rsidRPr="00E55E6F">
        <w:rPr>
          <w:rFonts w:ascii="Calibri" w:hAnsi="Calibri" w:cs="Calibri"/>
          <w:szCs w:val="22"/>
        </w:rPr>
        <w:t xml:space="preserve"> </w:t>
      </w:r>
      <w:r w:rsidR="00373B6F">
        <w:rPr>
          <w:rFonts w:ascii="Calibri" w:hAnsi="Calibri" w:cs="Calibri"/>
          <w:szCs w:val="22"/>
        </w:rPr>
        <w:t>pkt.</w:t>
      </w:r>
      <w:r w:rsidR="000340CC">
        <w:rPr>
          <w:rFonts w:ascii="Calibri" w:hAnsi="Calibri" w:cs="Calibri"/>
          <w:szCs w:val="22"/>
        </w:rPr>
        <w:t xml:space="preserve"> </w:t>
      </w:r>
      <w:r w:rsidR="00373B6F">
        <w:rPr>
          <w:rFonts w:ascii="Calibri" w:hAnsi="Calibri" w:cs="Calibri"/>
          <w:szCs w:val="22"/>
        </w:rPr>
        <w:t xml:space="preserve">4 </w:t>
      </w:r>
      <w:r w:rsidRPr="00E55E6F">
        <w:rPr>
          <w:rFonts w:ascii="Calibri" w:hAnsi="Calibri" w:cs="Calibri"/>
          <w:szCs w:val="22"/>
        </w:rPr>
        <w:t xml:space="preserve">ustawy z dnia </w:t>
      </w:r>
      <w:r w:rsidR="00373B6F">
        <w:rPr>
          <w:rFonts w:ascii="Calibri" w:hAnsi="Calibri" w:cs="Calibri"/>
          <w:szCs w:val="22"/>
        </w:rPr>
        <w:t>201</w:t>
      </w:r>
      <w:r w:rsidRPr="00E55E6F">
        <w:rPr>
          <w:rFonts w:ascii="Calibri" w:hAnsi="Calibri" w:cs="Calibri"/>
          <w:szCs w:val="22"/>
        </w:rPr>
        <w:t xml:space="preserve">7 </w:t>
      </w:r>
      <w:r w:rsidR="00373B6F">
        <w:rPr>
          <w:rFonts w:ascii="Calibri" w:hAnsi="Calibri" w:cs="Calibri"/>
          <w:szCs w:val="22"/>
        </w:rPr>
        <w:t xml:space="preserve">r. </w:t>
      </w:r>
      <w:r w:rsidRPr="00E55E6F">
        <w:rPr>
          <w:rFonts w:ascii="Calibri" w:hAnsi="Calibri" w:cs="Calibri"/>
          <w:szCs w:val="22"/>
        </w:rPr>
        <w:t xml:space="preserve">Prawo </w:t>
      </w:r>
      <w:r w:rsidR="00373B6F">
        <w:rPr>
          <w:rFonts w:ascii="Calibri" w:hAnsi="Calibri" w:cs="Calibri"/>
          <w:szCs w:val="22"/>
        </w:rPr>
        <w:t xml:space="preserve">wodne, zgłoszenia wodno – prawnego </w:t>
      </w:r>
      <w:r w:rsidRPr="00E55E6F">
        <w:rPr>
          <w:rFonts w:ascii="Calibri" w:hAnsi="Calibri" w:cs="Calibri"/>
          <w:szCs w:val="22"/>
        </w:rPr>
        <w:t xml:space="preserve">wymagają m.in. </w:t>
      </w:r>
      <w:r w:rsidR="00373B6F">
        <w:rPr>
          <w:rFonts w:ascii="Calibri" w:hAnsi="Calibri" w:cs="Calibri"/>
          <w:szCs w:val="22"/>
        </w:rPr>
        <w:t xml:space="preserve">wykonanie kąpieliska. </w:t>
      </w:r>
    </w:p>
    <w:p w14:paraId="0368931D" w14:textId="7CD3A652" w:rsidR="001E4299" w:rsidRPr="001A3BAA" w:rsidRDefault="001E4299" w:rsidP="001A3BAA">
      <w:pPr>
        <w:pStyle w:val="Nagwek4"/>
        <w:spacing w:before="240" w:after="120" w:line="276" w:lineRule="auto"/>
        <w:rPr>
          <w:rFonts w:cs="Calibri"/>
          <w:sz w:val="24"/>
          <w:szCs w:val="24"/>
        </w:rPr>
      </w:pPr>
      <w:bookmarkStart w:id="44" w:name="_Toc204674799"/>
      <w:r w:rsidRPr="001A3BAA">
        <w:rPr>
          <w:rFonts w:cs="Calibri"/>
          <w:sz w:val="24"/>
          <w:szCs w:val="24"/>
        </w:rPr>
        <w:t xml:space="preserve">Załącznik nr 4.4 </w:t>
      </w:r>
      <w:r w:rsidR="00422893" w:rsidRPr="001A3BAA">
        <w:rPr>
          <w:sz w:val="24"/>
          <w:szCs w:val="24"/>
        </w:rPr>
        <w:t>Mapy lub szkice sytuacyjne oraz rysunki charakterystyczne dla danego projektu</w:t>
      </w:r>
      <w:bookmarkEnd w:id="44"/>
    </w:p>
    <w:p w14:paraId="791E3456" w14:textId="77777777" w:rsidR="00422893" w:rsidRDefault="00422893" w:rsidP="001A3BAA">
      <w:pPr>
        <w:autoSpaceDE w:val="0"/>
        <w:autoSpaceDN w:val="0"/>
        <w:adjustRightInd w:val="0"/>
        <w:spacing w:before="120" w:after="120" w:line="276" w:lineRule="auto"/>
        <w:rPr>
          <w:rFonts w:ascii="Calibri" w:hAnsi="Calibri"/>
          <w:szCs w:val="22"/>
        </w:rPr>
      </w:pPr>
      <w:r>
        <w:rPr>
          <w:rFonts w:ascii="Calibri" w:hAnsi="Calibri"/>
          <w:szCs w:val="22"/>
        </w:rPr>
        <w:t>Należy dostarczyć m</w:t>
      </w:r>
      <w:r w:rsidRPr="008A69E8">
        <w:rPr>
          <w:rFonts w:ascii="Calibri" w:hAnsi="Calibri"/>
          <w:szCs w:val="22"/>
        </w:rPr>
        <w:t>apy lub szkice sytuacyjne oraz rysunki charakterystyczne dla danego projektu dotyczące zagospodarowania działki lub terenu stanowiące załączniki do projektu budowlanego/ zgłoszenia zamiaru wykonania robót budowlanych</w:t>
      </w:r>
      <w:r>
        <w:rPr>
          <w:rFonts w:ascii="Calibri" w:hAnsi="Calibri"/>
          <w:szCs w:val="22"/>
        </w:rPr>
        <w:t xml:space="preserve">. </w:t>
      </w:r>
    </w:p>
    <w:p w14:paraId="75FE6C28" w14:textId="62FD85EE" w:rsidR="00422893" w:rsidRDefault="00422893" w:rsidP="001A3BAA">
      <w:pPr>
        <w:autoSpaceDE w:val="0"/>
        <w:autoSpaceDN w:val="0"/>
        <w:adjustRightInd w:val="0"/>
        <w:spacing w:before="120" w:after="120" w:line="276" w:lineRule="auto"/>
        <w:rPr>
          <w:rFonts w:ascii="Calibri" w:hAnsi="Calibri" w:cs="Calibri"/>
        </w:rPr>
      </w:pPr>
      <w:r w:rsidRPr="00422893">
        <w:rPr>
          <w:rFonts w:ascii="Calibri" w:hAnsi="Calibri" w:cs="Calibri"/>
        </w:rPr>
        <w:t xml:space="preserve">Szkice powinny pozwolić na identyfikację lokalizacji oraz zakresu planowanych do wykonania prac. </w:t>
      </w:r>
    </w:p>
    <w:p w14:paraId="65383E96" w14:textId="71753F3A" w:rsidR="000A2112" w:rsidRPr="001A3BAA" w:rsidRDefault="00422893" w:rsidP="001A3BAA">
      <w:pPr>
        <w:pStyle w:val="Nagwek4"/>
        <w:spacing w:before="240" w:after="120" w:line="276" w:lineRule="auto"/>
        <w:rPr>
          <w:sz w:val="24"/>
          <w:szCs w:val="24"/>
        </w:rPr>
      </w:pPr>
      <w:bookmarkStart w:id="45" w:name="_Toc204674800"/>
      <w:r w:rsidRPr="001A3BAA">
        <w:rPr>
          <w:sz w:val="24"/>
          <w:szCs w:val="24"/>
        </w:rPr>
        <w:t xml:space="preserve">Załącznik nr 4.5 </w:t>
      </w:r>
      <w:r w:rsidR="000A2112" w:rsidRPr="001A3BAA">
        <w:rPr>
          <w:sz w:val="24"/>
          <w:szCs w:val="24"/>
        </w:rPr>
        <w:t>Kopi</w:t>
      </w:r>
      <w:r w:rsidR="00A81F02" w:rsidRPr="001A3BAA">
        <w:rPr>
          <w:sz w:val="24"/>
          <w:szCs w:val="24"/>
        </w:rPr>
        <w:t>e</w:t>
      </w:r>
      <w:r w:rsidR="000A2112" w:rsidRPr="001A3BAA">
        <w:rPr>
          <w:sz w:val="24"/>
          <w:szCs w:val="24"/>
        </w:rPr>
        <w:t xml:space="preserve"> stron dziennika budow</w:t>
      </w:r>
      <w:r w:rsidR="00CC3DE8" w:rsidRPr="001A3BAA">
        <w:rPr>
          <w:sz w:val="24"/>
          <w:szCs w:val="24"/>
        </w:rPr>
        <w:t>y</w:t>
      </w:r>
      <w:bookmarkEnd w:id="45"/>
      <w:r w:rsidR="000A2112" w:rsidRPr="001A3BAA">
        <w:rPr>
          <w:sz w:val="24"/>
          <w:szCs w:val="24"/>
        </w:rPr>
        <w:t xml:space="preserve"> </w:t>
      </w:r>
    </w:p>
    <w:p w14:paraId="727F144A" w14:textId="2A70E63D" w:rsidR="000A2112" w:rsidRDefault="000A2112" w:rsidP="001A3BAA">
      <w:pPr>
        <w:autoSpaceDE w:val="0"/>
        <w:autoSpaceDN w:val="0"/>
        <w:adjustRightInd w:val="0"/>
        <w:spacing w:before="120" w:after="120" w:line="276" w:lineRule="auto"/>
        <w:rPr>
          <w:rFonts w:ascii="Calibri" w:hAnsi="Calibri" w:cs="Calibri"/>
          <w:szCs w:val="22"/>
        </w:rPr>
      </w:pPr>
      <w:r>
        <w:rPr>
          <w:rFonts w:ascii="Calibri" w:hAnsi="Calibri" w:cs="Calibri"/>
          <w:szCs w:val="22"/>
        </w:rPr>
        <w:t>W</w:t>
      </w:r>
      <w:r w:rsidRPr="009E4E18">
        <w:rPr>
          <w:rFonts w:ascii="Calibri" w:hAnsi="Calibri" w:cs="Calibri"/>
          <w:szCs w:val="22"/>
        </w:rPr>
        <w:t>szystkie załączone dokumenty powinny być aktualne i ważne. Dla inwestycji, w których prace budowlane zostały już rozpoczęte, należy dołączyć kopię pierwszej strony stosownego dziennika budowy oraz kopię stron z wpisami w dzienniku budowy potwierdzającymi ważność wydanego dokumentu.</w:t>
      </w:r>
    </w:p>
    <w:p w14:paraId="08DAA7A4" w14:textId="77777777" w:rsidR="00A81F02" w:rsidRPr="001A3BAA" w:rsidRDefault="000A2112" w:rsidP="001A3BAA">
      <w:pPr>
        <w:pStyle w:val="Nagwek4"/>
        <w:spacing w:before="240" w:after="120" w:line="276" w:lineRule="auto"/>
        <w:rPr>
          <w:sz w:val="24"/>
          <w:szCs w:val="24"/>
        </w:rPr>
      </w:pPr>
      <w:bookmarkStart w:id="46" w:name="_Toc204674801"/>
      <w:r w:rsidRPr="001A3BAA">
        <w:rPr>
          <w:sz w:val="24"/>
          <w:szCs w:val="24"/>
        </w:rPr>
        <w:lastRenderedPageBreak/>
        <w:t>Załącznik nr 4.6</w:t>
      </w:r>
      <w:r w:rsidR="00F71709" w:rsidRPr="001A3BAA">
        <w:rPr>
          <w:sz w:val="24"/>
          <w:szCs w:val="24"/>
        </w:rPr>
        <w:t xml:space="preserve"> </w:t>
      </w:r>
      <w:r w:rsidR="008B0A78" w:rsidRPr="001A3BAA">
        <w:rPr>
          <w:sz w:val="24"/>
          <w:szCs w:val="24"/>
        </w:rPr>
        <w:t>Oświadczenie o posiadanym prawie do dysponowania nieruchomością w celu realizacji projektu</w:t>
      </w:r>
      <w:bookmarkEnd w:id="46"/>
    </w:p>
    <w:p w14:paraId="2BDFD898" w14:textId="120DBF45" w:rsidR="00F71709" w:rsidRDefault="00E015CB" w:rsidP="001A3BAA">
      <w:pPr>
        <w:autoSpaceDE w:val="0"/>
        <w:autoSpaceDN w:val="0"/>
        <w:adjustRightInd w:val="0"/>
        <w:spacing w:before="240" w:after="120" w:line="276" w:lineRule="auto"/>
        <w:rPr>
          <w:rFonts w:ascii="Calibri" w:hAnsi="Calibri" w:cs="Calibri"/>
          <w:b/>
          <w:szCs w:val="22"/>
        </w:rPr>
      </w:pPr>
      <w:r w:rsidRPr="001A3BAA">
        <w:rPr>
          <w:rFonts w:ascii="Calibri" w:hAnsi="Calibri" w:cs="Calibri"/>
          <w:b/>
          <w:noProof/>
          <w:sz w:val="24"/>
        </w:rPr>
        <mc:AlternateContent>
          <mc:Choice Requires="wps">
            <w:drawing>
              <wp:anchor distT="45720" distB="45720" distL="114300" distR="114300" simplePos="0" relativeHeight="251692032" behindDoc="0" locked="0" layoutInCell="1" allowOverlap="1" wp14:anchorId="3433DF39" wp14:editId="4891C311">
                <wp:simplePos x="0" y="0"/>
                <wp:positionH relativeFrom="margin">
                  <wp:align>right</wp:align>
                </wp:positionH>
                <wp:positionV relativeFrom="paragraph">
                  <wp:posOffset>300355</wp:posOffset>
                </wp:positionV>
                <wp:extent cx="5724525" cy="942975"/>
                <wp:effectExtent l="0" t="0" r="28575" b="28575"/>
                <wp:wrapSquare wrapText="bothSides"/>
                <wp:docPr id="13" name="Pole tekstow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24525" cy="942975"/>
                        </a:xfrm>
                        <a:prstGeom prst="rect">
                          <a:avLst/>
                        </a:prstGeom>
                        <a:solidFill>
                          <a:schemeClr val="bg1">
                            <a:lumMod val="75000"/>
                          </a:schemeClr>
                        </a:solidFill>
                        <a:ln w="9525">
                          <a:solidFill>
                            <a:srgbClr val="000000"/>
                          </a:solidFill>
                          <a:miter lim="800000"/>
                          <a:headEnd/>
                          <a:tailEnd/>
                        </a:ln>
                      </wps:spPr>
                      <wps:txbx>
                        <w:txbxContent>
                          <w:p w14:paraId="4CD53E6A" w14:textId="5075FB29" w:rsidR="008D381F" w:rsidRPr="001A3BAA" w:rsidRDefault="008D381F" w:rsidP="000D0C60">
                            <w:pPr>
                              <w:autoSpaceDE w:val="0"/>
                              <w:autoSpaceDN w:val="0"/>
                              <w:adjustRightInd w:val="0"/>
                              <w:spacing w:before="120" w:after="120" w:line="276" w:lineRule="auto"/>
                              <w:rPr>
                                <w:rFonts w:ascii="Calibri" w:hAnsi="Calibri" w:cs="Calibri"/>
                                <w:i/>
                                <w:szCs w:val="22"/>
                              </w:rPr>
                            </w:pPr>
                            <w:r w:rsidRPr="001A3BAA">
                              <w:rPr>
                                <w:rFonts w:ascii="Calibri" w:hAnsi="Calibri" w:cs="Calibri"/>
                                <w:b/>
                                <w:szCs w:val="22"/>
                              </w:rPr>
                              <w:t>Uwaga!</w:t>
                            </w:r>
                          </w:p>
                          <w:p w14:paraId="2BC84113" w14:textId="77777777" w:rsidR="008D381F" w:rsidRPr="001A3BAA" w:rsidRDefault="008D381F" w:rsidP="000D0C60">
                            <w:pPr>
                              <w:rPr>
                                <w:szCs w:val="22"/>
                              </w:rPr>
                            </w:pPr>
                            <w:r w:rsidRPr="001A3BAA">
                              <w:rPr>
                                <w:szCs w:val="22"/>
                              </w:rPr>
                              <w:t xml:space="preserve">IZ FEP 2021-2027 zastrzega sobie prawo do wzywania Wnioskodawców do dostarczenia innych </w:t>
                            </w:r>
                            <w:r w:rsidRPr="001A3BAA">
                              <w:rPr>
                                <w:rFonts w:ascii="Calibri" w:hAnsi="Calibri"/>
                                <w:szCs w:val="22"/>
                              </w:rPr>
                              <w:t>postanowień lub decyzji administracyjnych, niezbędnych do realizacji projektu, wymaganych prawem i specyfiką projektu.</w:t>
                            </w:r>
                            <w:r w:rsidRPr="001A3BAA">
                              <w:rPr>
                                <w:szCs w:val="22"/>
                              </w:rPr>
                              <w:t xml:space="preserve"> </w:t>
                            </w:r>
                            <w:bookmarkStart w:id="47" w:name="_Hlk121312789"/>
                          </w:p>
                          <w:bookmarkEnd w:id="47"/>
                          <w:p w14:paraId="6DC7ECE5" w14:textId="4835BBE4" w:rsidR="008D381F" w:rsidRDefault="008D381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33DF39" id="_x0000_s1045" type="#_x0000_t202" style="position:absolute;margin-left:399.55pt;margin-top:23.65pt;width:450.75pt;height:74.25pt;z-index:251692032;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FtalKAIAAEoEAAAOAAAAZHJzL2Uyb0RvYy54bWysVNtu2zAMfR+wfxD0vtgJkqUx4hRdug4D&#10;ugvQ7QNkSbaFSaImKbG7rx8lp2m2vg17EUhRPjw8JL29Ho0mR+mDAlvT+aykRFoOQtmupt+/3b25&#10;oiREZgXTYGVNH2Wg17vXr7aDq+QCetBCeoIgNlSDq2kfo6uKIvBeGhZm4KTFYAvesIiu7wrh2YDo&#10;RheLsnxbDOCF88BlCHh7OwXpLuO3reTxS9sGGYmuKXKL+fT5bNJZ7Las6jxzveInGuwfWBimLCY9&#10;Q92yyMjBqxdQRnEPAdo442AKaFvFZa4Bq5mXf1Xz0DMncy0oTnBnmcL/g+Wfjw/uqydxfAcjNjAX&#10;Edw98B+BWNj3zHbyxnsYeskEJp4nyYrBher0aZI6VCGBNMMnENhkdoiQgcbWm6QK1kkQHRvweBZd&#10;jpFwvFytF8vVYkUJx9hmudisVzkFq56+dj7EDxIMSUZNPTY1o7PjfYiJDauenqRkAbQSd0rr7KRB&#10;knvtyZHhCDTdVKE+GKQ63a1XZZkHAXHy3KXnGfUPJG3JgAQT1ZdZfNeccyDaBeAlGaMiDrtWpqZX&#10;50esSsq+tyKPYmRKTzay0fYkdVJ30jmOzUiUwD5skkpJ+gbEI4rvYRpuXEY0evC/KBlwsGsafh6Y&#10;l5TojxYbuJkvl2kTsrNE9dHxl5HmMsIsR6iaRkomcx/z9iQJLNxgo1uVe/DM5MQZBzaLeFqutBGX&#10;fn71/AvY/QYAAP//AwBQSwMEFAAGAAgAAAAhALKeLsfeAAAABwEAAA8AAABkcnMvZG93bnJldi54&#10;bWxMj8FOwzAQRO9I/IO1SFwQdRrakoY4FSDl0gMSLR/gxps4Il5Hsdukf89yguNoRjNvit3senHB&#10;MXSeFCwXCQik2puOWgVfx+oxAxGiJqN7T6jgigF25e1NoXPjJ/rEyyG2gkso5FqBjXHIpQy1RafD&#10;wg9I7DV+dDqyHFtpRj1xuetlmiQb6XRHvGD1gO8W6+/D2SnYb3w6fTxcm2OTVd1btXLJ3qZK3d/N&#10;ry8gIs7xLwy/+IwOJTOd/JlMEL0CPhIVrJ6fQLC7TZZrECeObdcZyLKQ//nLHwAAAP//AwBQSwEC&#10;LQAUAAYACAAAACEAtoM4kv4AAADhAQAAEwAAAAAAAAAAAAAAAAAAAAAAW0NvbnRlbnRfVHlwZXNd&#10;LnhtbFBLAQItABQABgAIAAAAIQA4/SH/1gAAAJQBAAALAAAAAAAAAAAAAAAAAC8BAABfcmVscy8u&#10;cmVsc1BLAQItABQABgAIAAAAIQBrFtalKAIAAEoEAAAOAAAAAAAAAAAAAAAAAC4CAABkcnMvZTJv&#10;RG9jLnhtbFBLAQItABQABgAIAAAAIQCyni7H3gAAAAcBAAAPAAAAAAAAAAAAAAAAAIIEAABkcnMv&#10;ZG93bnJldi54bWxQSwUGAAAAAAQABADzAAAAjQUAAAAA&#10;" fillcolor="#bfbfbf [2412]">
                <v:textbox>
                  <w:txbxContent>
                    <w:p w14:paraId="4CD53E6A" w14:textId="5075FB29" w:rsidR="008D381F" w:rsidRPr="001A3BAA" w:rsidRDefault="008D381F" w:rsidP="000D0C60">
                      <w:pPr>
                        <w:autoSpaceDE w:val="0"/>
                        <w:autoSpaceDN w:val="0"/>
                        <w:adjustRightInd w:val="0"/>
                        <w:spacing w:before="120" w:after="120" w:line="276" w:lineRule="auto"/>
                        <w:rPr>
                          <w:rFonts w:ascii="Calibri" w:hAnsi="Calibri" w:cs="Calibri"/>
                          <w:i/>
                          <w:szCs w:val="22"/>
                        </w:rPr>
                      </w:pPr>
                      <w:r w:rsidRPr="001A3BAA">
                        <w:rPr>
                          <w:rFonts w:ascii="Calibri" w:hAnsi="Calibri" w:cs="Calibri"/>
                          <w:b/>
                          <w:szCs w:val="22"/>
                        </w:rPr>
                        <w:t>Uwaga!</w:t>
                      </w:r>
                    </w:p>
                    <w:p w14:paraId="2BC84113" w14:textId="77777777" w:rsidR="008D381F" w:rsidRPr="001A3BAA" w:rsidRDefault="008D381F" w:rsidP="000D0C60">
                      <w:pPr>
                        <w:rPr>
                          <w:szCs w:val="22"/>
                        </w:rPr>
                      </w:pPr>
                      <w:r w:rsidRPr="001A3BAA">
                        <w:rPr>
                          <w:szCs w:val="22"/>
                        </w:rPr>
                        <w:t xml:space="preserve">IZ FEP 2021-2027 zastrzega sobie prawo do wzywania Wnioskodawców do dostarczenia innych </w:t>
                      </w:r>
                      <w:r w:rsidRPr="001A3BAA">
                        <w:rPr>
                          <w:rFonts w:ascii="Calibri" w:hAnsi="Calibri"/>
                          <w:szCs w:val="22"/>
                        </w:rPr>
                        <w:t>postanowień lub decyzji administracyjnych, niezbędnych do realizacji projektu, wymaganych prawem i specyfiką projektu.</w:t>
                      </w:r>
                      <w:r w:rsidRPr="001A3BAA">
                        <w:rPr>
                          <w:szCs w:val="22"/>
                        </w:rPr>
                        <w:t xml:space="preserve"> </w:t>
                      </w:r>
                      <w:bookmarkStart w:id="48" w:name="_Hlk121312789"/>
                    </w:p>
                    <w:bookmarkEnd w:id="48"/>
                    <w:p w14:paraId="6DC7ECE5" w14:textId="4835BBE4" w:rsidR="008D381F" w:rsidRDefault="008D381F"/>
                  </w:txbxContent>
                </v:textbox>
                <w10:wrap type="square" anchorx="margin"/>
              </v:shape>
            </w:pict>
          </mc:Fallback>
        </mc:AlternateContent>
      </w:r>
      <w:r w:rsidR="00A81F02" w:rsidRPr="00E55E6F">
        <w:rPr>
          <w:rFonts w:ascii="Calibri" w:hAnsi="Calibri" w:cs="Calibri"/>
        </w:rPr>
        <w:t xml:space="preserve">Załącznik należy przygotować na wzorze </w:t>
      </w:r>
      <w:r w:rsidR="00A81F02">
        <w:rPr>
          <w:rFonts w:ascii="Calibri" w:hAnsi="Calibri" w:cs="Calibri"/>
        </w:rPr>
        <w:t xml:space="preserve">opracowanym </w:t>
      </w:r>
      <w:r w:rsidR="00A81F02" w:rsidRPr="00E55E6F">
        <w:rPr>
          <w:rFonts w:ascii="Calibri" w:hAnsi="Calibri" w:cs="Calibri"/>
        </w:rPr>
        <w:t>przez IZ FEP</w:t>
      </w:r>
      <w:r w:rsidR="00A81F02">
        <w:rPr>
          <w:rFonts w:ascii="Calibri" w:hAnsi="Calibri" w:cs="Calibri"/>
        </w:rPr>
        <w:t xml:space="preserve"> 2021-2027. </w:t>
      </w:r>
      <w:r w:rsidR="008B0A78" w:rsidRPr="00A81F02">
        <w:rPr>
          <w:rFonts w:ascii="Calibri" w:hAnsi="Calibri" w:cs="Calibri"/>
          <w:b/>
          <w:szCs w:val="22"/>
        </w:rPr>
        <w:t xml:space="preserve"> </w:t>
      </w:r>
    </w:p>
    <w:p w14:paraId="2D8B16CC" w14:textId="343FC2D9" w:rsidR="00EF4178" w:rsidRPr="00E015CB" w:rsidRDefault="00D65886" w:rsidP="00E015CB">
      <w:pPr>
        <w:pStyle w:val="Nagwek3"/>
        <w:rPr>
          <w:sz w:val="24"/>
          <w:szCs w:val="24"/>
        </w:rPr>
      </w:pPr>
      <w:bookmarkStart w:id="49" w:name="_Toc140497351"/>
      <w:bookmarkStart w:id="50" w:name="_Toc182243700"/>
      <w:bookmarkStart w:id="51" w:name="_Toc204674802"/>
      <w:bookmarkEnd w:id="40"/>
      <w:r w:rsidRPr="00E015CB">
        <w:rPr>
          <w:sz w:val="24"/>
          <w:szCs w:val="24"/>
        </w:rPr>
        <w:t xml:space="preserve">5. </w:t>
      </w:r>
      <w:r w:rsidR="00EF4178" w:rsidRPr="00E015CB">
        <w:rPr>
          <w:sz w:val="24"/>
          <w:szCs w:val="24"/>
        </w:rPr>
        <w:t xml:space="preserve">Dokumenty określające status prawny </w:t>
      </w:r>
      <w:r w:rsidR="00FC4054" w:rsidRPr="00E015CB">
        <w:rPr>
          <w:sz w:val="24"/>
          <w:szCs w:val="24"/>
        </w:rPr>
        <w:t>W</w:t>
      </w:r>
      <w:r w:rsidR="008E0454" w:rsidRPr="00E015CB">
        <w:rPr>
          <w:sz w:val="24"/>
          <w:szCs w:val="24"/>
        </w:rPr>
        <w:t>nioskodawcy</w:t>
      </w:r>
      <w:r w:rsidR="00EF4178" w:rsidRPr="00E015CB">
        <w:rPr>
          <w:sz w:val="24"/>
          <w:szCs w:val="24"/>
        </w:rPr>
        <w:t xml:space="preserve"> </w:t>
      </w:r>
      <w:r w:rsidR="00D819D3" w:rsidRPr="00E015CB">
        <w:rPr>
          <w:sz w:val="24"/>
          <w:szCs w:val="24"/>
        </w:rPr>
        <w:t>p</w:t>
      </w:r>
      <w:r w:rsidR="00EF4178" w:rsidRPr="00E015CB">
        <w:rPr>
          <w:sz w:val="24"/>
          <w:szCs w:val="24"/>
        </w:rPr>
        <w:t>rojektu</w:t>
      </w:r>
      <w:bookmarkEnd w:id="49"/>
      <w:bookmarkEnd w:id="50"/>
      <w:bookmarkEnd w:id="51"/>
    </w:p>
    <w:p w14:paraId="4BF65C63" w14:textId="58F0CE1B" w:rsidR="0057658C" w:rsidRPr="00E55E6F" w:rsidRDefault="0057658C" w:rsidP="001A3BAA">
      <w:pPr>
        <w:autoSpaceDE w:val="0"/>
        <w:autoSpaceDN w:val="0"/>
        <w:adjustRightInd w:val="0"/>
        <w:spacing w:before="240" w:after="120" w:line="276" w:lineRule="auto"/>
        <w:rPr>
          <w:rFonts w:ascii="Calibri" w:hAnsi="Calibri" w:cs="Calibri"/>
          <w:szCs w:val="22"/>
        </w:rPr>
      </w:pPr>
      <w:r w:rsidRPr="00E55E6F">
        <w:rPr>
          <w:rFonts w:ascii="Calibri" w:hAnsi="Calibri" w:cs="Calibri"/>
          <w:szCs w:val="22"/>
        </w:rPr>
        <w:t xml:space="preserve">Niniejszy załącznik </w:t>
      </w:r>
      <w:r w:rsidR="00D141C3" w:rsidRPr="00E55E6F">
        <w:rPr>
          <w:rFonts w:ascii="Calibri" w:hAnsi="Calibri" w:cs="Calibri"/>
          <w:szCs w:val="22"/>
        </w:rPr>
        <w:t xml:space="preserve">wymagany </w:t>
      </w:r>
      <w:r w:rsidRPr="00E55E6F">
        <w:rPr>
          <w:rFonts w:ascii="Calibri" w:hAnsi="Calibri" w:cs="Calibri"/>
          <w:szCs w:val="22"/>
        </w:rPr>
        <w:t xml:space="preserve">jest w celu potwierdzenia statusu prawnego </w:t>
      </w:r>
      <w:r w:rsidR="00FC4054" w:rsidRPr="00E55E6F">
        <w:rPr>
          <w:rFonts w:ascii="Calibri" w:hAnsi="Calibri" w:cs="Calibri"/>
          <w:szCs w:val="22"/>
        </w:rPr>
        <w:t>W</w:t>
      </w:r>
      <w:r w:rsidRPr="00E55E6F">
        <w:rPr>
          <w:rFonts w:ascii="Calibri" w:hAnsi="Calibri" w:cs="Calibri"/>
          <w:szCs w:val="22"/>
        </w:rPr>
        <w:t xml:space="preserve">nioskodawcy (w tym potwierdzenia zakresu prowadzonej przez </w:t>
      </w:r>
      <w:r w:rsidR="006D167C">
        <w:rPr>
          <w:rFonts w:ascii="Calibri" w:hAnsi="Calibri" w:cs="Calibri"/>
          <w:szCs w:val="22"/>
        </w:rPr>
        <w:t>niego</w:t>
      </w:r>
      <w:r w:rsidR="006D167C" w:rsidRPr="00E55E6F">
        <w:rPr>
          <w:rFonts w:ascii="Calibri" w:hAnsi="Calibri" w:cs="Calibri"/>
          <w:szCs w:val="22"/>
        </w:rPr>
        <w:t xml:space="preserve"> </w:t>
      </w:r>
      <w:r w:rsidRPr="00E55E6F">
        <w:rPr>
          <w:rFonts w:ascii="Calibri" w:hAnsi="Calibri" w:cs="Calibri"/>
          <w:szCs w:val="22"/>
        </w:rPr>
        <w:t>działalności). Załączone dokumenty powinny być aktualne na dzień złożenia wniosku.</w:t>
      </w:r>
    </w:p>
    <w:p w14:paraId="4543185B" w14:textId="180AD8AB" w:rsidR="0057658C" w:rsidRPr="00E55E6F" w:rsidRDefault="00BA7D3F" w:rsidP="001A3BAA">
      <w:pPr>
        <w:autoSpaceDE w:val="0"/>
        <w:autoSpaceDN w:val="0"/>
        <w:adjustRightInd w:val="0"/>
        <w:spacing w:before="120" w:after="120" w:line="276" w:lineRule="auto"/>
        <w:rPr>
          <w:rFonts w:ascii="Calibri" w:hAnsi="Calibri" w:cs="Calibri"/>
          <w:b/>
          <w:szCs w:val="22"/>
        </w:rPr>
      </w:pPr>
      <w:r w:rsidRPr="00E55E6F">
        <w:rPr>
          <w:rFonts w:ascii="Calibri" w:hAnsi="Calibri" w:cs="Calibri"/>
          <w:b/>
          <w:szCs w:val="22"/>
        </w:rPr>
        <w:t>W</w:t>
      </w:r>
      <w:r w:rsidR="0057658C" w:rsidRPr="00E55E6F">
        <w:rPr>
          <w:rFonts w:ascii="Calibri" w:hAnsi="Calibri" w:cs="Calibri"/>
          <w:b/>
          <w:szCs w:val="22"/>
        </w:rPr>
        <w:t xml:space="preserve"> przypadku, gdy</w:t>
      </w:r>
      <w:r w:rsidRPr="00E55E6F">
        <w:rPr>
          <w:rFonts w:ascii="Calibri" w:hAnsi="Calibri" w:cs="Calibri"/>
          <w:b/>
          <w:szCs w:val="22"/>
        </w:rPr>
        <w:t xml:space="preserve"> dla danego </w:t>
      </w:r>
      <w:bookmarkStart w:id="52" w:name="_Hlk132268431"/>
      <w:r w:rsidRPr="00E55E6F">
        <w:rPr>
          <w:rFonts w:ascii="Calibri" w:hAnsi="Calibri" w:cs="Calibri"/>
          <w:b/>
          <w:szCs w:val="22"/>
        </w:rPr>
        <w:t xml:space="preserve">Wnioskodawcy </w:t>
      </w:r>
      <w:bookmarkEnd w:id="52"/>
      <w:r w:rsidR="0057658C" w:rsidRPr="00E55E6F">
        <w:rPr>
          <w:rFonts w:ascii="Calibri" w:hAnsi="Calibri" w:cs="Calibri"/>
          <w:b/>
          <w:szCs w:val="22"/>
        </w:rPr>
        <w:t xml:space="preserve">adekwatny </w:t>
      </w:r>
      <w:r w:rsidRPr="00E55E6F">
        <w:rPr>
          <w:rFonts w:ascii="Calibri" w:hAnsi="Calibri" w:cs="Calibri"/>
          <w:b/>
          <w:szCs w:val="22"/>
        </w:rPr>
        <w:t>wypis z właściwego rejestru</w:t>
      </w:r>
      <w:r w:rsidR="00000797" w:rsidRPr="00E55E6F">
        <w:rPr>
          <w:rFonts w:ascii="Calibri" w:hAnsi="Calibri" w:cs="Calibri"/>
          <w:b/>
          <w:szCs w:val="22"/>
        </w:rPr>
        <w:t xml:space="preserve"> (np. Krajowego Rejestru Sądowego, Centralnej Ewidencji i Informacji o Działalności Gospodarczej)</w:t>
      </w:r>
      <w:r w:rsidRPr="00E55E6F">
        <w:rPr>
          <w:rFonts w:ascii="Calibri" w:hAnsi="Calibri" w:cs="Calibri"/>
          <w:b/>
          <w:szCs w:val="22"/>
        </w:rPr>
        <w:t xml:space="preserve"> lub inny dokument poświadczający ich status prawny można uzyskać z ogólnodostępnego rejestru, dokumenty te nie są wymagane.</w:t>
      </w:r>
      <w:bookmarkStart w:id="53" w:name="_Hlk132268256"/>
      <w:r w:rsidRPr="00E55E6F">
        <w:rPr>
          <w:rFonts w:ascii="Calibri" w:hAnsi="Calibri" w:cs="Calibri"/>
          <w:b/>
          <w:szCs w:val="22"/>
        </w:rPr>
        <w:t xml:space="preserve"> </w:t>
      </w:r>
      <w:r w:rsidRPr="00E55E6F">
        <w:rPr>
          <w:rFonts w:ascii="Calibri" w:hAnsi="Calibri" w:cs="Calibri"/>
          <w:szCs w:val="22"/>
        </w:rPr>
        <w:t>W pozostałych przypadkach należy załączyć wypis z właściwego rejestru lub inny dokument poświadczający status prawny</w:t>
      </w:r>
      <w:bookmarkEnd w:id="53"/>
      <w:r w:rsidRPr="00E55E6F">
        <w:rPr>
          <w:rFonts w:ascii="Calibri" w:hAnsi="Calibri" w:cs="Calibri"/>
        </w:rPr>
        <w:t xml:space="preserve"> </w:t>
      </w:r>
      <w:r w:rsidRPr="00E55E6F">
        <w:rPr>
          <w:rFonts w:ascii="Calibri" w:hAnsi="Calibri" w:cs="Calibri"/>
          <w:szCs w:val="22"/>
        </w:rPr>
        <w:t>Wnioskodawcy</w:t>
      </w:r>
      <w:r w:rsidR="00A81F02">
        <w:rPr>
          <w:rFonts w:ascii="Calibri" w:hAnsi="Calibri" w:cs="Calibri"/>
          <w:szCs w:val="22"/>
        </w:rPr>
        <w:t>.</w:t>
      </w:r>
    </w:p>
    <w:p w14:paraId="3A0A4575" w14:textId="56F87DAA" w:rsidR="000D4B1B" w:rsidRDefault="0057658C"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 xml:space="preserve">Ponadto dokumenty określające status prawny </w:t>
      </w:r>
      <w:r w:rsidR="00FC4054" w:rsidRPr="00E55E6F">
        <w:rPr>
          <w:rFonts w:ascii="Calibri" w:hAnsi="Calibri" w:cs="Calibri"/>
          <w:szCs w:val="22"/>
        </w:rPr>
        <w:t>W</w:t>
      </w:r>
      <w:r w:rsidRPr="00E55E6F">
        <w:rPr>
          <w:rFonts w:ascii="Calibri" w:hAnsi="Calibri" w:cs="Calibri"/>
          <w:szCs w:val="22"/>
        </w:rPr>
        <w:t xml:space="preserve">nioskodawcy </w:t>
      </w:r>
      <w:r w:rsidRPr="00A81F02">
        <w:rPr>
          <w:rFonts w:ascii="Calibri" w:hAnsi="Calibri" w:cs="Calibri"/>
          <w:b/>
          <w:szCs w:val="22"/>
        </w:rPr>
        <w:t>nie są wymagane</w:t>
      </w:r>
      <w:r w:rsidRPr="00E55E6F">
        <w:rPr>
          <w:rFonts w:ascii="Calibri" w:hAnsi="Calibri" w:cs="Calibri"/>
          <w:szCs w:val="22"/>
        </w:rPr>
        <w:t xml:space="preserve"> </w:t>
      </w:r>
      <w:r w:rsidRPr="00E55E6F">
        <w:rPr>
          <w:rFonts w:ascii="Calibri" w:hAnsi="Calibri" w:cs="Calibri"/>
          <w:szCs w:val="22"/>
        </w:rPr>
        <w:br/>
        <w:t>w stosunku do jednostek samorządu terytorialnego.</w:t>
      </w:r>
    </w:p>
    <w:p w14:paraId="324C02BF" w14:textId="5DA222E7" w:rsidR="00147D44" w:rsidRPr="001A3BAA" w:rsidRDefault="00147D44" w:rsidP="00E015CB">
      <w:pPr>
        <w:pStyle w:val="Nagwek3"/>
        <w:spacing w:after="120" w:line="276" w:lineRule="auto"/>
        <w:jc w:val="left"/>
        <w:rPr>
          <w:sz w:val="24"/>
          <w:szCs w:val="24"/>
        </w:rPr>
      </w:pPr>
      <w:bookmarkStart w:id="54" w:name="_Toc182243701"/>
      <w:bookmarkStart w:id="55" w:name="_Toc204674803"/>
      <w:r w:rsidRPr="001A3BAA">
        <w:rPr>
          <w:sz w:val="24"/>
          <w:szCs w:val="24"/>
        </w:rPr>
        <w:t>6. Informacje niezbędne do ubiegania się o pomoc de minimis lub pomoc inną niż pomoc de minimis</w:t>
      </w:r>
      <w:bookmarkEnd w:id="54"/>
      <w:bookmarkEnd w:id="55"/>
    </w:p>
    <w:p w14:paraId="33BB7DFD" w14:textId="417B84B8" w:rsidR="00B65D0D" w:rsidRPr="00724836" w:rsidRDefault="00B65D0D" w:rsidP="001A3BAA">
      <w:pPr>
        <w:tabs>
          <w:tab w:val="left" w:pos="7920"/>
        </w:tabs>
        <w:spacing w:before="240" w:after="120" w:line="276" w:lineRule="auto"/>
        <w:rPr>
          <w:rFonts w:ascii="Calibri" w:hAnsi="Calibri" w:cs="Calibri"/>
          <w:szCs w:val="22"/>
        </w:rPr>
      </w:pPr>
      <w:r>
        <w:rPr>
          <w:rFonts w:ascii="Calibri" w:hAnsi="Calibri" w:cs="Calibri"/>
          <w:szCs w:val="22"/>
        </w:rPr>
        <w:t>Dokumenty i informacje wymagane są</w:t>
      </w:r>
      <w:r w:rsidRPr="00724836">
        <w:rPr>
          <w:rFonts w:ascii="Calibri" w:hAnsi="Calibri" w:cs="Calibri"/>
          <w:szCs w:val="22"/>
        </w:rPr>
        <w:t xml:space="preserve"> w stosunku do Wnioskodawców składających projekt, </w:t>
      </w:r>
      <w:r w:rsidRPr="00724836">
        <w:rPr>
          <w:rFonts w:ascii="Calibri" w:hAnsi="Calibri" w:cs="Calibri"/>
          <w:b/>
          <w:szCs w:val="22"/>
        </w:rPr>
        <w:t>w którym wystąpi pomoc publiczna lub pomoc de minimis</w:t>
      </w:r>
      <w:r w:rsidRPr="00724836">
        <w:rPr>
          <w:rFonts w:ascii="Calibri" w:hAnsi="Calibri" w:cs="Calibri"/>
          <w:szCs w:val="22"/>
        </w:rPr>
        <w:t>, niezależnie od tego czy obejmuje ona cały projekt czy dotyczy tylko części wydatków w ramach projektu.</w:t>
      </w:r>
    </w:p>
    <w:p w14:paraId="63C781F9" w14:textId="7A713608" w:rsidR="00B65D0D" w:rsidRDefault="00B65D0D" w:rsidP="001A3BAA">
      <w:pPr>
        <w:autoSpaceDE w:val="0"/>
        <w:autoSpaceDN w:val="0"/>
        <w:adjustRightInd w:val="0"/>
        <w:spacing w:line="276" w:lineRule="auto"/>
        <w:rPr>
          <w:rFonts w:ascii="Calibri" w:hAnsi="Calibri" w:cs="Calibri"/>
          <w:szCs w:val="22"/>
        </w:rPr>
      </w:pPr>
    </w:p>
    <w:p w14:paraId="2891B22B" w14:textId="0DBB415F" w:rsidR="00834ACC" w:rsidRPr="00791CD2" w:rsidRDefault="006C3582" w:rsidP="001A3BAA">
      <w:pPr>
        <w:autoSpaceDE w:val="0"/>
        <w:autoSpaceDN w:val="0"/>
        <w:adjustRightInd w:val="0"/>
        <w:spacing w:line="276" w:lineRule="auto"/>
        <w:rPr>
          <w:rFonts w:ascii="Calibri" w:hAnsi="Calibri" w:cs="Calibri"/>
          <w:szCs w:val="22"/>
        </w:rPr>
      </w:pPr>
      <w:r>
        <w:rPr>
          <w:rFonts w:ascii="Calibri" w:hAnsi="Calibri" w:cs="Calibri"/>
          <w:szCs w:val="22"/>
        </w:rPr>
        <w:t xml:space="preserve">W tym zakresie załącznikami do wniosku o dofinansowanie są: </w:t>
      </w:r>
    </w:p>
    <w:p w14:paraId="786CE798" w14:textId="6E56F632" w:rsidR="00834ACC" w:rsidRPr="00791CD2" w:rsidRDefault="00834ACC" w:rsidP="001A3BAA">
      <w:pPr>
        <w:autoSpaceDE w:val="0"/>
        <w:autoSpaceDN w:val="0"/>
        <w:adjustRightInd w:val="0"/>
        <w:spacing w:line="276" w:lineRule="auto"/>
        <w:rPr>
          <w:rFonts w:ascii="Calibri" w:hAnsi="Calibri" w:cs="Calibri"/>
          <w:b/>
          <w:szCs w:val="22"/>
        </w:rPr>
      </w:pPr>
      <w:r w:rsidRPr="00791CD2">
        <w:rPr>
          <w:rFonts w:ascii="Calibri" w:hAnsi="Calibri" w:cs="Calibri"/>
          <w:szCs w:val="22"/>
        </w:rPr>
        <w:t xml:space="preserve">- Załącznik nr 6.1 - </w:t>
      </w:r>
      <w:r w:rsidRPr="00791CD2">
        <w:rPr>
          <w:rFonts w:ascii="Calibri" w:hAnsi="Calibri" w:cs="Calibri"/>
          <w:b/>
          <w:szCs w:val="22"/>
        </w:rPr>
        <w:t>Oświadczenie o uzyskanej pomocy de minimis</w:t>
      </w:r>
    </w:p>
    <w:p w14:paraId="0C440573" w14:textId="3180EC29" w:rsidR="00834ACC" w:rsidRDefault="00834ACC" w:rsidP="001A3BAA">
      <w:pPr>
        <w:autoSpaceDE w:val="0"/>
        <w:autoSpaceDN w:val="0"/>
        <w:adjustRightInd w:val="0"/>
        <w:spacing w:line="276" w:lineRule="auto"/>
        <w:rPr>
          <w:rFonts w:ascii="Calibri" w:hAnsi="Calibri" w:cs="Calibri"/>
          <w:szCs w:val="22"/>
        </w:rPr>
      </w:pPr>
      <w:r w:rsidRPr="00791CD2">
        <w:rPr>
          <w:rFonts w:ascii="Calibri" w:hAnsi="Calibri" w:cs="Calibri"/>
          <w:b/>
          <w:szCs w:val="22"/>
        </w:rPr>
        <w:t xml:space="preserve">- </w:t>
      </w:r>
      <w:r w:rsidRPr="00791CD2">
        <w:rPr>
          <w:rFonts w:ascii="Calibri" w:hAnsi="Calibri" w:cs="Calibri"/>
          <w:szCs w:val="22"/>
        </w:rPr>
        <w:t xml:space="preserve"> Załącznik nr 6.</w:t>
      </w:r>
      <w:r>
        <w:rPr>
          <w:rFonts w:ascii="Calibri" w:hAnsi="Calibri" w:cs="Calibri"/>
          <w:szCs w:val="22"/>
        </w:rPr>
        <w:t>2</w:t>
      </w:r>
      <w:r w:rsidRPr="00791CD2">
        <w:rPr>
          <w:rFonts w:ascii="Calibri" w:hAnsi="Calibri" w:cs="Calibri"/>
          <w:szCs w:val="22"/>
        </w:rPr>
        <w:t xml:space="preserve"> </w:t>
      </w:r>
      <w:r w:rsidR="006C3582">
        <w:rPr>
          <w:rFonts w:ascii="Calibri" w:hAnsi="Calibri" w:cs="Calibri"/>
          <w:szCs w:val="22"/>
        </w:rPr>
        <w:t xml:space="preserve">- </w:t>
      </w:r>
      <w:r w:rsidR="00095E0F" w:rsidRPr="00B65D0D">
        <w:rPr>
          <w:rFonts w:ascii="Calibri" w:hAnsi="Calibri" w:cs="Calibri"/>
          <w:b/>
          <w:szCs w:val="22"/>
        </w:rPr>
        <w:t>Formularz informacji przedstawianych przy ubieganiu się o pomoc de minimis</w:t>
      </w:r>
      <w:r w:rsidR="00B65D0D">
        <w:rPr>
          <w:rFonts w:ascii="Calibri" w:hAnsi="Calibri" w:cs="Calibri"/>
          <w:szCs w:val="22"/>
        </w:rPr>
        <w:t xml:space="preserve">. </w:t>
      </w:r>
    </w:p>
    <w:p w14:paraId="39F0A814" w14:textId="77777777" w:rsidR="00B65D0D" w:rsidRDefault="00B65D0D" w:rsidP="001A3BAA">
      <w:pPr>
        <w:autoSpaceDE w:val="0"/>
        <w:autoSpaceDN w:val="0"/>
        <w:adjustRightInd w:val="0"/>
        <w:spacing w:line="276" w:lineRule="auto"/>
        <w:rPr>
          <w:rFonts w:ascii="Calibri" w:hAnsi="Calibri" w:cs="Calibri"/>
          <w:szCs w:val="22"/>
        </w:rPr>
      </w:pPr>
    </w:p>
    <w:p w14:paraId="51582FCC" w14:textId="77777777" w:rsidR="008A50CF" w:rsidRPr="00724836" w:rsidRDefault="008A50CF" w:rsidP="001A3BAA">
      <w:pPr>
        <w:pStyle w:val="Akapitzlist"/>
        <w:spacing w:before="120" w:after="120" w:line="276" w:lineRule="auto"/>
        <w:ind w:left="0"/>
        <w:contextualSpacing w:val="0"/>
        <w:rPr>
          <w:rFonts w:ascii="Calibri" w:hAnsi="Calibri" w:cs="Calibri"/>
          <w:b/>
          <w:sz w:val="22"/>
          <w:szCs w:val="22"/>
        </w:rPr>
      </w:pPr>
      <w:r w:rsidRPr="00724836">
        <w:rPr>
          <w:rFonts w:ascii="Calibri" w:hAnsi="Calibri" w:cs="Calibri"/>
          <w:b/>
          <w:sz w:val="22"/>
          <w:szCs w:val="22"/>
        </w:rPr>
        <w:t>Informacje niezbędne do ubiegania się o pomoc de minimis</w:t>
      </w:r>
    </w:p>
    <w:p w14:paraId="3F2E8DA2" w14:textId="15F9B7BB" w:rsidR="008A50CF" w:rsidRPr="00E55E6F" w:rsidRDefault="008A50CF"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Wnioskodawcy, zobowiązani są do wypełnienia informacji o otrzymanej pomocy de minimis</w:t>
      </w:r>
      <w:r>
        <w:rPr>
          <w:rFonts w:ascii="Calibri" w:hAnsi="Calibri" w:cs="Calibri"/>
          <w:szCs w:val="22"/>
        </w:rPr>
        <w:t>.</w:t>
      </w:r>
    </w:p>
    <w:p w14:paraId="77FC6899" w14:textId="1B6BC8E3" w:rsidR="008A50CF" w:rsidRPr="005E675E" w:rsidRDefault="008A50CF" w:rsidP="001A3BAA">
      <w:pPr>
        <w:autoSpaceDE w:val="0"/>
        <w:autoSpaceDN w:val="0"/>
        <w:adjustRightInd w:val="0"/>
        <w:spacing w:before="120" w:after="120" w:line="276" w:lineRule="auto"/>
        <w:rPr>
          <w:rFonts w:ascii="Calibri" w:hAnsi="Calibri" w:cs="Calibri"/>
          <w:szCs w:val="22"/>
        </w:rPr>
      </w:pPr>
      <w:r w:rsidRPr="005E675E">
        <w:rPr>
          <w:rFonts w:ascii="Calibri" w:hAnsi="Calibri" w:cs="Calibri"/>
          <w:szCs w:val="22"/>
        </w:rPr>
        <w:t xml:space="preserve">- jeśli ubiegają się o „ogólną” pomoc de minimis, tj. udzielaną na podstawie rozporządzenia Komisji (UE) nr 2023/2831 z dnia 13 grudnia 2023 r. w sprawie stosowania art. 107 i 108 Traktatu o funkcjonowaniu Unii Europejskiej do pomocy de minimis (Dz. Urz. UE </w:t>
      </w:r>
      <w:r w:rsidR="00275A4B" w:rsidRPr="005E675E">
        <w:rPr>
          <w:rFonts w:ascii="Calibri" w:hAnsi="Calibri" w:cs="Calibri"/>
          <w:szCs w:val="22"/>
        </w:rPr>
        <w:t>L 2023</w:t>
      </w:r>
      <w:r w:rsidRPr="005E675E">
        <w:rPr>
          <w:rFonts w:ascii="Calibri" w:hAnsi="Calibri" w:cs="Calibri"/>
          <w:szCs w:val="22"/>
        </w:rPr>
        <w:t>/2831 z 15.12.2023) – składają Załącznik nr 6.</w:t>
      </w:r>
      <w:r w:rsidR="00F57C8F">
        <w:rPr>
          <w:rFonts w:ascii="Calibri" w:hAnsi="Calibri" w:cs="Calibri"/>
          <w:szCs w:val="22"/>
        </w:rPr>
        <w:t>2</w:t>
      </w:r>
      <w:r w:rsidRPr="005E675E">
        <w:rPr>
          <w:rFonts w:ascii="Calibri" w:hAnsi="Calibri" w:cs="Calibri"/>
          <w:szCs w:val="22"/>
        </w:rPr>
        <w:t xml:space="preserve"> do wniosku o dofinansowanie;</w:t>
      </w:r>
    </w:p>
    <w:p w14:paraId="71F9F629" w14:textId="5FD61FC9" w:rsidR="008A50CF" w:rsidRPr="00E55E6F" w:rsidRDefault="008A50CF" w:rsidP="001A3BAA">
      <w:pPr>
        <w:autoSpaceDE w:val="0"/>
        <w:autoSpaceDN w:val="0"/>
        <w:adjustRightInd w:val="0"/>
        <w:spacing w:before="120" w:after="120" w:line="276" w:lineRule="auto"/>
        <w:rPr>
          <w:rFonts w:ascii="Calibri" w:hAnsi="Calibri" w:cs="Calibri"/>
          <w:szCs w:val="22"/>
        </w:rPr>
      </w:pPr>
      <w:r w:rsidRPr="00791CD2">
        <w:rPr>
          <w:rFonts w:ascii="Calibri" w:hAnsi="Calibri" w:cs="Calibri"/>
          <w:szCs w:val="22"/>
        </w:rPr>
        <w:t>Wnioskodawcy</w:t>
      </w:r>
      <w:r w:rsidRPr="00E55E6F">
        <w:rPr>
          <w:rFonts w:ascii="Calibri" w:hAnsi="Calibri" w:cs="Calibri"/>
          <w:szCs w:val="22"/>
        </w:rPr>
        <w:t xml:space="preserve"> składają także oświadczenie o otrzymanej pomocy de minimis (Załącznik nr 6.1 do wniosku o dofinansowanie)</w:t>
      </w:r>
      <w:r w:rsidRPr="00E55E6F">
        <w:rPr>
          <w:rStyle w:val="Odwoanieprzypisudolnego"/>
          <w:rFonts w:ascii="Calibri" w:hAnsi="Calibri" w:cs="Calibri"/>
          <w:szCs w:val="22"/>
        </w:rPr>
        <w:footnoteReference w:id="1"/>
      </w:r>
      <w:r w:rsidRPr="00E55E6F">
        <w:rPr>
          <w:rFonts w:ascii="Calibri" w:hAnsi="Calibri" w:cs="Calibri"/>
          <w:szCs w:val="22"/>
        </w:rPr>
        <w:t xml:space="preserve">. </w:t>
      </w:r>
    </w:p>
    <w:p w14:paraId="1D657C48" w14:textId="3EA97A8E" w:rsidR="008A50CF" w:rsidRPr="00E55E6F" w:rsidRDefault="008A50CF" w:rsidP="001A3BAA">
      <w:pPr>
        <w:spacing w:before="120" w:after="120" w:line="276" w:lineRule="auto"/>
        <w:ind w:right="-23"/>
        <w:rPr>
          <w:rFonts w:ascii="Calibri" w:hAnsi="Calibri" w:cs="Calibri"/>
          <w:szCs w:val="22"/>
        </w:rPr>
      </w:pPr>
      <w:r w:rsidRPr="00E55E6F">
        <w:rPr>
          <w:rFonts w:ascii="Calibri" w:hAnsi="Calibri" w:cs="Calibri"/>
          <w:szCs w:val="22"/>
        </w:rPr>
        <w:lastRenderedPageBreak/>
        <w:t>W oświadczeniu o otrzymanej pomocy de minimis (Załącznik nr 6.1 do wniosku o dofinansowanie) Wnioskodawca oświadcza, w zależności od przypadku, że:</w:t>
      </w:r>
    </w:p>
    <w:p w14:paraId="595D9385" w14:textId="1DEB4BC1" w:rsidR="008A50CF" w:rsidRPr="005E675E" w:rsidRDefault="008A50CF" w:rsidP="00AC6F79">
      <w:pPr>
        <w:numPr>
          <w:ilvl w:val="0"/>
          <w:numId w:val="4"/>
        </w:numPr>
        <w:spacing w:before="120" w:after="120" w:line="276" w:lineRule="auto"/>
        <w:ind w:right="-23"/>
        <w:rPr>
          <w:rFonts w:ascii="Calibri" w:hAnsi="Calibri" w:cs="Calibri"/>
          <w:iCs/>
          <w:szCs w:val="22"/>
        </w:rPr>
      </w:pPr>
      <w:r w:rsidRPr="005E675E">
        <w:rPr>
          <w:rFonts w:ascii="Calibri" w:hAnsi="Calibri" w:cs="Calibri"/>
          <w:szCs w:val="22"/>
        </w:rPr>
        <w:t>w okresie minionych 3 lat nie uzyska</w:t>
      </w:r>
      <w:r w:rsidR="00F57C8F">
        <w:rPr>
          <w:rFonts w:ascii="Calibri" w:hAnsi="Calibri" w:cs="Calibri"/>
          <w:szCs w:val="22"/>
        </w:rPr>
        <w:t>ł</w:t>
      </w:r>
      <w:r w:rsidRPr="005E675E">
        <w:rPr>
          <w:rFonts w:ascii="Calibri" w:hAnsi="Calibri" w:cs="Calibri"/>
          <w:szCs w:val="22"/>
        </w:rPr>
        <w:t xml:space="preserve"> pomocy </w:t>
      </w:r>
      <w:r w:rsidRPr="005E675E">
        <w:rPr>
          <w:rFonts w:ascii="Calibri" w:hAnsi="Calibri" w:cs="Calibri"/>
          <w:iCs/>
          <w:szCs w:val="22"/>
        </w:rPr>
        <w:t>de minimis, albo</w:t>
      </w:r>
    </w:p>
    <w:p w14:paraId="75F14C73" w14:textId="7CD4BC26" w:rsidR="008A50CF" w:rsidRPr="00E55E6F" w:rsidRDefault="008A50CF" w:rsidP="00AC6F79">
      <w:pPr>
        <w:numPr>
          <w:ilvl w:val="0"/>
          <w:numId w:val="4"/>
        </w:numPr>
        <w:spacing w:before="120" w:after="120" w:line="276" w:lineRule="auto"/>
        <w:ind w:right="-23"/>
        <w:rPr>
          <w:rFonts w:ascii="Calibri" w:hAnsi="Calibri" w:cs="Calibri"/>
          <w:iCs/>
          <w:szCs w:val="22"/>
        </w:rPr>
      </w:pPr>
      <w:r w:rsidRPr="005E675E">
        <w:rPr>
          <w:rFonts w:ascii="Calibri" w:hAnsi="Calibri" w:cs="Calibri"/>
          <w:bCs/>
          <w:szCs w:val="22"/>
        </w:rPr>
        <w:t>w okresie minionych 3 lat uzyska</w:t>
      </w:r>
      <w:r w:rsidR="00F57C8F">
        <w:rPr>
          <w:rFonts w:ascii="Calibri" w:hAnsi="Calibri" w:cs="Calibri"/>
          <w:bCs/>
          <w:szCs w:val="22"/>
        </w:rPr>
        <w:t>ł</w:t>
      </w:r>
      <w:r w:rsidRPr="005E675E">
        <w:rPr>
          <w:rFonts w:ascii="Calibri" w:hAnsi="Calibri" w:cs="Calibri"/>
          <w:bCs/>
          <w:szCs w:val="22"/>
        </w:rPr>
        <w:t xml:space="preserve"> pomoc </w:t>
      </w:r>
      <w:r w:rsidRPr="005E675E">
        <w:rPr>
          <w:rFonts w:ascii="Calibri" w:hAnsi="Calibri" w:cs="Calibri"/>
          <w:bCs/>
          <w:iCs/>
          <w:szCs w:val="22"/>
        </w:rPr>
        <w:t>de minimis</w:t>
      </w:r>
      <w:r w:rsidRPr="005E675E">
        <w:rPr>
          <w:rFonts w:ascii="Calibri" w:hAnsi="Calibri" w:cs="Calibri"/>
          <w:bCs/>
          <w:szCs w:val="22"/>
        </w:rPr>
        <w:t xml:space="preserve">. Należy tam wykazać </w:t>
      </w:r>
      <w:r w:rsidRPr="005E675E">
        <w:rPr>
          <w:rFonts w:ascii="Calibri" w:hAnsi="Calibri" w:cs="Calibri"/>
          <w:szCs w:val="22"/>
        </w:rPr>
        <w:t xml:space="preserve">łączną, całkowitą wartość pomocy de minimis udzielonej Wnioskodawcy, którego dotyczy oświadczenie, bez względu na to, na </w:t>
      </w:r>
      <w:r w:rsidRPr="00E55E6F">
        <w:rPr>
          <w:rFonts w:ascii="Calibri" w:hAnsi="Calibri" w:cs="Calibri"/>
          <w:szCs w:val="22"/>
        </w:rPr>
        <w:t>realizację jakich przedsięwzięć, celów lub pokrycie jakich kosztów była przeznaczona.</w:t>
      </w:r>
    </w:p>
    <w:p w14:paraId="450ED0A3" w14:textId="5B5FDCB2" w:rsidR="008A50CF" w:rsidRPr="00E55E6F" w:rsidRDefault="008A50CF"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 formularzu informacji przedstawianych przy ubieganiu się o „ogólną” pomoc de minimis (Załącznik nr 6.</w:t>
      </w:r>
      <w:r w:rsidR="00F57C8F">
        <w:rPr>
          <w:rFonts w:ascii="Calibri" w:hAnsi="Calibri" w:cs="Calibri"/>
          <w:szCs w:val="22"/>
        </w:rPr>
        <w:t>2</w:t>
      </w:r>
      <w:r w:rsidRPr="00E55E6F">
        <w:rPr>
          <w:rFonts w:ascii="Calibri" w:hAnsi="Calibri" w:cs="Calibri"/>
          <w:szCs w:val="22"/>
        </w:rPr>
        <w:t xml:space="preserve"> do wniosku o dofinansowanie), w przypadku, gdy Wnioskodawca nie otrzyma</w:t>
      </w:r>
      <w:r w:rsidR="00F57C8F">
        <w:rPr>
          <w:rFonts w:ascii="Calibri" w:hAnsi="Calibri" w:cs="Calibri"/>
          <w:szCs w:val="22"/>
        </w:rPr>
        <w:t>ł</w:t>
      </w:r>
      <w:r w:rsidRPr="00E55E6F">
        <w:rPr>
          <w:rFonts w:ascii="Calibri" w:hAnsi="Calibri" w:cs="Calibri"/>
          <w:szCs w:val="22"/>
        </w:rPr>
        <w:t xml:space="preserve"> innej pomocy publicznej lub pomoc de minimis na przedsięwzięcie, na którego realizację wnioskują o udzielenie pomocy de minimis, należy wypełnić część A, B (jedynie w przypadku podmiotów, którym ma być udzielona pomoc de minimis, do obliczenia wartości której konieczne jest ustalenie ich stopy referencyjnej, tj. w formie takiej jak: pożyczki, gwarancje, odroczenia, rozłożenia na raty; nie wypełniają jednak Wnioskodawcy będący osobami fizycznymi, którzy na dzień złożenia informacji określonych w niniejszym rozporządzeniu nie rozpoczęli prowadzenia działalności gospodarczej), C i E dokumentu. W części D należy zaznaczyć, iż Wnioskodawca nie otrzyma</w:t>
      </w:r>
      <w:r w:rsidR="00F57C8F">
        <w:rPr>
          <w:rFonts w:ascii="Calibri" w:hAnsi="Calibri" w:cs="Calibri"/>
          <w:szCs w:val="22"/>
        </w:rPr>
        <w:t>ł</w:t>
      </w:r>
      <w:r w:rsidRPr="00E55E6F">
        <w:rPr>
          <w:rFonts w:ascii="Calibri" w:hAnsi="Calibri" w:cs="Calibri"/>
          <w:szCs w:val="22"/>
        </w:rPr>
        <w:t xml:space="preserve"> na pokrycie tych samych kosztów kwalifikowanych pomocy innej niż pomoc de minimis.</w:t>
      </w:r>
    </w:p>
    <w:p w14:paraId="6466D69A" w14:textId="046EC147" w:rsidR="008A50CF" w:rsidRPr="00E55E6F" w:rsidRDefault="008A50CF" w:rsidP="001A3BAA">
      <w:pPr>
        <w:autoSpaceDE w:val="0"/>
        <w:autoSpaceDN w:val="0"/>
        <w:adjustRightInd w:val="0"/>
        <w:spacing w:before="120" w:after="120" w:line="276" w:lineRule="auto"/>
        <w:rPr>
          <w:rFonts w:ascii="Calibri" w:hAnsi="Calibri" w:cs="Calibri"/>
          <w:szCs w:val="22"/>
        </w:rPr>
      </w:pPr>
      <w:r w:rsidRPr="00E55E6F">
        <w:rPr>
          <w:rFonts w:ascii="Calibri" w:hAnsi="Calibri" w:cs="Calibri"/>
          <w:szCs w:val="22"/>
        </w:rPr>
        <w:t>W przypadku, gdy Wnioskodawca otrzyma</w:t>
      </w:r>
      <w:r w:rsidR="00F57C8F">
        <w:rPr>
          <w:rFonts w:ascii="Calibri" w:hAnsi="Calibri" w:cs="Calibri"/>
          <w:szCs w:val="22"/>
        </w:rPr>
        <w:t>ł</w:t>
      </w:r>
      <w:r w:rsidRPr="00E55E6F">
        <w:rPr>
          <w:rFonts w:ascii="Calibri" w:hAnsi="Calibri" w:cs="Calibri"/>
          <w:szCs w:val="22"/>
        </w:rPr>
        <w:t xml:space="preserve"> w przeszłości pomoc publiczną lub pomoc de minimis w związku z realizacją różnych inwestycji, należy wykazać jedynie pomoc przeznaczoną na realizację tej samej inwestycji,</w:t>
      </w:r>
      <w:r w:rsidRPr="00E55E6F">
        <w:rPr>
          <w:rFonts w:ascii="Calibri" w:hAnsi="Calibri" w:cs="Calibri"/>
        </w:rPr>
        <w:t xml:space="preserve"> </w:t>
      </w:r>
      <w:r w:rsidRPr="00E55E6F">
        <w:rPr>
          <w:rFonts w:ascii="Calibri" w:hAnsi="Calibri" w:cs="Calibri"/>
          <w:szCs w:val="22"/>
        </w:rPr>
        <w:t xml:space="preserve">w odniesieniu do której ubiega się o pomoc de minimis (za wyjątkiem części A dokumentu, gdzie należy wykazać łączną, całkowitą wartość pomocy de minimis udzielonej </w:t>
      </w:r>
      <w:r w:rsidR="00F57C8F">
        <w:rPr>
          <w:rFonts w:ascii="Calibri" w:hAnsi="Calibri" w:cs="Calibri"/>
          <w:szCs w:val="22"/>
        </w:rPr>
        <w:t>Wnioskodawcy</w:t>
      </w:r>
      <w:r w:rsidRPr="00E55E6F">
        <w:rPr>
          <w:rFonts w:ascii="Calibri" w:hAnsi="Calibri" w:cs="Calibri"/>
          <w:szCs w:val="22"/>
        </w:rPr>
        <w:t xml:space="preserve"> w bieżącym roku podatkowym oraz dwóch poprzedzających latach podatkowych, bez względu na to, na realizację jakich przedsięwzięć, celów lub pokrycie jakich kosztów była przeznaczona). Jednocześnie Wnioskodawca jest zobowiązany do wypełnienia części A, B (co do zasady wypełnienie części B jest obowiązkowe jedynie w przypadku podmiotów, którym ma być udzielona pomoc de minimis, do obliczenia wartości której konieczne jest ustalenie ich stopy referencyjnej, tj. w formie takiej jak: pożyczki, gwarancje, odroczenia, rozłożenia na raty, jednakże rekomendowane jest wypełnienie jej nawet w przypadku, gdy Wnioskodawca ubiega się o pomoc w formie dotacji; nie wypełniają jej jednak Wnioskodawcy będący osobami fizycznymi, którzy na dzień złożenia informacji określonych w niniejszym rozporządzeniu nie rozpoczęli prowadzenia działalności gospodarczej), C, D i E dokumentu.</w:t>
      </w:r>
    </w:p>
    <w:p w14:paraId="5843C688" w14:textId="77777777" w:rsidR="008A50CF" w:rsidRPr="00E55E6F" w:rsidRDefault="008A50CF" w:rsidP="001A3BAA">
      <w:pPr>
        <w:pStyle w:val="Akapitzlist"/>
        <w:spacing w:before="120" w:after="120" w:line="276" w:lineRule="auto"/>
        <w:ind w:left="0"/>
        <w:contextualSpacing w:val="0"/>
        <w:rPr>
          <w:rFonts w:ascii="Calibri" w:hAnsi="Calibri" w:cs="Calibri"/>
          <w:sz w:val="22"/>
          <w:szCs w:val="22"/>
        </w:rPr>
      </w:pPr>
      <w:bookmarkStart w:id="56" w:name="_Toc432759016"/>
      <w:r w:rsidRPr="00E55E6F">
        <w:rPr>
          <w:rFonts w:ascii="Calibri" w:hAnsi="Calibri" w:cs="Calibri"/>
          <w:sz w:val="22"/>
          <w:szCs w:val="22"/>
        </w:rPr>
        <w:t>W informacji należy wskazać:</w:t>
      </w:r>
      <w:bookmarkEnd w:id="56"/>
    </w:p>
    <w:p w14:paraId="3B244186" w14:textId="77777777" w:rsidR="008A50CF" w:rsidRPr="00E55E6F" w:rsidRDefault="008A50CF" w:rsidP="001A3BAA">
      <w:pPr>
        <w:numPr>
          <w:ilvl w:val="0"/>
          <w:numId w:val="3"/>
        </w:numPr>
        <w:autoSpaceDE w:val="0"/>
        <w:autoSpaceDN w:val="0"/>
        <w:adjustRightInd w:val="0"/>
        <w:spacing w:before="120" w:after="120" w:line="276" w:lineRule="auto"/>
        <w:ind w:left="426"/>
        <w:rPr>
          <w:rFonts w:ascii="Calibri" w:hAnsi="Calibri" w:cs="Calibri"/>
          <w:szCs w:val="22"/>
        </w:rPr>
      </w:pPr>
      <w:r w:rsidRPr="00E55E6F">
        <w:rPr>
          <w:rFonts w:ascii="Calibri" w:hAnsi="Calibri" w:cs="Calibri"/>
          <w:iCs/>
          <w:szCs w:val="22"/>
        </w:rPr>
        <w:t>Dzie</w:t>
      </w:r>
      <w:r w:rsidRPr="00E55E6F">
        <w:rPr>
          <w:rFonts w:ascii="Calibri" w:hAnsi="Calibri" w:cs="Calibri"/>
          <w:szCs w:val="22"/>
        </w:rPr>
        <w:t xml:space="preserve">ń </w:t>
      </w:r>
      <w:r w:rsidRPr="00E55E6F">
        <w:rPr>
          <w:rFonts w:ascii="Calibri" w:hAnsi="Calibri" w:cs="Calibri"/>
          <w:iCs/>
          <w:szCs w:val="22"/>
        </w:rPr>
        <w:t xml:space="preserve">udzielenia pomocy publicznej </w:t>
      </w:r>
      <w:r w:rsidRPr="00E55E6F">
        <w:rPr>
          <w:rFonts w:ascii="Calibri" w:hAnsi="Calibri" w:cs="Calibri"/>
          <w:szCs w:val="22"/>
        </w:rPr>
        <w:t>- należy podać dzień udzielenia pomocy w rozumieniu art. 2 pkt 11 ustawy z dnia 30 kwietnia 2004 r. o postępowaniu w sprawach dotyczących pomocy publicznej.</w:t>
      </w:r>
    </w:p>
    <w:p w14:paraId="78F27DA7" w14:textId="77777777" w:rsidR="008A50CF" w:rsidRPr="00E55E6F" w:rsidRDefault="008A50CF" w:rsidP="001A3BAA">
      <w:pPr>
        <w:numPr>
          <w:ilvl w:val="0"/>
          <w:numId w:val="3"/>
        </w:numPr>
        <w:autoSpaceDE w:val="0"/>
        <w:autoSpaceDN w:val="0"/>
        <w:adjustRightInd w:val="0"/>
        <w:spacing w:before="120" w:after="120" w:line="276" w:lineRule="auto"/>
        <w:ind w:left="426"/>
        <w:rPr>
          <w:rFonts w:ascii="Calibri" w:hAnsi="Calibri" w:cs="Calibri"/>
          <w:szCs w:val="22"/>
        </w:rPr>
      </w:pPr>
      <w:r w:rsidRPr="00E55E6F">
        <w:rPr>
          <w:rFonts w:ascii="Calibri" w:hAnsi="Calibri" w:cs="Calibri"/>
          <w:iCs/>
          <w:szCs w:val="22"/>
        </w:rPr>
        <w:t>Podmiot udzielaj</w:t>
      </w:r>
      <w:r w:rsidRPr="00E55E6F">
        <w:rPr>
          <w:rFonts w:ascii="Calibri" w:hAnsi="Calibri" w:cs="Calibri"/>
          <w:szCs w:val="22"/>
        </w:rPr>
        <w:t>ą</w:t>
      </w:r>
      <w:r w:rsidRPr="00E55E6F">
        <w:rPr>
          <w:rFonts w:ascii="Calibri" w:hAnsi="Calibri" w:cs="Calibri"/>
          <w:iCs/>
          <w:szCs w:val="22"/>
        </w:rPr>
        <w:t xml:space="preserve">cy pomocy publicznej </w:t>
      </w:r>
      <w:r w:rsidRPr="00E55E6F">
        <w:rPr>
          <w:rFonts w:ascii="Calibri" w:hAnsi="Calibri" w:cs="Calibri"/>
          <w:szCs w:val="22"/>
        </w:rPr>
        <w:t>- należy podać pełną nazwę i adres podmiotu, który udzielił pomocy publicznej. W przypadku, gdy podmiot uzyskał pomoc publiczną na podstawie aktu normatywnego, który uzależnia nabycie prawa do otrzymania pomocy wyłącznie od spełnienia przesłanek w nim określonych, bez konieczności wydania decyzji albo zawarcia umowy, należy pozostawić to miejsce niewypełnione.</w:t>
      </w:r>
    </w:p>
    <w:p w14:paraId="09CB76EB" w14:textId="77777777" w:rsidR="008A50CF" w:rsidRPr="00E55E6F" w:rsidRDefault="008A50CF" w:rsidP="001A3BAA">
      <w:pPr>
        <w:numPr>
          <w:ilvl w:val="0"/>
          <w:numId w:val="3"/>
        </w:numPr>
        <w:autoSpaceDE w:val="0"/>
        <w:autoSpaceDN w:val="0"/>
        <w:adjustRightInd w:val="0"/>
        <w:spacing w:before="120" w:after="120" w:line="276" w:lineRule="auto"/>
        <w:ind w:left="426"/>
        <w:rPr>
          <w:rFonts w:ascii="Calibri" w:hAnsi="Calibri" w:cs="Calibri"/>
          <w:szCs w:val="22"/>
        </w:rPr>
      </w:pPr>
      <w:r w:rsidRPr="00E55E6F">
        <w:rPr>
          <w:rFonts w:ascii="Calibri" w:hAnsi="Calibri" w:cs="Calibri"/>
          <w:iCs/>
          <w:szCs w:val="22"/>
        </w:rPr>
        <w:t xml:space="preserve">Podstawę prawną otrzymanej pomocy publicznej </w:t>
      </w:r>
      <w:r w:rsidRPr="00E55E6F">
        <w:rPr>
          <w:rFonts w:ascii="Calibri" w:hAnsi="Calibri" w:cs="Calibri"/>
          <w:szCs w:val="22"/>
        </w:rPr>
        <w:t xml:space="preserve">- jeżeli pomoc publiczna została udzielona na podstawie ustawy, w kolumnie 3a należy podać jej datę i tytuł oraz oznaczenie roku, numeru i pozycji Dziennika Ustaw Rzeczypospolitej Polskiej, w którym ustawa została ogłoszona, a także </w:t>
      </w:r>
      <w:r w:rsidRPr="00E55E6F">
        <w:rPr>
          <w:rFonts w:ascii="Calibri" w:hAnsi="Calibri" w:cs="Calibri"/>
          <w:szCs w:val="22"/>
        </w:rPr>
        <w:lastRenderedPageBreak/>
        <w:t xml:space="preserve">wskazać przepis będący podstawą udzielenia pomocy publicznej (artykuł, ustęp, punkt, litera, tiret). Jeżeli pomoc publiczna została udzielona na podstawie aktu wykonawczego do ustawy, w kolumnie 3b należy podać nazwę organu wydającego akt, tytuł i datę aktu oraz oznaczenie roku, numeru i pozycji Dziennika Ustaw Rzeczypospolitej Polskiej, w którym został ogłoszony, oraz oznaczenie przepisu będącego podstawą udzielenia pomocy (paragraf, ustęp, punkt, litera, tiret). Akt wykonawczy powinien być wydany na podstawie ustawy wskazanej w kolumnie 3a. </w:t>
      </w:r>
      <w:r w:rsidRPr="00E55E6F">
        <w:rPr>
          <w:rFonts w:ascii="Calibri" w:hAnsi="Calibri" w:cs="Calibri"/>
          <w:sz w:val="21"/>
          <w:szCs w:val="21"/>
        </w:rPr>
        <w:t>Jeżeli podstawą udzielenia pomocy była decyzja, uchwała lub umowa, należy podać symbol określający ten akt; w przypadku decyzji – numer decyzji, w przypadku uchwały – numer uchwały, w przypadku umowy – numer, przedmiot oraz strony umowy. W przypadku braku decyzji, uchwały lub umowy będącej podstawą prawną udzielenia pomocy, należy wstawić określenie „brak”.</w:t>
      </w:r>
    </w:p>
    <w:p w14:paraId="5D9DC39A" w14:textId="77777777" w:rsidR="008A50CF" w:rsidRPr="00E55E6F" w:rsidRDefault="008A50CF" w:rsidP="001A3BAA">
      <w:pPr>
        <w:numPr>
          <w:ilvl w:val="0"/>
          <w:numId w:val="3"/>
        </w:numPr>
        <w:autoSpaceDE w:val="0"/>
        <w:autoSpaceDN w:val="0"/>
        <w:adjustRightInd w:val="0"/>
        <w:spacing w:before="120" w:after="120" w:line="276" w:lineRule="auto"/>
        <w:ind w:left="426"/>
        <w:rPr>
          <w:rFonts w:ascii="Calibri" w:hAnsi="Calibri" w:cs="Calibri"/>
          <w:szCs w:val="22"/>
        </w:rPr>
      </w:pPr>
      <w:r w:rsidRPr="00E55E6F">
        <w:rPr>
          <w:rFonts w:ascii="Calibri" w:hAnsi="Calibri" w:cs="Calibri"/>
          <w:iCs/>
          <w:szCs w:val="22"/>
        </w:rPr>
        <w:t xml:space="preserve">Formę pomocy publicznej </w:t>
      </w:r>
      <w:r w:rsidRPr="00E55E6F">
        <w:rPr>
          <w:rFonts w:ascii="Calibri" w:hAnsi="Calibri" w:cs="Calibri"/>
          <w:szCs w:val="22"/>
        </w:rPr>
        <w:t>- należy podać formę otrzymanej pomocy publicznej.</w:t>
      </w:r>
    </w:p>
    <w:p w14:paraId="0865C78F" w14:textId="77777777" w:rsidR="008A50CF" w:rsidRPr="00A81F02" w:rsidRDefault="008A50CF" w:rsidP="001A3BAA">
      <w:pPr>
        <w:numPr>
          <w:ilvl w:val="0"/>
          <w:numId w:val="3"/>
        </w:numPr>
        <w:autoSpaceDE w:val="0"/>
        <w:autoSpaceDN w:val="0"/>
        <w:adjustRightInd w:val="0"/>
        <w:spacing w:before="120" w:after="120" w:line="276" w:lineRule="auto"/>
        <w:ind w:left="426"/>
        <w:rPr>
          <w:rFonts w:ascii="Calibri" w:hAnsi="Calibri" w:cs="Calibri"/>
          <w:szCs w:val="22"/>
        </w:rPr>
      </w:pPr>
      <w:r w:rsidRPr="00A81F02">
        <w:rPr>
          <w:rFonts w:ascii="Calibri" w:hAnsi="Calibri" w:cs="Calibri"/>
          <w:iCs/>
          <w:szCs w:val="22"/>
        </w:rPr>
        <w:t>Warto</w:t>
      </w:r>
      <w:r w:rsidRPr="00A81F02">
        <w:rPr>
          <w:rFonts w:ascii="Calibri" w:hAnsi="Calibri" w:cs="Calibri"/>
          <w:szCs w:val="22"/>
        </w:rPr>
        <w:t xml:space="preserve">ść </w:t>
      </w:r>
      <w:r w:rsidRPr="00A81F02">
        <w:rPr>
          <w:rFonts w:ascii="Calibri" w:hAnsi="Calibri" w:cs="Calibri"/>
          <w:iCs/>
          <w:szCs w:val="22"/>
        </w:rPr>
        <w:t xml:space="preserve">otrzymanej pomocy publicznej </w:t>
      </w:r>
      <w:r w:rsidRPr="00A81F02">
        <w:rPr>
          <w:rFonts w:ascii="Calibri" w:hAnsi="Calibri" w:cs="Calibri"/>
          <w:szCs w:val="22"/>
        </w:rPr>
        <w:t>- wartość nominalną pomocy – kolumna 5a - (jako całkowitą wielkość środków finansowych będących podstawą do obliczania wielkości udzielonej pomocy, np. kwota udzielonej pożyczki lub kwota odroczonego podatku) oraz wartość brutto – kolumna 5b - (jako ekwiwalent dotacji brutto obliczony zgodnie z rozporządzeniem Rady Ministrów wydanym na podstawie art. 11 ust. 2 ustawy z dnia 30 kwietnia 2004 r. o postępowaniu w sprawach dotyczących pomocy publicznej oraz właściwymi przepisami unijnymi).</w:t>
      </w:r>
      <w:r w:rsidRPr="00A81F02" w:rsidDel="00CA7764">
        <w:rPr>
          <w:rFonts w:ascii="Calibri" w:hAnsi="Calibri" w:cs="Calibri"/>
          <w:szCs w:val="22"/>
        </w:rPr>
        <w:t xml:space="preserve"> </w:t>
      </w:r>
    </w:p>
    <w:p w14:paraId="43A57FE8" w14:textId="77777777" w:rsidR="008A50CF" w:rsidRPr="005E675E" w:rsidRDefault="008A50CF" w:rsidP="001A3BAA">
      <w:pPr>
        <w:numPr>
          <w:ilvl w:val="0"/>
          <w:numId w:val="3"/>
        </w:numPr>
        <w:autoSpaceDE w:val="0"/>
        <w:autoSpaceDN w:val="0"/>
        <w:adjustRightInd w:val="0"/>
        <w:spacing w:before="120" w:after="120" w:line="276" w:lineRule="auto"/>
        <w:ind w:left="426"/>
        <w:rPr>
          <w:rFonts w:ascii="Calibri" w:hAnsi="Calibri" w:cs="Calibri"/>
          <w:szCs w:val="22"/>
        </w:rPr>
      </w:pPr>
      <w:r w:rsidRPr="005E675E">
        <w:rPr>
          <w:rFonts w:ascii="Calibri" w:hAnsi="Calibri" w:cs="Calibri"/>
          <w:iCs/>
          <w:szCs w:val="22"/>
        </w:rPr>
        <w:t xml:space="preserve">Przeznaczenie pomocy publicznej </w:t>
      </w:r>
      <w:r w:rsidRPr="005E675E">
        <w:rPr>
          <w:rFonts w:ascii="Calibri" w:hAnsi="Calibri" w:cs="Calibri"/>
          <w:szCs w:val="22"/>
        </w:rPr>
        <w:t xml:space="preserve">- należy podać kod wskazujący przeznaczenie otrzymanej pomocy publicznej według tabeli </w:t>
      </w:r>
      <w:bookmarkStart w:id="57" w:name="_Hlk172021452"/>
      <w:r w:rsidRPr="005E675E">
        <w:rPr>
          <w:rFonts w:ascii="Calibri" w:hAnsi="Calibri" w:cs="Calibri"/>
          <w:szCs w:val="22"/>
        </w:rPr>
        <w:t>wskazanej w Instrukcji wypełnienia tabeli w części D formularza</w:t>
      </w:r>
      <w:bookmarkEnd w:id="57"/>
      <w:r w:rsidRPr="005E675E">
        <w:rPr>
          <w:rFonts w:ascii="Calibri" w:hAnsi="Calibri" w:cs="Calibri"/>
          <w:szCs w:val="22"/>
        </w:rPr>
        <w:t>.</w:t>
      </w:r>
    </w:p>
    <w:p w14:paraId="3F28C1A5" w14:textId="77777777" w:rsidR="008A50CF" w:rsidRPr="00791CD2" w:rsidRDefault="008A50CF" w:rsidP="001A3BAA">
      <w:pPr>
        <w:autoSpaceDE w:val="0"/>
        <w:autoSpaceDN w:val="0"/>
        <w:adjustRightInd w:val="0"/>
        <w:spacing w:before="120" w:after="120" w:line="276" w:lineRule="auto"/>
        <w:rPr>
          <w:rFonts w:ascii="Calibri" w:hAnsi="Calibri" w:cs="Calibri"/>
          <w:bCs/>
          <w:szCs w:val="22"/>
        </w:rPr>
      </w:pPr>
      <w:r w:rsidRPr="00791CD2">
        <w:rPr>
          <w:rFonts w:ascii="Calibri" w:hAnsi="Calibri" w:cs="Calibri"/>
          <w:szCs w:val="22"/>
        </w:rPr>
        <w:t xml:space="preserve">Dodatkowo, </w:t>
      </w:r>
      <w:r w:rsidRPr="00791CD2">
        <w:rPr>
          <w:rFonts w:ascii="Calibri" w:hAnsi="Calibri" w:cs="Calibri"/>
          <w:bCs/>
          <w:szCs w:val="22"/>
        </w:rPr>
        <w:t>jeżeli w tabeli wykazano otrzymaną pomoc inną niż pomoc de minimis, należy dodatkowo wypełnić pkt 1-8 pod tabelą.</w:t>
      </w:r>
    </w:p>
    <w:p w14:paraId="6BE8BA63" w14:textId="693557B8" w:rsidR="006A6945" w:rsidRPr="001A3BAA" w:rsidRDefault="00344319" w:rsidP="001A3BAA">
      <w:pPr>
        <w:pStyle w:val="Nagwek3"/>
        <w:spacing w:after="120" w:line="276" w:lineRule="auto"/>
        <w:rPr>
          <w:sz w:val="24"/>
          <w:szCs w:val="24"/>
        </w:rPr>
      </w:pPr>
      <w:bookmarkStart w:id="58" w:name="_Toc140497353"/>
      <w:bookmarkStart w:id="59" w:name="_Toc182243702"/>
      <w:bookmarkStart w:id="60" w:name="_Toc204674804"/>
      <w:r w:rsidRPr="001A3BAA">
        <w:rPr>
          <w:sz w:val="24"/>
          <w:szCs w:val="24"/>
        </w:rPr>
        <w:t>7</w:t>
      </w:r>
      <w:r w:rsidR="006A6945" w:rsidRPr="001A3BAA">
        <w:rPr>
          <w:sz w:val="24"/>
          <w:szCs w:val="24"/>
        </w:rPr>
        <w:t>. Oświadczeni</w:t>
      </w:r>
      <w:r w:rsidR="002F02BC" w:rsidRPr="001A3BAA">
        <w:rPr>
          <w:sz w:val="24"/>
          <w:szCs w:val="24"/>
        </w:rPr>
        <w:t>a</w:t>
      </w:r>
      <w:r w:rsidR="006A6945" w:rsidRPr="001A3BAA">
        <w:rPr>
          <w:sz w:val="24"/>
          <w:szCs w:val="24"/>
        </w:rPr>
        <w:t xml:space="preserve"> </w:t>
      </w:r>
      <w:r w:rsidR="002F02BC" w:rsidRPr="001A3BAA">
        <w:rPr>
          <w:sz w:val="24"/>
          <w:szCs w:val="24"/>
        </w:rPr>
        <w:t>Wnioskodawcy</w:t>
      </w:r>
      <w:bookmarkEnd w:id="58"/>
      <w:bookmarkEnd w:id="59"/>
      <w:bookmarkEnd w:id="60"/>
    </w:p>
    <w:p w14:paraId="5A4348C5" w14:textId="497AF7B5" w:rsidR="00BD19FB" w:rsidRPr="00E55E6F" w:rsidRDefault="002410E1" w:rsidP="001A3BAA">
      <w:pPr>
        <w:spacing w:before="240" w:after="120" w:line="276" w:lineRule="auto"/>
        <w:rPr>
          <w:rFonts w:ascii="Calibri" w:hAnsi="Calibri" w:cs="Calibri"/>
          <w:szCs w:val="22"/>
        </w:rPr>
      </w:pPr>
      <w:r w:rsidRPr="00E55E6F">
        <w:rPr>
          <w:rFonts w:ascii="Calibri" w:hAnsi="Calibri" w:cs="Calibri"/>
          <w:szCs w:val="22"/>
        </w:rPr>
        <w:t xml:space="preserve">Na etapie składania wniosku o dofinansowanie wymaganymi załącznikami </w:t>
      </w:r>
      <w:r w:rsidR="00BD19FB" w:rsidRPr="00E55E6F">
        <w:rPr>
          <w:rFonts w:ascii="Calibri" w:hAnsi="Calibri" w:cs="Calibri"/>
          <w:szCs w:val="22"/>
        </w:rPr>
        <w:t xml:space="preserve">do wniosku będą oświadczenia </w:t>
      </w:r>
      <w:r w:rsidR="00EB31F2">
        <w:rPr>
          <w:rFonts w:ascii="Calibri" w:hAnsi="Calibri" w:cs="Calibri"/>
          <w:szCs w:val="22"/>
        </w:rPr>
        <w:t>Wnioskodawcy</w:t>
      </w:r>
      <w:r w:rsidR="00EB31F2" w:rsidRPr="00E55E6F">
        <w:rPr>
          <w:rFonts w:ascii="Calibri" w:hAnsi="Calibri" w:cs="Calibri"/>
          <w:szCs w:val="22"/>
        </w:rPr>
        <w:t xml:space="preserve"> </w:t>
      </w:r>
      <w:r w:rsidR="00BD19FB" w:rsidRPr="00E55E6F">
        <w:rPr>
          <w:rFonts w:ascii="Calibri" w:hAnsi="Calibri" w:cs="Calibri"/>
          <w:szCs w:val="22"/>
        </w:rPr>
        <w:t xml:space="preserve">dotyczące różnych zagadnień związanych z wnioskowaniem o dofinansowanie, jak i samą realizacją projektu. </w:t>
      </w:r>
      <w:r w:rsidR="00957BB3" w:rsidRPr="00E55E6F">
        <w:rPr>
          <w:rFonts w:ascii="Calibri" w:hAnsi="Calibri" w:cs="Calibri"/>
          <w:szCs w:val="22"/>
        </w:rPr>
        <w:t>W</w:t>
      </w:r>
      <w:r w:rsidR="00BD19FB" w:rsidRPr="00E55E6F">
        <w:rPr>
          <w:rFonts w:ascii="Calibri" w:hAnsi="Calibri" w:cs="Calibri"/>
          <w:szCs w:val="22"/>
        </w:rPr>
        <w:t>ymagane załączniki b</w:t>
      </w:r>
      <w:r w:rsidR="00957BB3" w:rsidRPr="00E55E6F">
        <w:rPr>
          <w:rFonts w:ascii="Calibri" w:hAnsi="Calibri" w:cs="Calibri"/>
          <w:szCs w:val="22"/>
        </w:rPr>
        <w:t>ęd</w:t>
      </w:r>
      <w:r w:rsidR="00BD19FB" w:rsidRPr="00E55E6F">
        <w:rPr>
          <w:rFonts w:ascii="Calibri" w:hAnsi="Calibri" w:cs="Calibri"/>
          <w:szCs w:val="22"/>
        </w:rPr>
        <w:t>ą musiały zostać</w:t>
      </w:r>
      <w:r w:rsidR="00957BB3" w:rsidRPr="00E55E6F">
        <w:rPr>
          <w:rFonts w:ascii="Calibri" w:hAnsi="Calibri" w:cs="Calibri"/>
          <w:szCs w:val="22"/>
        </w:rPr>
        <w:t xml:space="preserve"> opatrzon</w:t>
      </w:r>
      <w:r w:rsidR="00BD19FB" w:rsidRPr="00E55E6F">
        <w:rPr>
          <w:rFonts w:ascii="Calibri" w:hAnsi="Calibri" w:cs="Calibri"/>
          <w:szCs w:val="22"/>
        </w:rPr>
        <w:t>e</w:t>
      </w:r>
      <w:r w:rsidR="00957BB3" w:rsidRPr="00E55E6F">
        <w:rPr>
          <w:rFonts w:ascii="Calibri" w:hAnsi="Calibri" w:cs="Calibri"/>
          <w:szCs w:val="22"/>
        </w:rPr>
        <w:t xml:space="preserve"> stosownym podpisem elektronicznym</w:t>
      </w:r>
      <w:r w:rsidR="00BD19FB" w:rsidRPr="00E55E6F">
        <w:rPr>
          <w:rFonts w:ascii="Calibri" w:hAnsi="Calibri" w:cs="Calibri"/>
          <w:szCs w:val="22"/>
        </w:rPr>
        <w:t>, spakowane w ramach jednego pliku w formacie ZIP, RAR lub równoważnym i dołączone do wniosku. Poniżej przedstawiono listę wymaganych oświadczeń</w:t>
      </w:r>
      <w:r w:rsidR="004E70A6">
        <w:rPr>
          <w:rFonts w:ascii="Calibri" w:hAnsi="Calibri" w:cs="Calibri"/>
          <w:szCs w:val="22"/>
        </w:rPr>
        <w:t xml:space="preserve">. </w:t>
      </w:r>
    </w:p>
    <w:p w14:paraId="624BA17B" w14:textId="3E905266" w:rsidR="00957BB3" w:rsidRPr="00E55E6F" w:rsidRDefault="00BD19FB" w:rsidP="00AC6F79">
      <w:pPr>
        <w:numPr>
          <w:ilvl w:val="0"/>
          <w:numId w:val="19"/>
        </w:numPr>
        <w:spacing w:before="240" w:after="120" w:line="276" w:lineRule="auto"/>
        <w:ind w:left="284" w:hanging="284"/>
        <w:rPr>
          <w:rFonts w:ascii="Calibri" w:hAnsi="Calibri" w:cs="Calibri"/>
          <w:szCs w:val="22"/>
        </w:rPr>
      </w:pPr>
      <w:r w:rsidRPr="00E55E6F">
        <w:rPr>
          <w:rFonts w:ascii="Calibri" w:hAnsi="Calibri" w:cs="Calibri"/>
          <w:szCs w:val="22"/>
        </w:rPr>
        <w:t>Z</w:t>
      </w:r>
      <w:r w:rsidR="00957BB3" w:rsidRPr="00E55E6F">
        <w:rPr>
          <w:rFonts w:ascii="Calibri" w:hAnsi="Calibri" w:cs="Calibri"/>
          <w:szCs w:val="22"/>
        </w:rPr>
        <w:t xml:space="preserve">ałącznik </w:t>
      </w:r>
      <w:r w:rsidR="00314415" w:rsidRPr="00E55E6F">
        <w:rPr>
          <w:rFonts w:ascii="Calibri" w:hAnsi="Calibri" w:cs="Calibri"/>
          <w:szCs w:val="22"/>
        </w:rPr>
        <w:t xml:space="preserve">nr </w:t>
      </w:r>
      <w:r w:rsidR="00344319" w:rsidRPr="00E55E6F">
        <w:rPr>
          <w:rFonts w:ascii="Calibri" w:hAnsi="Calibri" w:cs="Calibri"/>
          <w:szCs w:val="22"/>
        </w:rPr>
        <w:t>7</w:t>
      </w:r>
      <w:r w:rsidR="00957BB3" w:rsidRPr="00E55E6F">
        <w:rPr>
          <w:rFonts w:ascii="Calibri" w:hAnsi="Calibri" w:cs="Calibri"/>
          <w:szCs w:val="22"/>
        </w:rPr>
        <w:t>.1 Oświadczenie o złożeniu wniosku w aplikacji WOD</w:t>
      </w:r>
      <w:r w:rsidR="00BA0293">
        <w:rPr>
          <w:rFonts w:ascii="Calibri" w:hAnsi="Calibri" w:cs="Calibri"/>
          <w:szCs w:val="22"/>
        </w:rPr>
        <w:t>2021</w:t>
      </w:r>
    </w:p>
    <w:p w14:paraId="0A7EC574" w14:textId="045E4BAD" w:rsidR="00BD19FB" w:rsidRPr="00E55E6F" w:rsidRDefault="00BD19FB" w:rsidP="00AC6F79">
      <w:pPr>
        <w:numPr>
          <w:ilvl w:val="0"/>
          <w:numId w:val="19"/>
        </w:numPr>
        <w:spacing w:before="240" w:after="120" w:line="276" w:lineRule="auto"/>
        <w:ind w:left="284" w:hanging="284"/>
        <w:rPr>
          <w:rFonts w:ascii="Calibri" w:hAnsi="Calibri" w:cs="Calibri"/>
          <w:szCs w:val="22"/>
        </w:rPr>
      </w:pPr>
      <w:bookmarkStart w:id="61" w:name="_Hlk140137696"/>
      <w:r w:rsidRPr="00E55E6F">
        <w:rPr>
          <w:rFonts w:ascii="Calibri" w:hAnsi="Calibri" w:cs="Calibri"/>
          <w:szCs w:val="22"/>
        </w:rPr>
        <w:t>Załącznik nr 7.2 Oświadczenie</w:t>
      </w:r>
      <w:r w:rsidR="00726508">
        <w:rPr>
          <w:rFonts w:ascii="Calibri" w:hAnsi="Calibri" w:cs="Calibri"/>
          <w:szCs w:val="22"/>
        </w:rPr>
        <w:t xml:space="preserve"> o niezakończeniu projektu</w:t>
      </w:r>
      <w:r w:rsidRPr="00E55E6F">
        <w:rPr>
          <w:rFonts w:ascii="Calibri" w:hAnsi="Calibri" w:cs="Calibri"/>
          <w:szCs w:val="22"/>
        </w:rPr>
        <w:t xml:space="preserve"> </w:t>
      </w:r>
    </w:p>
    <w:p w14:paraId="65B31248" w14:textId="088B1E26" w:rsidR="00404616" w:rsidRPr="002D3C55" w:rsidRDefault="00BD19FB" w:rsidP="00AC6F79">
      <w:pPr>
        <w:numPr>
          <w:ilvl w:val="0"/>
          <w:numId w:val="19"/>
        </w:numPr>
        <w:spacing w:before="240" w:after="120" w:line="276" w:lineRule="auto"/>
        <w:ind w:left="284" w:hanging="284"/>
        <w:rPr>
          <w:rFonts w:ascii="Calibri" w:hAnsi="Calibri" w:cs="Calibri"/>
          <w:szCs w:val="22"/>
        </w:rPr>
      </w:pPr>
      <w:r w:rsidRPr="00E55E6F">
        <w:rPr>
          <w:rFonts w:ascii="Calibri" w:hAnsi="Calibri" w:cs="Calibri"/>
          <w:szCs w:val="22"/>
        </w:rPr>
        <w:t xml:space="preserve">Załącznik nr 7.3 </w:t>
      </w:r>
      <w:r w:rsidR="002F5F5B" w:rsidRPr="00E55E6F">
        <w:rPr>
          <w:rFonts w:ascii="Calibri" w:hAnsi="Calibri" w:cs="Calibri"/>
          <w:szCs w:val="22"/>
        </w:rPr>
        <w:t>Oświadczenie o realizacji projektu zgodnie z prawem</w:t>
      </w:r>
      <w:r w:rsidR="002D3C55">
        <w:rPr>
          <w:rFonts w:ascii="Calibri" w:hAnsi="Calibri" w:cs="Calibri"/>
          <w:szCs w:val="22"/>
        </w:rPr>
        <w:t xml:space="preserve"> </w:t>
      </w:r>
    </w:p>
    <w:p w14:paraId="39E52732" w14:textId="321D4B7E" w:rsidR="00BD19FB" w:rsidRPr="00384A7C" w:rsidRDefault="00BD19FB" w:rsidP="00AC6F79">
      <w:pPr>
        <w:numPr>
          <w:ilvl w:val="0"/>
          <w:numId w:val="19"/>
        </w:numPr>
        <w:spacing w:before="240" w:after="120" w:line="276" w:lineRule="auto"/>
        <w:ind w:left="284" w:hanging="284"/>
        <w:rPr>
          <w:rFonts w:ascii="Calibri" w:hAnsi="Calibri" w:cs="Calibri"/>
          <w:szCs w:val="22"/>
        </w:rPr>
      </w:pPr>
      <w:r w:rsidRPr="00384A7C">
        <w:rPr>
          <w:rFonts w:ascii="Calibri" w:hAnsi="Calibri" w:cs="Calibri"/>
          <w:szCs w:val="22"/>
        </w:rPr>
        <w:t>Załącznik nr 7.</w:t>
      </w:r>
      <w:r w:rsidR="004B64A4" w:rsidRPr="00384A7C">
        <w:rPr>
          <w:rFonts w:ascii="Calibri" w:hAnsi="Calibri" w:cs="Calibri"/>
          <w:szCs w:val="22"/>
        </w:rPr>
        <w:t>4</w:t>
      </w:r>
      <w:r w:rsidRPr="00384A7C">
        <w:rPr>
          <w:rFonts w:ascii="Calibri" w:hAnsi="Calibri" w:cs="Calibri"/>
          <w:szCs w:val="22"/>
        </w:rPr>
        <w:t xml:space="preserve"> </w:t>
      </w:r>
      <w:r w:rsidR="00C468A3" w:rsidRPr="00384A7C">
        <w:rPr>
          <w:rFonts w:ascii="Calibri" w:hAnsi="Calibri" w:cs="Calibri"/>
          <w:szCs w:val="22"/>
        </w:rPr>
        <w:t>Oświadczenie o udzielaniu informacji na potrzeby ewaluacji</w:t>
      </w:r>
    </w:p>
    <w:p w14:paraId="271D7704" w14:textId="7D43EE63" w:rsidR="00BD19FB" w:rsidRPr="00384A7C" w:rsidRDefault="00BD19FB" w:rsidP="00AC6F79">
      <w:pPr>
        <w:numPr>
          <w:ilvl w:val="0"/>
          <w:numId w:val="19"/>
        </w:numPr>
        <w:spacing w:before="240" w:after="120" w:line="276" w:lineRule="auto"/>
        <w:ind w:left="284" w:hanging="284"/>
        <w:rPr>
          <w:rFonts w:ascii="Calibri" w:hAnsi="Calibri" w:cs="Calibri"/>
          <w:szCs w:val="22"/>
        </w:rPr>
      </w:pPr>
      <w:r w:rsidRPr="00384A7C">
        <w:rPr>
          <w:rFonts w:ascii="Calibri" w:hAnsi="Calibri" w:cs="Calibri"/>
          <w:szCs w:val="22"/>
        </w:rPr>
        <w:t>Załącznik nr 7.</w:t>
      </w:r>
      <w:r w:rsidR="004B64A4" w:rsidRPr="00384A7C">
        <w:rPr>
          <w:rFonts w:ascii="Calibri" w:hAnsi="Calibri" w:cs="Calibri"/>
          <w:szCs w:val="22"/>
        </w:rPr>
        <w:t>5</w:t>
      </w:r>
      <w:r w:rsidRPr="00384A7C">
        <w:rPr>
          <w:rFonts w:ascii="Calibri" w:hAnsi="Calibri" w:cs="Calibri"/>
          <w:szCs w:val="22"/>
        </w:rPr>
        <w:t xml:space="preserve"> </w:t>
      </w:r>
      <w:r w:rsidR="00091E07" w:rsidRPr="00384A7C">
        <w:rPr>
          <w:rFonts w:ascii="Calibri" w:hAnsi="Calibri" w:cs="Calibri"/>
          <w:szCs w:val="22"/>
        </w:rPr>
        <w:t>Oświadczenie o zgodzie na korespondencję elektroniczną</w:t>
      </w:r>
    </w:p>
    <w:p w14:paraId="3E0A71F2" w14:textId="7DE6A2CD" w:rsidR="00F40CFA" w:rsidRPr="00384A7C" w:rsidRDefault="00BD19FB" w:rsidP="00AC6F79">
      <w:pPr>
        <w:numPr>
          <w:ilvl w:val="0"/>
          <w:numId w:val="19"/>
        </w:numPr>
        <w:spacing w:before="240" w:after="120" w:line="276" w:lineRule="auto"/>
        <w:ind w:left="284" w:hanging="284"/>
        <w:rPr>
          <w:rFonts w:ascii="Calibri" w:hAnsi="Calibri" w:cs="Calibri"/>
          <w:szCs w:val="22"/>
        </w:rPr>
      </w:pPr>
      <w:r w:rsidRPr="00384A7C">
        <w:rPr>
          <w:rFonts w:ascii="Calibri" w:hAnsi="Calibri" w:cs="Calibri"/>
          <w:szCs w:val="22"/>
        </w:rPr>
        <w:t>Załącznik nr 7.</w:t>
      </w:r>
      <w:r w:rsidR="001E29AB">
        <w:rPr>
          <w:rFonts w:ascii="Calibri" w:hAnsi="Calibri" w:cs="Calibri"/>
          <w:szCs w:val="22"/>
        </w:rPr>
        <w:t>6</w:t>
      </w:r>
      <w:r w:rsidRPr="00384A7C">
        <w:rPr>
          <w:rFonts w:ascii="Calibri" w:hAnsi="Calibri" w:cs="Calibri"/>
          <w:szCs w:val="22"/>
        </w:rPr>
        <w:t xml:space="preserve"> </w:t>
      </w:r>
      <w:r w:rsidR="00C468A3" w:rsidRPr="00384A7C">
        <w:rPr>
          <w:rFonts w:ascii="Calibri" w:hAnsi="Calibri" w:cs="Calibri"/>
          <w:szCs w:val="22"/>
        </w:rPr>
        <w:t>Oświadczenie dotyczące przetwarzania danych osobowych (RODO)</w:t>
      </w:r>
    </w:p>
    <w:p w14:paraId="331B1D35" w14:textId="14007C33" w:rsidR="00726508" w:rsidRPr="00F104B1" w:rsidRDefault="00726508" w:rsidP="00AC6F79">
      <w:pPr>
        <w:numPr>
          <w:ilvl w:val="0"/>
          <w:numId w:val="19"/>
        </w:numPr>
        <w:spacing w:before="240" w:after="120" w:line="276" w:lineRule="auto"/>
        <w:ind w:left="284" w:hanging="284"/>
        <w:rPr>
          <w:rFonts w:ascii="Calibri" w:hAnsi="Calibri" w:cs="Calibri"/>
          <w:szCs w:val="22"/>
        </w:rPr>
      </w:pPr>
      <w:r w:rsidRPr="00384A7C">
        <w:rPr>
          <w:rFonts w:ascii="Calibri" w:hAnsi="Calibri" w:cs="Calibri"/>
          <w:szCs w:val="22"/>
        </w:rPr>
        <w:t>Załącznik nr 7.</w:t>
      </w:r>
      <w:r w:rsidR="001E29AB">
        <w:rPr>
          <w:rFonts w:ascii="Calibri" w:hAnsi="Calibri" w:cs="Calibri"/>
          <w:szCs w:val="22"/>
        </w:rPr>
        <w:t>7</w:t>
      </w:r>
      <w:r w:rsidRPr="00384A7C">
        <w:rPr>
          <w:rFonts w:ascii="Calibri" w:hAnsi="Calibri" w:cs="Calibri"/>
          <w:szCs w:val="22"/>
        </w:rPr>
        <w:t xml:space="preserve"> </w:t>
      </w:r>
      <w:r w:rsidRPr="00F104B1">
        <w:rPr>
          <w:rFonts w:ascii="Calibri" w:hAnsi="Calibri"/>
          <w:szCs w:val="22"/>
        </w:rPr>
        <w:t>Oświadczenia dotyczące przetwarzania danych osobowych (RODO) – LGD</w:t>
      </w:r>
      <w:bookmarkStart w:id="62" w:name="_Hlk173745363"/>
      <w:bookmarkStart w:id="63" w:name="_Toc140497354"/>
      <w:bookmarkStart w:id="64" w:name="_Toc182243703"/>
      <w:bookmarkEnd w:id="61"/>
    </w:p>
    <w:p w14:paraId="4497D460" w14:textId="0B21242F" w:rsidR="00F72588" w:rsidRDefault="00F72588" w:rsidP="00D42D03">
      <w:pPr>
        <w:pStyle w:val="Nagwek3"/>
      </w:pPr>
      <w:bookmarkStart w:id="65" w:name="_Toc204674805"/>
      <w:bookmarkEnd w:id="62"/>
      <w:bookmarkEnd w:id="63"/>
      <w:bookmarkEnd w:id="64"/>
      <w:r w:rsidRPr="00F104B1">
        <w:rPr>
          <w:sz w:val="24"/>
          <w:szCs w:val="24"/>
        </w:rPr>
        <w:lastRenderedPageBreak/>
        <w:t xml:space="preserve">8. </w:t>
      </w:r>
      <w:r w:rsidR="00D42D03" w:rsidRPr="00D42D03">
        <w:rPr>
          <w:sz w:val="24"/>
          <w:szCs w:val="24"/>
        </w:rPr>
        <w:t>Oświadczenie dotyczące zgodności projektu ze szczegółowymi uwarunkowaniami określonymi dla Działania 6.12 Infrastruktura turystyki – RLKS</w:t>
      </w:r>
      <w:bookmarkEnd w:id="65"/>
      <w:r w:rsidR="00D42D03" w:rsidRPr="00D42D03">
        <w:rPr>
          <w:sz w:val="24"/>
          <w:szCs w:val="24"/>
        </w:rPr>
        <w:t xml:space="preserve"> </w:t>
      </w:r>
    </w:p>
    <w:p w14:paraId="4764AB8A" w14:textId="7C15B0C9" w:rsidR="00D42D03" w:rsidRDefault="00D42D03" w:rsidP="00F72588"/>
    <w:p w14:paraId="672BFF2F" w14:textId="5E1105B1" w:rsidR="00D42D03" w:rsidRDefault="00D42D03" w:rsidP="00F72588">
      <w:r w:rsidRPr="00D42D03">
        <w:t xml:space="preserve">Załącznik należy przygotować na wzorze opracowanym przez IZ FEP 2021-2027. Załącznik wymagany jest dla </w:t>
      </w:r>
      <w:r>
        <w:t xml:space="preserve">typu </w:t>
      </w:r>
      <w:r w:rsidRPr="00D42D03">
        <w:t xml:space="preserve">projektów </w:t>
      </w:r>
      <w:r>
        <w:t>„</w:t>
      </w:r>
      <w:r w:rsidRPr="00D42D03">
        <w:t>Rozwój infrastruktury bezpiecznych kąpielisk</w:t>
      </w:r>
      <w:r>
        <w:t>”</w:t>
      </w:r>
      <w:r w:rsidRPr="00D42D03">
        <w:t>.</w:t>
      </w:r>
    </w:p>
    <w:p w14:paraId="0F36D22B" w14:textId="62BA36B1" w:rsidR="00D42D03" w:rsidRPr="00F104B1" w:rsidRDefault="00D42D03" w:rsidP="00D42D03">
      <w:pPr>
        <w:pStyle w:val="Nagwek3"/>
        <w:rPr>
          <w:sz w:val="24"/>
          <w:szCs w:val="24"/>
        </w:rPr>
      </w:pPr>
      <w:bookmarkStart w:id="66" w:name="_Toc204674806"/>
      <w:r>
        <w:rPr>
          <w:sz w:val="24"/>
          <w:szCs w:val="24"/>
        </w:rPr>
        <w:t>9</w:t>
      </w:r>
      <w:r w:rsidRPr="00F104B1">
        <w:rPr>
          <w:sz w:val="24"/>
          <w:szCs w:val="24"/>
        </w:rPr>
        <w:t>. Oświadczenie dotyczące zgodności projektu z horyzontalnymi warunkami udzielenia wsparcia w ramach Działania 6.12 Infrastruktura turystyki – RLKS (z wyłączeniem zasady zrównoważonego rozwoju, w tym zasady DNSH)</w:t>
      </w:r>
      <w:bookmarkEnd w:id="66"/>
    </w:p>
    <w:p w14:paraId="69E4F278" w14:textId="77777777" w:rsidR="00D42D03" w:rsidRPr="00F104B1" w:rsidRDefault="00D42D03" w:rsidP="00F72588"/>
    <w:p w14:paraId="7D4E38A6" w14:textId="30AD284D" w:rsidR="00F72588" w:rsidRPr="00F104B1" w:rsidRDefault="00552502" w:rsidP="00F72588">
      <w:r w:rsidRPr="00F104B1">
        <w:t>Załącznik należy przygotować na wzorze opracowanym przez IZ FEP 2021-2027 w oparciu o informacje zawarte w pkt. B.5 Załącznika nr 5 Opis wykonalności projektu.</w:t>
      </w:r>
    </w:p>
    <w:p w14:paraId="7F29F8E3" w14:textId="77777777" w:rsidR="00F72588" w:rsidRPr="00F104B1" w:rsidRDefault="00F72588" w:rsidP="00F72588"/>
    <w:p w14:paraId="20FFD32A" w14:textId="71A96F64" w:rsidR="00F72588" w:rsidRDefault="00D42D03" w:rsidP="00F72588">
      <w:pPr>
        <w:pStyle w:val="Nagwek3"/>
        <w:spacing w:after="120" w:line="276" w:lineRule="auto"/>
        <w:rPr>
          <w:sz w:val="24"/>
          <w:szCs w:val="24"/>
        </w:rPr>
      </w:pPr>
      <w:bookmarkStart w:id="67" w:name="_Toc182243705"/>
      <w:bookmarkStart w:id="68" w:name="_Toc204674807"/>
      <w:bookmarkStart w:id="69" w:name="_Hlk191573417"/>
      <w:r>
        <w:rPr>
          <w:sz w:val="24"/>
          <w:szCs w:val="24"/>
        </w:rPr>
        <w:t>10</w:t>
      </w:r>
      <w:r w:rsidR="00F72588" w:rsidRPr="00F104B1">
        <w:rPr>
          <w:sz w:val="24"/>
          <w:szCs w:val="24"/>
        </w:rPr>
        <w:t xml:space="preserve">. </w:t>
      </w:r>
      <w:bookmarkEnd w:id="67"/>
      <w:r w:rsidR="00F72588" w:rsidRPr="00F104B1">
        <w:rPr>
          <w:sz w:val="24"/>
          <w:szCs w:val="24"/>
        </w:rPr>
        <w:t xml:space="preserve">Opis zgodności projektu ze </w:t>
      </w:r>
      <w:r w:rsidR="00632A7D" w:rsidRPr="00F104B1">
        <w:rPr>
          <w:sz w:val="24"/>
          <w:szCs w:val="24"/>
        </w:rPr>
        <w:t>S</w:t>
      </w:r>
      <w:r w:rsidR="00F72588" w:rsidRPr="00F104B1">
        <w:rPr>
          <w:sz w:val="24"/>
          <w:szCs w:val="24"/>
        </w:rPr>
        <w:t>trategią rozwoju lokalnego kierowanego</w:t>
      </w:r>
      <w:r w:rsidR="00F72588" w:rsidRPr="00175286">
        <w:rPr>
          <w:sz w:val="24"/>
          <w:szCs w:val="24"/>
        </w:rPr>
        <w:t xml:space="preserve"> przez społeczność oraz z lokalnymi kryteriami wyboru</w:t>
      </w:r>
      <w:bookmarkEnd w:id="68"/>
    </w:p>
    <w:bookmarkEnd w:id="69"/>
    <w:p w14:paraId="69E4B0F5" w14:textId="673EA888" w:rsidR="00175286" w:rsidRPr="00DA5BA8" w:rsidRDefault="00F76CAA" w:rsidP="001A3BAA">
      <w:pPr>
        <w:pStyle w:val="Default"/>
        <w:spacing w:before="240" w:after="120" w:line="276" w:lineRule="auto"/>
        <w:rPr>
          <w:rFonts w:ascii="Calibri" w:hAnsi="Calibri" w:cs="Calibri"/>
          <w:sz w:val="22"/>
          <w:szCs w:val="22"/>
        </w:rPr>
      </w:pPr>
      <w:r w:rsidRPr="006C22C6">
        <w:rPr>
          <w:rFonts w:ascii="Calibri" w:hAnsi="Calibri" w:cs="Calibri"/>
          <w:sz w:val="22"/>
          <w:szCs w:val="22"/>
        </w:rPr>
        <w:t xml:space="preserve">Załącznik należy przygotować na wzorze opracowanym przez </w:t>
      </w:r>
      <w:r w:rsidR="00DA5BA8" w:rsidRPr="006C22C6">
        <w:rPr>
          <w:rFonts w:ascii="Calibri" w:hAnsi="Calibri" w:cs="Calibri"/>
          <w:sz w:val="22"/>
          <w:szCs w:val="22"/>
        </w:rPr>
        <w:t>LGD i udostępnionym wraz z ogłoszeniem o naborze wniosków.</w:t>
      </w:r>
      <w:r w:rsidR="00DA5BA8">
        <w:rPr>
          <w:rFonts w:ascii="Calibri" w:hAnsi="Calibri" w:cs="Calibri"/>
          <w:sz w:val="22"/>
          <w:szCs w:val="22"/>
        </w:rPr>
        <w:t xml:space="preserve"> </w:t>
      </w:r>
    </w:p>
    <w:p w14:paraId="020870AF" w14:textId="0C233862" w:rsidR="0041006E" w:rsidRDefault="0041006E" w:rsidP="0041006E">
      <w:pPr>
        <w:pStyle w:val="Nagwek3"/>
        <w:spacing w:after="120" w:line="276" w:lineRule="auto"/>
        <w:rPr>
          <w:sz w:val="24"/>
          <w:szCs w:val="24"/>
        </w:rPr>
      </w:pPr>
      <w:bookmarkStart w:id="70" w:name="_Toc204674808"/>
      <w:r>
        <w:rPr>
          <w:sz w:val="24"/>
          <w:szCs w:val="24"/>
        </w:rPr>
        <w:t>1</w:t>
      </w:r>
      <w:r w:rsidR="00D42D03">
        <w:rPr>
          <w:sz w:val="24"/>
          <w:szCs w:val="24"/>
        </w:rPr>
        <w:t>1</w:t>
      </w:r>
      <w:r w:rsidRPr="00F104B1">
        <w:rPr>
          <w:sz w:val="24"/>
          <w:szCs w:val="24"/>
        </w:rPr>
        <w:t>.</w:t>
      </w:r>
      <w:r w:rsidRPr="0041006E">
        <w:t xml:space="preserve"> </w:t>
      </w:r>
      <w:r w:rsidRPr="0041006E">
        <w:rPr>
          <w:sz w:val="24"/>
          <w:szCs w:val="24"/>
        </w:rPr>
        <w:t>Oświadczenie o kwalifikowalności podatku od towarów i usług</w:t>
      </w:r>
      <w:bookmarkEnd w:id="70"/>
    </w:p>
    <w:p w14:paraId="34448A04" w14:textId="77777777" w:rsidR="0041006E" w:rsidRDefault="0041006E" w:rsidP="0041006E">
      <w:pPr>
        <w:spacing w:before="240" w:after="120" w:line="276" w:lineRule="auto"/>
      </w:pPr>
      <w:r>
        <w:t xml:space="preserve">Załącznik należy przygotować na wzorze opracowanym przez IZ FEP 2021-2027. </w:t>
      </w:r>
    </w:p>
    <w:p w14:paraId="7D16D80F" w14:textId="13003BCE" w:rsidR="00F72588" w:rsidRDefault="0041006E" w:rsidP="0041006E">
      <w:pPr>
        <w:spacing w:before="240" w:after="120" w:line="276" w:lineRule="auto"/>
      </w:pPr>
      <w:r>
        <w:t>Załącznik należy złożyć w przypadku gdy całkowita wartość projektu jest równa bądź wyższa niż 5 mln EUR (włączając VAT) albo niezależnie od wartości całkowitej projektu, w przypadku gdy projekt obejmuje wydatki kwalifikowalne, dla których dofinansowanie stanowi pomoc publiczną (tj. nie uwzględniając pomocy de minimis ).</w:t>
      </w:r>
    </w:p>
    <w:p w14:paraId="5E5EDB00" w14:textId="5F957DD7" w:rsidR="008D381F" w:rsidRDefault="008D381F" w:rsidP="00DE003B">
      <w:pPr>
        <w:pStyle w:val="Nagwek3"/>
        <w:numPr>
          <w:ilvl w:val="0"/>
          <w:numId w:val="23"/>
        </w:numPr>
        <w:spacing w:after="120" w:line="276" w:lineRule="auto"/>
        <w:ind w:left="567" w:hanging="567"/>
        <w:rPr>
          <w:sz w:val="24"/>
          <w:szCs w:val="24"/>
        </w:rPr>
      </w:pPr>
      <w:bookmarkStart w:id="71" w:name="_Toc204674809"/>
      <w:r>
        <w:rPr>
          <w:sz w:val="24"/>
          <w:szCs w:val="24"/>
        </w:rPr>
        <w:t>Dokumenty dodatkowe</w:t>
      </w:r>
      <w:bookmarkEnd w:id="71"/>
    </w:p>
    <w:p w14:paraId="0EB5EEF9" w14:textId="7BB60222" w:rsidR="008D381F" w:rsidRDefault="008D381F" w:rsidP="008D381F"/>
    <w:p w14:paraId="107CD03C" w14:textId="2F2A6C30" w:rsidR="008D381F" w:rsidRPr="003831AF" w:rsidRDefault="003831AF" w:rsidP="003831AF">
      <w:r w:rsidRPr="003831AF">
        <w:t>Wnioskodawca, według własnego uznania, ma możliwość dołączenia innych dokumentów mogących pomóc w należytej ocenie złożonego wniosku o dofinansowanie projektu (np. listów intencyjnych, deklaracji poparcia lub porozumień). Dokumentami takimi również mogą być wszelkiego rodzaju dodatkowe ekspertyzy, badania, na skutek których przyjęto szczególne rozwiązania dla projektu, jak też pełnomocnictwo do reprezentowania Wnioskodawcy w związku z realizacją projektu.</w:t>
      </w:r>
    </w:p>
    <w:p w14:paraId="6660DFEA" w14:textId="5C12E74A" w:rsidR="00175286" w:rsidRPr="003831AF" w:rsidRDefault="00175286" w:rsidP="00175286">
      <w:pPr>
        <w:spacing w:before="240" w:after="120" w:line="276" w:lineRule="auto"/>
      </w:pPr>
      <w:r w:rsidRPr="003831AF">
        <w:t>Jeżeli z przedłożonych dokumentów nie wynika, że osoba lub osoby, które złożyły podpis na Oświadczeniu o złożeniu wniosku w aplikacji WOD2021 są osobami uprawnionymi do reprezentowania Wnioskodawcy, należy załączyć dodatkowy dokument potwierdzający posiadanie przez te osoby takiego prawa.</w:t>
      </w:r>
    </w:p>
    <w:p w14:paraId="749DE709" w14:textId="77777777" w:rsidR="003831AF" w:rsidRPr="003831AF" w:rsidRDefault="003831AF" w:rsidP="003831AF">
      <w:r w:rsidRPr="003831AF">
        <w:t>Jeżeli budżet projektu ustalony został w oparciu o art. 53 ust. 3 lit. b rozporządzenia ogólnego jako załączniki dodatkowe należy dołączyć oferty otrzymane od wykonawców na bazie których dokonano analizy rynku i określono poszczególne koszty zadań w projekcie.</w:t>
      </w:r>
    </w:p>
    <w:p w14:paraId="25DAF1B0" w14:textId="77777777" w:rsidR="003831AF" w:rsidRPr="002D536A" w:rsidRDefault="003831AF" w:rsidP="00175286">
      <w:pPr>
        <w:spacing w:before="240" w:after="120" w:line="276" w:lineRule="auto"/>
        <w:rPr>
          <w:i/>
        </w:rPr>
      </w:pPr>
    </w:p>
    <w:p w14:paraId="25094DBE" w14:textId="77777777" w:rsidR="00175286" w:rsidRPr="001039C4" w:rsidRDefault="00175286" w:rsidP="001A3BAA">
      <w:pPr>
        <w:pStyle w:val="Default"/>
        <w:spacing w:before="240" w:after="120" w:line="276" w:lineRule="auto"/>
        <w:rPr>
          <w:rFonts w:ascii="Calibri" w:hAnsi="Calibri" w:cs="Calibri"/>
          <w:sz w:val="22"/>
          <w:szCs w:val="22"/>
        </w:rPr>
      </w:pPr>
    </w:p>
    <w:sectPr w:rsidR="00175286" w:rsidRPr="001039C4" w:rsidSect="00D71D41">
      <w:footerReference w:type="even" r:id="rId47"/>
      <w:footerReference w:type="default" r:id="rId48"/>
      <w:headerReference w:type="first" r:id="rId49"/>
      <w:footerReference w:type="first" r:id="rId50"/>
      <w:pgSz w:w="11906" w:h="16838" w:code="9"/>
      <w:pgMar w:top="1418" w:right="1418" w:bottom="902" w:left="1418"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DE16A2" w14:textId="77777777" w:rsidR="00F806E1" w:rsidRDefault="00F806E1">
      <w:r>
        <w:separator/>
      </w:r>
    </w:p>
  </w:endnote>
  <w:endnote w:type="continuationSeparator" w:id="0">
    <w:p w14:paraId="4834D022" w14:textId="77777777" w:rsidR="00F806E1" w:rsidRDefault="00F806E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Calibri Light">
    <w:panose1 w:val="020F0302020204030204"/>
    <w:charset w:val="EE"/>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Open Sans Medium">
    <w:altName w:val="Segoe UI"/>
    <w:charset w:val="EE"/>
    <w:family w:val="auto"/>
    <w:pitch w:val="variable"/>
    <w:sig w:usb0="E00002FF" w:usb1="4000201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638373" w14:textId="77777777" w:rsidR="008D381F" w:rsidRDefault="008D381F" w:rsidP="00737A7C">
    <w:pPr>
      <w:pStyle w:val="Stopka"/>
      <w:framePr w:wrap="around" w:vAnchor="text" w:hAnchor="margin" w:xAlign="center" w:y="1"/>
      <w:rPr>
        <w:rStyle w:val="Numerstrony"/>
      </w:rPr>
    </w:pPr>
    <w:r>
      <w:rPr>
        <w:rStyle w:val="Numerstrony"/>
      </w:rPr>
      <w:fldChar w:fldCharType="begin"/>
    </w:r>
    <w:r>
      <w:rPr>
        <w:rStyle w:val="Numerstrony"/>
      </w:rPr>
      <w:instrText xml:space="preserve">PAGE  </w:instrText>
    </w:r>
    <w:r>
      <w:rPr>
        <w:rStyle w:val="Numerstrony"/>
      </w:rPr>
      <w:fldChar w:fldCharType="end"/>
    </w:r>
  </w:p>
  <w:p w14:paraId="24B68C53" w14:textId="77777777" w:rsidR="008D381F" w:rsidRDefault="008D381F">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8740E" w14:textId="77777777" w:rsidR="008D381F" w:rsidRPr="00A86DC4" w:rsidRDefault="008D381F" w:rsidP="00737A7C">
    <w:pPr>
      <w:pStyle w:val="Stopka"/>
      <w:framePr w:wrap="around" w:vAnchor="text" w:hAnchor="margin" w:xAlign="center" w:y="1"/>
      <w:rPr>
        <w:rStyle w:val="Numerstrony"/>
        <w:rFonts w:ascii="Calibri" w:hAnsi="Calibri"/>
      </w:rPr>
    </w:pPr>
    <w:r w:rsidRPr="00A86DC4">
      <w:rPr>
        <w:rStyle w:val="Numerstrony"/>
        <w:rFonts w:ascii="Calibri" w:hAnsi="Calibri"/>
      </w:rPr>
      <w:fldChar w:fldCharType="begin"/>
    </w:r>
    <w:r w:rsidRPr="00A86DC4">
      <w:rPr>
        <w:rStyle w:val="Numerstrony"/>
        <w:rFonts w:ascii="Calibri" w:hAnsi="Calibri"/>
      </w:rPr>
      <w:instrText xml:space="preserve">PAGE  </w:instrText>
    </w:r>
    <w:r w:rsidRPr="00A86DC4">
      <w:rPr>
        <w:rStyle w:val="Numerstrony"/>
        <w:rFonts w:ascii="Calibri" w:hAnsi="Calibri"/>
      </w:rPr>
      <w:fldChar w:fldCharType="separate"/>
    </w:r>
    <w:r>
      <w:rPr>
        <w:rStyle w:val="Numerstrony"/>
        <w:rFonts w:ascii="Calibri" w:hAnsi="Calibri"/>
        <w:noProof/>
      </w:rPr>
      <w:t>17</w:t>
    </w:r>
    <w:r w:rsidRPr="00A86DC4">
      <w:rPr>
        <w:rStyle w:val="Numerstrony"/>
        <w:rFonts w:ascii="Calibri" w:hAnsi="Calibri"/>
      </w:rPr>
      <w:fldChar w:fldCharType="end"/>
    </w:r>
  </w:p>
  <w:p w14:paraId="6559034B" w14:textId="77777777" w:rsidR="008D381F" w:rsidRDefault="008D381F">
    <w:pPr>
      <w:pStyle w:val="Stopk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CCF682" w14:textId="77777777" w:rsidR="008D381F" w:rsidRPr="00B01F08" w:rsidRDefault="008D381F" w:rsidP="00456724">
    <w:pPr>
      <w:pStyle w:val="Stopka"/>
    </w:pPr>
    <w:bookmarkStart w:id="72" w:name="_Hlk133349113"/>
    <w:bookmarkStart w:id="73" w:name="_Hlk133349114"/>
    <w:r>
      <w:rPr>
        <w:noProof/>
      </w:rPr>
      <mc:AlternateContent>
        <mc:Choice Requires="wpg">
          <w:drawing>
            <wp:anchor distT="0" distB="0" distL="114300" distR="114300" simplePos="0" relativeHeight="251661312" behindDoc="0" locked="0" layoutInCell="1" allowOverlap="1" wp14:anchorId="681B916F" wp14:editId="04A7317C">
              <wp:simplePos x="0" y="0"/>
              <wp:positionH relativeFrom="column">
                <wp:posOffset>-900430</wp:posOffset>
              </wp:positionH>
              <wp:positionV relativeFrom="paragraph">
                <wp:posOffset>105410</wp:posOffset>
              </wp:positionV>
              <wp:extent cx="7560309" cy="499611"/>
              <wp:effectExtent l="0" t="0" r="3175" b="0"/>
              <wp:wrapNone/>
              <wp:docPr id="3" name="Grupa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0309" cy="499611"/>
                        <a:chOff x="0" y="0"/>
                        <a:chExt cx="7560309" cy="519324"/>
                      </a:xfrm>
                    </wpg:grpSpPr>
                    <wps:wsp>
                      <wps:cNvPr id="4" name="Pole tekstowe 2" descr="Fundusze Europejskie dla Pomorza 2021-2027"/>
                      <wps:cNvSpPr txBox="1">
                        <a:spLocks noChangeArrowheads="1"/>
                      </wps:cNvSpPr>
                      <wps:spPr bwMode="auto">
                        <a:xfrm>
                          <a:off x="0" y="220980"/>
                          <a:ext cx="7560309" cy="298344"/>
                        </a:xfrm>
                        <a:prstGeom prst="rect">
                          <a:avLst/>
                        </a:prstGeom>
                        <a:solidFill>
                          <a:srgbClr val="FFFFFF"/>
                        </a:solidFill>
                        <a:ln w="9525">
                          <a:noFill/>
                          <a:miter lim="800000"/>
                          <a:headEnd/>
                          <a:tailEnd/>
                        </a:ln>
                      </wps:spPr>
                      <wps:txbx>
                        <w:txbxContent>
                          <w:p w14:paraId="190D3848" w14:textId="6CA9BB6E" w:rsidR="008D381F" w:rsidRPr="0061767F" w:rsidRDefault="008D381F" w:rsidP="00803602">
                            <w:pPr>
                              <w:ind w:left="2124" w:firstLine="708"/>
                              <w:jc w:val="center"/>
                              <w:rPr>
                                <w:rFonts w:ascii="Open Sans Medium" w:hAnsi="Open Sans Medium" w:cs="Open Sans Medium"/>
                              </w:rPr>
                            </w:pPr>
                            <w:r w:rsidRPr="0061767F">
                              <w:rPr>
                                <w:rFonts w:ascii="Open Sans Medium" w:hAnsi="Open Sans Medium" w:cs="Open Sans Medium"/>
                              </w:rPr>
                              <w:t>Fundusze Europejskie dla Pomorza 2021-2027</w:t>
                            </w:r>
                            <w:r w:rsidR="00803602">
                              <w:rPr>
                                <w:rFonts w:ascii="Open Sans Medium" w:hAnsi="Open Sans Medium" w:cs="Open Sans Medium"/>
                              </w:rPr>
                              <w:tab/>
                            </w:r>
                            <w:r w:rsidR="00803602">
                              <w:rPr>
                                <w:rFonts w:ascii="Open Sans Medium" w:hAnsi="Open Sans Medium" w:cs="Open Sans Medium"/>
                              </w:rPr>
                              <w:tab/>
                            </w:r>
                            <w:r w:rsidR="00803602">
                              <w:rPr>
                                <w:rFonts w:ascii="Open Sans Medium" w:hAnsi="Open Sans Medium" w:cs="Open Sans Medium"/>
                              </w:rPr>
                              <w:tab/>
                              <w:t>v.3</w:t>
                            </w:r>
                          </w:p>
                        </w:txbxContent>
                      </wps:txbx>
                      <wps:bodyPr rot="0" vert="horz" wrap="square" lIns="91440" tIns="45720" rIns="91440" bIns="45720" anchor="t" anchorCtr="0">
                        <a:spAutoFit/>
                      </wps:bodyPr>
                    </wps:wsp>
                    <wps:wsp>
                      <wps:cNvPr id="7" name="Łącznik prosty 6">
                        <a:extLst>
                          <a:ext uri="{C183D7F6-B498-43B3-948B-1728B52AA6E4}">
                            <adec:decorative xmlns:adec="http://schemas.microsoft.com/office/drawing/2017/decorative" val="1"/>
                          </a:ext>
                        </a:extLst>
                      </wps:cNvPr>
                      <wps:cNvCnPr/>
                      <wps:spPr>
                        <a:xfrm>
                          <a:off x="190500" y="0"/>
                          <a:ext cx="7174230" cy="0"/>
                        </a:xfrm>
                        <a:prstGeom prst="line">
                          <a:avLst/>
                        </a:prstGeom>
                        <a:noFill/>
                        <a:ln w="3175" cap="flat" cmpd="sng" algn="ctr">
                          <a:solidFill>
                            <a:sysClr val="windowText" lastClr="000000"/>
                          </a:solidFill>
                          <a:prstDash val="solid"/>
                          <a:miter lim="800000"/>
                        </a:ln>
                        <a:effectLst/>
                      </wps:spPr>
                      <wps:bodyPr/>
                    </wps:wsp>
                  </wpg:wgp>
                </a:graphicData>
              </a:graphic>
              <wp14:sizeRelH relativeFrom="page">
                <wp14:pctWidth>0</wp14:pctWidth>
              </wp14:sizeRelH>
              <wp14:sizeRelV relativeFrom="page">
                <wp14:pctHeight>0</wp14:pctHeight>
              </wp14:sizeRelV>
            </wp:anchor>
          </w:drawing>
        </mc:Choice>
        <mc:Fallback>
          <w:pict>
            <v:group w14:anchorId="681B916F" id="Grupa 2" o:spid="_x0000_s1046" style="position:absolute;margin-left:-70.9pt;margin-top:8.3pt;width:595.3pt;height:39.35pt;z-index:251661312" coordsize="75603,51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s129TgMAAH4HAAAOAAAAZHJzL2Uyb0RvYy54bWy0Vc1y2yAQvnem78Bwb/RjO7Y0UTptEmc6&#10;0x/PJH0AjJBEg0AFHNm59dA3a9+rCyiKk7iXdKoDA1pYdr/v2+Xk7bYV6JZpw5UscHIUY8QkVSWX&#10;dYG/Xi/fLDAylsiSCCVZgXfM4Lenr1+d9F3OUtUoUTKNwIk0ed8VuLG2y6PI0Ia1xBypjkkwVkq3&#10;xMJS11GpSQ/eWxGlcXwc9UqXnVaUGQN/z4MRn3r/VcWo/VJVhlkkCgyxWT9qP67dGJ2ekLzWpGs4&#10;HcIgL4iiJVzCpaOrc2IJ2mj+zFXLqVZGVfaIqjZSVcUp8zlANkn8JJtLrTadz6XO+7obYQJon+D0&#10;Yrf08+2l7q66lQ7Rw/SjojcGcIn6rs737W5dP2zeVrp1hyAJtPWI7kZE2dYiCj/ns+N4EmcYUbBN&#10;s+w4SQLktAFenh2jzcWhg7Mkm6RTdzAiebjWBzcG03egHvMAkPk3gK4a0jGPu3EArDTiJYSPkSQt&#10;aHilBEOW3RireoZSjEpmKGhquZHlxtwxdLHRINxv5oYzVAqCVqpV+o6gNE6TNzDMXSouZnDuoEd2&#10;+14BWomXkAkMIKnOGiJr9k5r1TeMlJCVRw9yH48GP8Y5WfefVAnhkY1V3tFBgtI0zhaD7g+ylGaL&#10;yfQx2CTvtLGXTLXITQqsoa78FeT2o7GBl/stThJGCV4uuRB+oev1mdDolkANLv03UPlom5CoL3A2&#10;S2fes1TuPLgmecst9AjB2wIvYvcFCTlILmTpt1jCRZiDQoT04jW5gyUAZLfr7YD5WpU7QEur0Aug&#10;d8GkAX4w6qEPFNh83xDNMBIfJCCeJdOpaxx+MZ3NU1jofct630IkBVcFthiF6Zn1zcbj0L0DZpbc&#10;4+UoDJEMsYJ8Q6j/Xcfzex3//vHrJ72T/AZYVcbu0PGeLs/kSg+IBRjvK28s+CSLZ8AFOlD1yXya&#10;TsDkqt6zNdbtMykJLl2pkfwvUtrTQVDIJJnPwLNjqhIEgKZtB9VpZA2YixpeIWq19/hIXmZnRhHC&#10;+1Gq/hrkDywTY8EAcY7SgmAfHXXKPiemCQr2pqDAg8IcBEhy5p+foT4c3w9yDMwDvL6UPfW+oUGT&#10;9z1ueJDcK7K/9vsfns3TPwAAAP//AwBQSwMEFAAGAAgAAAAhADgTEMXhAAAACwEAAA8AAABkcnMv&#10;ZG93bnJldi54bWxMj0FrwkAQhe+F/odlCr3pJlWDptmISNuTFKqF4m3MjkkwOxuyaxL/fddTe3zz&#10;Hu99k61H04ieOldbVhBPIxDEhdU1lwq+D++TJQjnkTU2lknBjRys88eHDFNtB/6ifu9LEUrYpaig&#10;8r5NpXRFRQbd1LbEwTvbzqAPsiul7nAI5aaRL1GUSIM1h4UKW9pWVFz2V6PgY8BhM4vf+t3lvL0d&#10;D4vPn11MSj0/jZtXEJ5G/xeGO35AhzwwneyVtRONgkk8jwO7D06SgLgnovkyXE4KVosZyDyT/3/I&#10;fwEAAP//AwBQSwECLQAUAAYACAAAACEAtoM4kv4AAADhAQAAEwAAAAAAAAAAAAAAAAAAAAAAW0Nv&#10;bnRlbnRfVHlwZXNdLnhtbFBLAQItABQABgAIAAAAIQA4/SH/1gAAAJQBAAALAAAAAAAAAAAAAAAA&#10;AC8BAABfcmVscy8ucmVsc1BLAQItABQABgAIAAAAIQCls129TgMAAH4HAAAOAAAAAAAAAAAAAAAA&#10;AC4CAABkcnMvZTJvRG9jLnhtbFBLAQItABQABgAIAAAAIQA4ExDF4QAAAAsBAAAPAAAAAAAAAAAA&#10;AAAAAKgFAABkcnMvZG93bnJldi54bWxQSwUGAAAAAAQABADzAAAAtgYAAAAA&#10;">
              <v:shapetype id="_x0000_t202" coordsize="21600,21600" o:spt="202" path="m,l,21600r21600,l21600,xe">
                <v:stroke joinstyle="miter"/>
                <v:path gradientshapeok="t" o:connecttype="rect"/>
              </v:shapetype>
              <v:shape id="_x0000_s1047" type="#_x0000_t202" alt="Fundusze Europejskie dla Pomorza 2021-2027" style="position:absolute;top:2209;width:75603;height:29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23SawgAAANoAAAAPAAAAZHJzL2Rvd25yZXYueG1sRI9fa8Iw&#10;FMXfB/sO4Q58W1NlltEZZQwGMnywuoc9XpK7pmtz0zVR67c3guDj4fz5cRar0XXiSENoPCuYZjkI&#10;Yu1Nw7WC7/3n8yuIEJENdp5JwZkCrJaPDwssjT9xRcddrEUa4VCiAhtjX0oZtCWHIfM9cfJ+/eAw&#10;JjnU0gx4SuOuk7M8L6TDhhPBYk8flnS7O7gE2QR9qPz/33TTyh/bFjjf2i+lJk/j+xuISGO8h2/t&#10;tVHwAtcr6QbI5QUAAP//AwBQSwECLQAUAAYACAAAACEA2+H2y+4AAACFAQAAEwAAAAAAAAAAAAAA&#10;AAAAAAAAW0NvbnRlbnRfVHlwZXNdLnhtbFBLAQItABQABgAIAAAAIQBa9CxbvwAAABUBAAALAAAA&#10;AAAAAAAAAAAAAB8BAABfcmVscy8ucmVsc1BLAQItABQABgAIAAAAIQDm23SawgAAANoAAAAPAAAA&#10;AAAAAAAAAAAAAAcCAABkcnMvZG93bnJldi54bWxQSwUGAAAAAAMAAwC3AAAA9gIAAAAA&#10;" stroked="f">
                <v:textbox style="mso-fit-shape-to-text:t">
                  <w:txbxContent>
                    <w:p w14:paraId="190D3848" w14:textId="6CA9BB6E" w:rsidR="008D381F" w:rsidRPr="0061767F" w:rsidRDefault="008D381F" w:rsidP="00803602">
                      <w:pPr>
                        <w:ind w:left="2124" w:firstLine="708"/>
                        <w:jc w:val="center"/>
                        <w:rPr>
                          <w:rFonts w:ascii="Open Sans Medium" w:hAnsi="Open Sans Medium" w:cs="Open Sans Medium"/>
                        </w:rPr>
                      </w:pPr>
                      <w:r w:rsidRPr="0061767F">
                        <w:rPr>
                          <w:rFonts w:ascii="Open Sans Medium" w:hAnsi="Open Sans Medium" w:cs="Open Sans Medium"/>
                        </w:rPr>
                        <w:t>Fundusze Europejskie dla Pomorza 2021-2027</w:t>
                      </w:r>
                      <w:r w:rsidR="00803602">
                        <w:rPr>
                          <w:rFonts w:ascii="Open Sans Medium" w:hAnsi="Open Sans Medium" w:cs="Open Sans Medium"/>
                        </w:rPr>
                        <w:tab/>
                      </w:r>
                      <w:r w:rsidR="00803602">
                        <w:rPr>
                          <w:rFonts w:ascii="Open Sans Medium" w:hAnsi="Open Sans Medium" w:cs="Open Sans Medium"/>
                        </w:rPr>
                        <w:tab/>
                      </w:r>
                      <w:r w:rsidR="00803602">
                        <w:rPr>
                          <w:rFonts w:ascii="Open Sans Medium" w:hAnsi="Open Sans Medium" w:cs="Open Sans Medium"/>
                        </w:rPr>
                        <w:tab/>
                        <w:t>v.3</w:t>
                      </w:r>
                    </w:p>
                  </w:txbxContent>
                </v:textbox>
              </v:shape>
              <v:line id="Łącznik prosty 6" o:spid="_x0000_s1048" alt="&quot;&quot;" style="position:absolute;visibility:visible;mso-wrap-style:square" from="1905,0" to="7364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Cb/wgAAANoAAAAPAAAAZHJzL2Rvd25yZXYueG1sRI/NasMw&#10;EITvgbyD2EBusZQe0uJECaahEHIJdXtobltrY7u1VsZS/PP2VaHQ4zDzzTC7w2gb0VPna8ca1okC&#10;QVw4U3Op4f3tZfUEwgdkg41j0jCRh8N+PtthatzAr9TnoRSxhH2KGqoQ2lRKX1Rk0SeuJY7ezXUW&#10;Q5RdKU2HQyy3jXxQaiMt1hwXKmzpuaLiO79bDY8ftTqeS9df8Cv7JLqq20RK6+VizLYgAo3hP/xH&#10;n0zk4PdKvAFy/wMAAP//AwBQSwECLQAUAAYACAAAACEA2+H2y+4AAACFAQAAEwAAAAAAAAAAAAAA&#10;AAAAAAAAW0NvbnRlbnRfVHlwZXNdLnhtbFBLAQItABQABgAIAAAAIQBa9CxbvwAAABUBAAALAAAA&#10;AAAAAAAAAAAAAB8BAABfcmVscy8ucmVsc1BLAQItABQABgAIAAAAIQBKeCb/wgAAANoAAAAPAAAA&#10;AAAAAAAAAAAAAAcCAABkcnMvZG93bnJldi54bWxQSwUGAAAAAAMAAwC3AAAA9gIAAAAA&#10;" strokecolor="windowText" strokeweight=".25pt">
                <v:stroke joinstyle="miter"/>
              </v:line>
            </v:group>
          </w:pict>
        </mc:Fallback>
      </mc:AlternateContent>
    </w:r>
    <w:bookmarkEnd w:id="72"/>
    <w:bookmarkEnd w:id="73"/>
  </w:p>
  <w:p w14:paraId="4719C0ED" w14:textId="77777777" w:rsidR="008D381F" w:rsidRPr="00456724" w:rsidRDefault="008D381F" w:rsidP="00456724">
    <w:pPr>
      <w:pStyle w:val="Stopka"/>
      <w:rPr>
        <w:rFonts w:eastAsia="Calibri"/>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02C80E" w14:textId="77777777" w:rsidR="00F806E1" w:rsidRDefault="00F806E1">
      <w:r>
        <w:separator/>
      </w:r>
    </w:p>
  </w:footnote>
  <w:footnote w:type="continuationSeparator" w:id="0">
    <w:p w14:paraId="4217BBB4" w14:textId="77777777" w:rsidR="00F806E1" w:rsidRDefault="00F806E1">
      <w:r>
        <w:continuationSeparator/>
      </w:r>
    </w:p>
  </w:footnote>
  <w:footnote w:id="1">
    <w:p w14:paraId="642470B8" w14:textId="77777777" w:rsidR="008D381F" w:rsidRPr="00DB5C6D" w:rsidRDefault="008D381F" w:rsidP="008A50CF">
      <w:pPr>
        <w:pStyle w:val="Tekstprzypisudolnego"/>
        <w:jc w:val="both"/>
        <w:rPr>
          <w:rFonts w:ascii="Calibri" w:hAnsi="Calibri"/>
          <w:sz w:val="18"/>
          <w:szCs w:val="18"/>
        </w:rPr>
      </w:pPr>
      <w:r w:rsidRPr="00DB5C6D">
        <w:rPr>
          <w:rStyle w:val="Odwoanieprzypisudolnego"/>
          <w:rFonts w:ascii="Calibri" w:hAnsi="Calibri"/>
          <w:sz w:val="18"/>
          <w:szCs w:val="18"/>
        </w:rPr>
        <w:footnoteRef/>
      </w:r>
      <w:r w:rsidRPr="00DB5C6D">
        <w:rPr>
          <w:rFonts w:ascii="Calibri" w:hAnsi="Calibri"/>
          <w:sz w:val="18"/>
          <w:szCs w:val="18"/>
        </w:rPr>
        <w:t xml:space="preserve"> Przed podpisaniem umowy o dofinansowanie </w:t>
      </w:r>
      <w:r>
        <w:rPr>
          <w:rFonts w:ascii="Calibri" w:hAnsi="Calibri"/>
          <w:sz w:val="18"/>
          <w:szCs w:val="18"/>
        </w:rPr>
        <w:t>W</w:t>
      </w:r>
      <w:r w:rsidRPr="00DB5C6D">
        <w:rPr>
          <w:rFonts w:ascii="Calibri" w:hAnsi="Calibri"/>
          <w:sz w:val="18"/>
          <w:szCs w:val="18"/>
        </w:rPr>
        <w:t>nioskodawca zostanie wezwany do złożenia aktualizacji tego oświadczenia.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7269B" w14:textId="77777777" w:rsidR="008D381F" w:rsidRPr="00925A3B" w:rsidRDefault="008D381F">
    <w:pPr>
      <w:pStyle w:val="Nagwek"/>
      <w:rPr>
        <w:rFonts w:ascii="Calibri" w:hAnsi="Calibri"/>
        <w:szCs w:val="22"/>
      </w:rPr>
    </w:pPr>
    <w:r>
      <w:rPr>
        <w:noProof/>
      </w:rPr>
      <mc:AlternateContent>
        <mc:Choice Requires="wpg">
          <w:drawing>
            <wp:anchor distT="0" distB="0" distL="114300" distR="114300" simplePos="0" relativeHeight="251659264" behindDoc="0" locked="0" layoutInCell="1" allowOverlap="1" wp14:anchorId="12BBF872" wp14:editId="5036F9D7">
              <wp:simplePos x="0" y="0"/>
              <wp:positionH relativeFrom="column">
                <wp:align>center</wp:align>
              </wp:positionH>
              <wp:positionV relativeFrom="paragraph">
                <wp:posOffset>-365760</wp:posOffset>
              </wp:positionV>
              <wp:extent cx="7379970" cy="792480"/>
              <wp:effectExtent l="5080" t="0" r="0" b="9525"/>
              <wp:wrapNone/>
              <wp:docPr id="8" name="Grupa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379970" cy="792480"/>
                        <a:chOff x="0" y="0"/>
                        <a:chExt cx="7379970" cy="792480"/>
                      </a:xfrm>
                    </wpg:grpSpPr>
                    <pic:pic xmlns:pic="http://schemas.openxmlformats.org/drawingml/2006/picture">
                      <pic:nvPicPr>
                        <pic:cNvPr id="10" name="Obraz 9" descr="Ciąg czterech logotypów w kolejności od lewej: 1. Fundusze Europejskie dla Pomorza, 2. Rzeczpospolita Polska, 3. Dofinansowane przez Unię Europejską, 4. Urząd Marszałkowski Województwa Pomorskie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79970" cy="69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11" name="Łącznik prosty 5"/>
                      <wps:cNvCnPr>
                        <a:cxnSpLocks noChangeShapeType="1"/>
                      </wps:cNvCnPr>
                      <wps:spPr bwMode="auto">
                        <a:xfrm>
                          <a:off x="68580" y="792480"/>
                          <a:ext cx="7258050" cy="0"/>
                        </a:xfrm>
                        <a:prstGeom prst="line">
                          <a:avLst/>
                        </a:prstGeom>
                        <a:noFill/>
                        <a:ln w="3175" cap="flat" cmpd="sng" algn="ctr">
                          <a:solidFill>
                            <a:srgbClr val="000000"/>
                          </a:solidFill>
                          <a:prstDash val="solid"/>
                          <a:miter lim="800000"/>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v:group w14:anchorId="236C2346" id="Grupa 1" o:spid="_x0000_s1026" style="position:absolute;margin-left:0;margin-top:-28.8pt;width:581.1pt;height:62.4pt;z-index:251659264;mso-position-horizontal:center" coordsize="73799,792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aTlE6ygMAAHMIAAAOAAAAZHJzL2Uyb0RvYy54bWysVttuGzcQfS/Qfxjs&#10;cyLJcmxLC0tBYdlGgaQRkhh9prjcXVpcDkFSXmvfUsAfUfQz8gmR/6tD7kq27F7coAa84GU4PHPm&#10;zFCnb28rBTfCOol6khz0BgkIzTGTupgkV58vXo8ScJ7pjCnUYpKshUveTn/84bQ2qRhiiSoTFsiJ&#10;dmltJknpvUn7fcdLUTHXQyM0beZoK+Zpaot+ZllN3ivVHw4Gx/0abWYscuEcrc7azWQa/ee54P5D&#10;njvhQU0Swubj18bvInz701OWFpaZUvIOBvsOFBWTmi7duZoxz2Bl5TNXleQWHea+x7HqY55LLmIM&#10;FM3B4Ek0lxZXJsZSpHVhdjQRtU94+m63/JebS2s+mblt0dPwHfKlI176tSnSx/thXrTGsKjfY0b5&#10;ZCuPMfDb3FbBBYUEt5Hf9Y5fceuB0+LJ4cl4fEJp4LR3Mh6+GXUJ4CVl6dkxXp7/88E+S9trI9QO&#10;2vTUSJ7Sf0cXjZ7R9e+yolN+ZUXSOale5KNidrkyrymzhnm5kEr6dVQpMRRA6Zu55IHpMCFm5xZk&#10;RlVDjGhWEZsfFpY1ME4gE46TSs/k5q4A3nhhBS9BYYF+bb59raGGJSpxrfH+Dy4BM1CiFtcpHPTg&#10;YqWzlWsEnK8sBXrtllJAphjMsULbsFcw7MHHRvDGoDNIIMOWckvaOezBDHOpmXZYMy3A2EY0cKXl&#10;5vcHf5u7V/CmB1e22dxl8J5Z17D735ZY01XwK16L+tvXrPF1d2UAUGAotW3cLQssZCmqDTSelUwX&#10;4idnqGSJEmJku2Qt1qVgmQvLQZf7XuJ0j9mFkuZCKhXkGMZdDonPJ1XzFzJoK3KGfFUJ7dsWY4Wi&#10;dKJ2pTQuAZuKaiEob/bnLAJiqbP8I+GOzcR5Kzwvw+U5gejWSaq7jYj4AWQIx1EB/g81dTwejNqa&#10;2pUGkWydvxRYUS4dUUtK8rFi2c07FyCT6dYkgNYYuIuhKL23QIZhJcIPgLsh4Q/tlvq321JNs2dk&#10;/6cW9alkRhDK4PZRoQRZxEK5/7K5442WSwoKnV/DUVBGZ32m227Gb3XXzXZiin4/rw3VWqulvSNh&#10;8qJMHI+OiGZ40sV2bW5Iu0ddm4sd7u+zoaQOcbL0JdmAepIcHpwcUQNl9FbmJEsaVoa06HSRAFMF&#10;PcLc2+jRUWln2zpwtlicKQs3LDyE8S/WEsnysVkQwoy5srWLW8GMpZWkHgRKVpNktDvN0lCX5zqL&#10;Jp5J1Y63Qtny2WZmgdl6bsmUunUUSxzFl41Ge0/n43m0evitMP0TAAD//wMAUEsDBAoAAAAAAAAA&#10;IQB5FQMgFGkBABRpAQAUAAAAZHJzL21lZGlhL2ltYWdlMS5wbmeJUE5HDQoaCgAAAA1JSERSAAAK&#10;GgAAAPIIBgAAALHyjaUAAAo3aUNDUHNSR0IgSUVDNjE5NjYtMi4xAAB4nJ2Wd1RT2RaHz703vVCS&#10;EIqU0GtoUgJIDb1IkS4qMQkQSsCQACI2RFRwRFGRpggyKOCAo0ORsSKKhQFRsesEGUTUcXAUG5ZJ&#10;ZK0Z37x5782b3x/3fmufvc/dZ+991roAkPyDBcJMWAmADKFYFOHnxYiNi2dgBwEM8AADbADgcLOz&#10;Qhb4RgKZAnzYjGyZE/gXvboOIPn7KtM/jMEA/5+UuVkiMQBQmIzn8vjZXBkXyTg9V5wlt0/JmLY0&#10;Tc4wSs4iWYIyVpNz8ixbfPaZZQ858zKEPBnLc87iZfDk3CfjjTkSvoyRYBkX5wj4uTK+JmODdEmG&#10;QMZv5LEZfE42ACiS3C7mc1NkbC1jkigygi3jeQDgSMlf8NIvWMzPE8sPxc7MWi4SJKeIGSZcU4aN&#10;kxOL4c/PTeeLxcwwDjeNI+Ix2JkZWRzhcgBmz/xZFHltGbIiO9g4OTgwbS1tvijUf138m5L3dpZe&#10;hH/uGUQf+MP2V36ZDQCwpmW12fqHbWkVAF3rAVC7/YfNYC8AirK+dQ59cR66fF5SxOIsZyur3Nxc&#10;SwGfaykv6O/6nw5/Q198z1K+3e/lYXjzkziSdDFDXjduZnqmRMTIzuJw+Qzmn4f4Hwf+dR4WEfwk&#10;vogvlEVEy6ZMIEyWtVvIE4gFmUKGQPifmvgPw/6k2bmWidr4EdCWWAKlIRpAfh4AKCoRIAl7ZCvQ&#10;730LxkcD+c2L0ZmYnfvPgv59V7hM/sgWJH+OY0dEMrgSUc7smvxaAjQgAEVAA+pAG+gDE8AEtsAR&#10;uAAP4AMCQSiIBHFgMeCCFJABRCAXFIC1oBiUgq1gJ6gGdaARNIM2cBh0gWPgNDgHLoHLYATcAVIw&#10;Dp6AKfAKzEAQhIXIEBVSh3QgQ8gcsoVYkBvkAwVDEVAclAglQ0JIAhVA66BSqByqhuqhZuhb6Ch0&#10;GroADUO3oFFoEvoVegcjMAmmwVqwEWwFs2BPOAiOhBfByfAyOB8ugrfAlXADfBDuhE/Dl+ARWAo/&#10;gacRgBAROqKLMBEWwkZCkXgkCREhq5ASpAJpQNqQHqQfuYpIkafIWxQGRUUxUEyUC8ofFYXiopah&#10;VqE2o6pRB1CdqD7UVdQoagr1EU1Ga6LN0c7oAHQsOhmdiy5GV6Cb0B3os+gR9Dj6FQaDoWOMMY4Y&#10;f0wcJhWzArMZsxvTjjmFGcaMYaaxWKw61hzrig3FcrBibDG2CnsQexJ7BTuOfYMj4nRwtjhfXDxO&#10;iCvEVeBacCdwV3ATuBm8Et4Q74wPxfPwy/Fl+EZ8D34IP46fISgTjAmuhEhCKmEtoZLQRjhLuEt4&#10;QSQS9YhOxHCigLiGWEk8RDxPHCW+JVFIZiQ2KYEkIW0h7SedIt0ivSCTyUZkD3I8WUzeQm4mnyHf&#10;J79RoCpYKgQo8BRWK9QodCpcUXimiFc0VPRUXKyYr1iheERxSPGpEl7JSImtxFFapVSjdFTphtK0&#10;MlXZRjlUOUN5s3KL8gXlRxQsxYjiQ+FRiij7KGcoY1SEqk9lU7nUddRG6lnqOA1DM6YF0FJppbRv&#10;aIO0KRWKip1KtEqeSo3KcRUpHaEb0QPo6fQy+mH6dfo7VS1VT1W+6ibVNtUrqq/V5qh5qPHVStTa&#10;1UbU3qkz1H3U09S3qXep39NAaZhphGvkauzROKvxdA5tjssc7pySOYfn3NaENc00IzRXaO7THNCc&#10;1tLW8tPK0qrSOqP1VJuu7aGdqr1D+4T2pA5Vx01HoLND56TOY4YKw5ORzqhk9DGmdDV1/XUluvW6&#10;g7ozesZ6UXqFeu169/QJ+iz9JP0d+r36UwY6BiEGBQatBrcN8YYswxTDXYb9hq+NjI1ijDYYdRk9&#10;MlYzDjDON241vmtCNnE3WWbSYHLNFGPKMk0z3W162Qw2szdLMasxGzKHzR3MBea7zYct0BZOFkKL&#10;BosbTBLTk5nDbGWOWtItgy0LLbssn1kZWMVbbbPqt/pobW+dbt1ofceGYhNoU2jTY/OrrZkt17bG&#10;9tpc8lzfuavnds99bmdux7fbY3fTnmofYr/Bvtf+g4Ojg8ihzWHS0cAx0bHW8QaLxgpjbWadd0I7&#10;eTmtdjrm9NbZwVnsfNj5FxemS5pLi8ujecbz+PMa54256rlyXOtdpW4Mt0S3vW5Sd113jnuD+wMP&#10;fQ+eR5PHhKepZ6rnQc9nXtZeIq8Or9dsZ/ZK9ilvxNvPu8R70IfiE+VT7XPfV8832bfVd8rP3m+F&#10;3yl/tH+Q/zb/GwFaAdyA5oCpQMfAlYF9QaSgBUHVQQ+CzYJFwT0hcEhgyPaQu/MN5wvnd4WC0IDQ&#10;7aH3wozDloV9H44JDwuvCX8YYRNRENG/gLpgyYKWBa8ivSLLIu9EmURJonqjFaMTopujX8d4x5TH&#10;SGOtYlfGXorTiBPEdcdj46Pjm+KnF/os3LlwPME+oTjh+iLjRXmLLizWWJy++PgSxSWcJUcS0Ykx&#10;iS2J7zmhnAbO9NKApbVLp7hs7i7uE54Hbwdvku/KL+dPJLkmlSc9SnZN3p48meKeUpHyVMAWVAue&#10;p/qn1qW+TgtN25/2KT0mvT0Dl5GYcVRIEaYJ+zK1M/Myh7PMs4qzpMucl+1cNiUKEjVlQ9mLsrvF&#10;NNnP1IDERLJeMprjllOT8yY3OvdInnKeMG9gudnyTcsn8n3zv16BWsFd0VugW7C2YHSl58r6VdCq&#10;pat6V+uvLlo9vsZvzYG1hLVpa38otC4sL3y5LmZdT5FW0ZqisfV+61uLFYpFxTc2uGyo24jaKNg4&#10;uGnupqpNH0t4JRdLrUsrSt9v5m6++JXNV5VffdqStGWwzKFsz1bMVuHW69vctx0oVy7PLx/bHrK9&#10;cwdjR8mOlzuX7LxQYVdRt4uwS7JLWhlc2V1lULW16n11SvVIjVdNe61m7aba17t5u6/s8djTVqdV&#10;V1r3bq9g7816v/rOBqOGin2YfTn7HjZGN/Z/zfq6uUmjqbTpw37hfumBiAN9zY7NzS2aLWWtcKuk&#10;dfJgwsHL33h/093GbKtvp7eXHgKHJIcef5v47fXDQYd7j7COtH1n+F1tB7WjpBPqXN451ZXSJe2O&#10;6x4+Gni0t8elp+N7y+/3H9M9VnNc5XjZCcKJohOfTuafnD6Vderp6eTTY71Leu+ciT1zrS+8b/Bs&#10;0Nnz53zPnen37D953vX8sQvOF45eZF3suuRwqXPAfqDjB/sfOgYdBjuHHIe6Lztd7hmeN3ziivuV&#10;01e9r567FnDt0sj8keHrUddv3ki4Ib3Ju/noVvqt57dzbs/cWXMXfbfkntK9ivua9xt+NP2xXeog&#10;PT7qPTrwYMGDO2PcsSc/Zf/0frzoIflhxYTORPMj20fHJn0nLz9e+Hj8SdaTmafFPyv/XPvM5Nl3&#10;v3j8MjAVOzX+XPT806+bX6i/2P/S7mXvdNj0/VcZr2Zel7xRf3PgLett/7uYdxMzue+x7ys/mH7o&#10;+Rj08e6njE+ffgP3hPP7j3BmKgAAAAlwSFlzAAAuIwAALiMBeKU/dgAAIABJREFUeJzs3Ql8HGX5&#10;wPFnZneTzdUkvZuzLW2y2YSjLS1HKYVyK1AO5fAAEQHFGxFEVMADQeSvIIqACIqonIIIAiL3jdxN&#10;mrSltGnTu02P3Nnd+T/v5Noku8kmTUhbft9P092dnXnnnWPnfOZ5vY7jCAAAAAAAAAAAAAAAAAAA&#10;QCzeka4AAAAAAAAAAAAAAAAAAADYdRFoCAAAAAAAAAAAAAAAAAAA4iLQEAAAAAAAAAAAAAAAAAAA&#10;xEWgIQAAAAAAAAAAAAAAAAAAiItAQwAAAAAAAAAAAAAAAAAAEBeBhgAAAAAAAAAAAAAAAAAAIC4C&#10;DQEAAAAAAAAAAAAAAAAAQFwEGgIAAAAAAAAAAAAAAAAAgLgINAQAAAAAAAAAAAAAAAAAAHERaAgA&#10;AAAAAAAAAAAAAAAAAOIi0BAAAAAAAAAAAAAAAAAAAMRFoCEAAAAAAAAAAAAAAAAAAIiLQEMAAAAA&#10;AAAAAAAAAAAAABAXgYYAAAAAAAAAAAAAAAAAACAuAg0BAAAAAAAAAAAAAAAAAEBcBBoCAAAAAAAA&#10;AAAAAAAAAIC4CDQEAAAAAAAAAAAAAAAAAABxEWgIAAAAAAAAAAAAAAAAAADiItAQAAAAAAAAAAAA&#10;AAAAAADERaAhAAAAAAAAAAAAAAAAAACIi0BDAAAAAAAAAAAAAAAAAAAQF4GGAAAAAAAAAAAAAAAA&#10;AAAgLgINAQAAAAAAAAAAAAAAAABAXAQaAgAAAAAAAAAAAAAAAACAuAg0BAAAAAAAAAAAAAAAAAAA&#10;cRFoCAAAAAAAAAAAAAAAAAAA4iLQEAAAAAAAAAAAAAAAAAAAxEWgIQAAAAAAAAAAAAAAAAAAiItA&#10;QwAAAAAAAAAAAAAAAAAAEBeBhgAAAAAAAAAAAAAAAAAAIC4CDQEAAAAAAAAAAAAAAAAAQFwEGgIA&#10;AAAAAAAAAAAAAAAAgLgINAQAAAAAAAAAAAAAAAAAAHERaAgAAAAAAAAAAAAAAAAAAOIi0BAAAAAA&#10;AAAAAAAAAAAAAMRFoCEAAAAAAAAAAAAAAAAAAIiLQEMAAAAAAAAAAAAAAAAAABAXgYYAAAAAAAAA&#10;AAAAAAAAACAuAg0BAAAAAAAAAAAAAAAAAEBcBBoCAAAAAAAAAAAAAAAAAIC4CDTcQ5UuuL5MbOck&#10;S6yFzU3yyaUvfmfDSNcJAAAAAAAAAAAAAAAAALD7IdBwD2Hbp3uKD5t1kG17FlqOnGTZMk3Ecr9z&#10;Ii3WCFcPAAAAAAAAAAAAAAAAALCbItBwNzZ1wVX+FEk7UmxZGFww50TtNN79grBCAAAAAAAAAAAA&#10;AAAAAMAQIdBwNzP50Guz073eT5rgwlQ77VgRK32k6wQAAAAAAAAAAAAAAAAA2HMRaLgbKDrs6nyv&#10;N3mhJbIwPck7Xzv52r4hdSEAAAAAAAAAAAAAAAAAYHgRaLiLKl1wfZnYzkmWWAuTvMmzhKhCAAAA&#10;AAAAAAAAAAAAAMAIINBwF2Hbp3uKD5t1kG17TObCky1b9iK2EAAAAAAAAAAAAAAAAAAw0gg0HEFT&#10;F1zlT5G0I8WWhcEFc07UTuNHuk4AAAAAAAAAAAAAAAAAAEQj0PAjNvnQa7PTvd5PmuDCVDvtWBEr&#10;faTrBAAAAAAAAAAAAAAAAABAPAQafgSmHfqLgqQkz4mWyML0JO987eRr+4amkQEAAAAAAAAAAAAA&#10;AAAAuzYCDYdJYMEv9/Pa1kmOyAn+JM8MIaoQAAAAAAAAAAAAAAAAALAbItBwiNj26Z7AYXPmWbYs&#10;NJkLvbY1xXQnuhAAAAAAAAAAAAAAAAAAsDsj0HAn5M2+KjUrI/Vose2FwQVzjtdOY0e6TgAAAAAA&#10;AAAAAAAAAAAADCUCDQeo9MBrxjip3hNM5sKszPSjtVPqSNcJAAAAAAAAAAAAAAAAAIDhQqBhAoIL&#10;rp1s2d6TTJPIVrrvEIv5BgAAAAAAAAAAAAAAAAD4mCBgLo7Agl/u57Wtk/TtQtv27jfS9QEAAAAA&#10;AAAAAAAAAAAAYCQQaNjOtk/3BA6bM880iWwyF3pta8pI1wkAAAAAAAAAAAAAAAAAgJH2sQ40zJt9&#10;VWpWRurRYtsLgwvmHK+dxo50nQAAAAAAAAAAAAAAAAAA2JV87AINSw+8ZoyT6j3BZC7Mykw/Wjul&#10;jnSdAAAAAAAAAAAAAAAAAADYVX0sAg2DC66dbNnek0yTyFa67xDrYzLdAAAAAAAAAAAAAAAAAADs&#10;rD024C6w4Jf7eW3rJH270La9+410fQAAAAAAAAAAAAAAAAAA2B3tMYGGtn26J3DYnHmmSWSTudBr&#10;W1NGuk4AAAAAAAAAAAAAAAAAAOzudutAw7zZV6VmZaQeLba9MLhgzvHaaexI1wkAAAAAAAAAAAAA&#10;AAAAgD3JbhdoWHrgNWOcVO8JJnNhVmb60dopdaTrBAAAAAAAAAAAAAAAAADAnmq3CDQMLrh2smV7&#10;TzJNIlvpvkOs3aTeAAAAAAAAAAAAAAAAAADs7nb5gL2cGdenjR7j/XCk6wEAAHZPP/vZz6bn5eU9&#10;n52d3TTSdQF2Vm1trX/dunXzLr300mUjXRcAAABgVxCcd12GnWytGel6AEMl0uzkVLzw3R0jXQ8M&#10;LcuyHtWXQ6M6He84znMjVR8Mj9mzSm/0ee2TRroeH3etociTb7xZ/qWRrgcAAMCeaJcPNIxk11ki&#10;6SNdDQAAsPuyy8rK0mfOnDlxpCsC7Kw333xzx9q1a+2RrgcAAACwqwiHGiw7OZ0LyNiDOCNdAQyP&#10;FOl+s8szUhXB8ElKsqZfe/H4/Ilje99+tSwRewBXdGwdwBpQ/wMr39LyzTAJl2+3TUPi/Q+sfDOt&#10;9gBGYMqONX/+9fQO+c1fagOJjxkAAAADscsHGgIAAAAAAAAAAADArq4wxyf5k3wjXY2PrSTfAKIb&#10;AQAAMGAEGn5EphaMluXVW0a6GgAAAAAAAAAAAAD2cA2NEXnmtXpZtykk+xT7ZfbeKSNdpU7hiCOe&#10;gaQ8BAAAwC6BQMOPyLfOnSc3/PFF+WDl5pGuCgAAAAAAAAAAAIA91MtvNchTN2+UQ5JF9vVY8s7j&#10;2+SxQIpccfGEAZWzflNI3qtqcptNnlmaIqMzh6bV78efr3ODH8n+CAAAsHsh0PAjMLMsVw4/eC95&#10;t2INgYYAAAAAAAAAAADAHsgZ6QqoJSuaZektG+XL2XZnt4Jkjzxe1Sivv9coc/Zpy2zoaGVv+Xut&#10;PPTUdqmrj0jJtGT50qez5YB9277/oLpFTvvmamluaZsqr0fk6EPS5YIzsmWvgqQ+62CyKf77+TrZ&#10;N+CXaYW9+80a5ZELr1wr99yQJ6l+O0YJAAAA2BURaPgR+M75h7qvC+ZOk9vveWOEawMAAAAAAAAA&#10;AABgT3TfnZvlvMzewXtT/JabobDDXQ9vlZv+ssV9PzXfJ9MLk+T/7tgshTk+yZvok5VrWqWltSt0&#10;MhQWeey5Onnq5Xr5+udHyxdOyXIzHcaSmmLL9rqInHThKjlkVqr86GtjJWd8V/bCMZke+XB1q/zi&#10;ts1y5dfHDdGUt7N2iXhPAACAPRKBhsPsmPnFsk/JJPe9eQ1OnyAVS9fvdLkpfp80NrXudDkAAAAA&#10;AAAAAAAARkbFsmapXN4sk8Z55cD9UuMG7yXKqm4RGdu7iePyRkcWlqV0fn7k6R2d75evapUNm3fI&#10;9788Vu56eJu89GaDnPaJUXLiggw3C+LajV0Biib48Po/bpZnXq2Xb58zRmYE/THrcebxo+TWe2rl&#10;RVPWN1fLH36WI4Gpye53Pl/bRJomlM86KVPGZnu0363y6jsN0tjkyL4lfjn/9CyZnNt35kQAAAB8&#10;tAg0HEapKT65uD2bYYdvfvEQueCyBwZV3uisVDnikGmyT2CS3HTnywQaAgAAAAAAAAAAALuKAebS&#10;W76qRV57t1Gefb1e3lzUJEcclCbfPme0pKfaMjZ7cLdxvZHunx/YHJZWvy17nzNWJo3vKnPbjoh4&#10;PCJp7dkH6xoictVNG8XrtaRe35umlU0GRPN6zqlZ8sAT293+OrxV0SSf/26N7FOcLCcekSHzZ6fJ&#10;mGyPO2x2pkf8ybYcuF+K/Oeletm6PeI2lfyP3+VLZrqnM1OiGecTL9bJky/Wy9IVLZ1lm2yK/3mp&#10;Tn59+USZOzN1UPMBAAAAQ49Aw2H0tbPnysTxGd26Hbx/oZy5cIb87eG3EypjbHaa2+TyMfOLZP99&#10;8mTF6lo597v3yaYt9cNRZQAAAAAAAAAAAADDxGQwNEF08/ZPlZmlKTI1P0k+d2KmnPDlatm8NSzH&#10;n79KTL6/6y+bIEcfkj7g8iNp3ZtNXpFkyzU3FfTKlFiQ45PfXjFJpk9Okj8/tNVtxjgcdqS5xZEk&#10;nyXJyZbMPyBV9t4Wlpp1ITn5qAypXtMqb5Y3dQs4fK+q2f37qWxyMxPefNUkN9DQyJ3Q1Vzyhs1h&#10;uemuLXL5V8bp+64Mia+81Sg+b+80jiaz4UVXr5N7bsgjsyEAAMAugkDDYbJfMEc+e/KMmN9d9tXD&#10;JWuUX+6493/S1Nw9K+G4Memyd2Ci7KvDz51VKMV7jev87oOVm90gw821DcNadwAAAAAAAAAAAAA7&#10;b+2GkFx72yZ5/o0GmTszRV74X4OEwiJ/fGCr3HFNrswM+t0Mfk3NjryzuMkdxuT7u+HPW+SIg9PE&#10;Yw+sLeXRs9KkuaJektuHO9Unct2v18sXvzCmW5bEyy4YK3sVtAXwnXL0KGlodOSRZ3aIP8mS2u1h&#10;eaeiSZpbHUlJtuXNRY3S0NR3usa0FEs+e0KmO50mUNGUbQIXoz301A43+PDtiqbObuNGe2TSeJ9M&#10;HOuVp1/tnmilXut0xY0b5U/X5iY28Tvb7jQAAAD6RKDhMEjx++TqS48VO86BvznGvfCsg+Sc0/aX&#10;yg826olDSDLSkiR3YqZkZ6bEHGbph5vcIMPabY3DWXUAAAAAAAAAAAAAQ8A0B/yjGza4gXumuWCP&#10;x3KDDI2wvt710FaZGZzoBuBtqg13G3ZlTau8Vd4ks/eOfe8wns+dmS3/9916OVcH09HJZL8lZ9Q0&#10;y8vfr5Ft5tal/jkRkRb9e8IWCaV7xD85SeYdnSnHHZoul1y3XvYvS5F1G0OSnma7gYOJMEGBJjhy&#10;/pxUueCMbLdbzfpQt35MlsLHnqtzszpKW1XkiIPT5Qe/2iDnnZ7VK9DQME1K//eVerdZ6YRErAE2&#10;YA0AAIBEEWg4DK789lGSn5PVb38mIHFGaU6//S0xQYYX3ydbtxNkCAAAAAAAAAAAAOyKnB4hbslJ&#10;lvztV3nu+1/evlkefWZHt++febVeNtWGpKk5Ij2ZxCV5E329uvcnNcWWC3+WK7fctFHGfdgke6fa&#10;YlownplmSb2OZmOrIzu0nh6vyCiPJXlORJJWNkvFDevkySl+OfXoDKn6sEU2b7Vk34Bfskd55J9P&#10;7+g1bbGYjI3XXTqh8/P7S5p69bP4g2Z32kx50yYnycYtITcI0wRWZqTZ8pkTMuXhp3bIuk1dQYp/&#10;uLc28UBDAAAADBsCDYfYWZ+aJZ9YEBiy8pZXb5HzLrmfIEMAAAAAAAAAAABgN1KQ0xUoOK0wSTb2&#10;yFposhve/NdaOefULHnxzQZZva4ruM4E3WWPsgc13tGZHrns8oluEKPJHri0xRF/su02bzwpwyN7&#10;+W03uM8E8/3jnXrZ8HydfDHLlok1zXJf2JEXFjdLYGqy3P3PbfLATXkyabxXnnqpXpZVt/QaV+n0&#10;ZMlIteXIuWly2nGjOlt8W76qRTZuCffq/+AZKVKuddq6PSJbtobltntr3e5mODP8qHRbzj89S+5/&#10;Ykdn5sP3lzTL6+81ypx9BpbdEQAAAEOLQMMhdPwRJXLx+fOHrLyVNbVuJsMtWxNLSQ4AAAAAAAAA&#10;wFAbldLsZp7a0ZQ80lUBgN1WZkbsoMF7Htsuc2emyjUXT5DPXVzT2X17XUTeLG9yvxussdleOXR2&#10;7NvBJgjxyRfrZK+CJJnzjQny6+vXyeUTvTJxSZPUN5hmnkW2bAvLXx/ZJrfduzXuOH59+USZNK73&#10;OJ59Lfb9zUnjffLSW20JVjZvbQtENMGFoZAjt9/fNp4TFqTLth3dgxT/qN8RaAgAADCyCDQcIibI&#10;8KeXHOum+h4K6zbskPMueUAP8uuHpkAAAAAAAAAAAAbh8OAH4jiW/POtkpGuCgDs0hyJ377wITNT&#10;Zfbefnnj/SbxJ1vS1NzV72PP18l3zx0jST7LzTTYISV5iG48xmCCEI8+JF0uvHKtHDsvXWoyvW6z&#10;yoeOsuXGta3SnpiwMxgwntZQ7Gl+/IW6Xt1K9kqSZSu7Z0U0oznrpCz57d1b3M+pfkvLFKlZH+rW&#10;30tvNrjNLpfs1XfQu2X1sRAAAACwUwg03ElJSV751rmHyOdPmTlkZW7Z2ijnXnK/rN2wfcjKBAAA&#10;AAAAAABgMI4qW+ZGbRBoCACDs6M+Ims3tspvr5zkfv5wVat89jur3aaTjcefr5P8SV75zAmZcueD&#10;bVn9THKTQD9BdTvrgH1T5Mzj28b56WNHySvv1ssxWbZMzfVJ9dpWtx+TWbEvo9J6Z2pcpcN2NHsc&#10;7fAD0uR3f63t/GyyJp53WraOI+xmzjXTvOCgNHmrvEkmjPXK+k1dwYZmP2Samb7xhxMHObUAAADY&#10;WQQa7oR5c6bIpRceJoW52UNWZmNTq1x4+YNSXVPbf88AAAAAAAAAAAyjtOQWObhopRsAkqrvG5qT&#10;RrpKALBbefqVern42vVupsK0FEt+/M3xcsy8dPnNjybJV65Y29nfQ0/ukFOOGdX52Wx3Fy9rllll&#10;w9tc8LTCtu167fawvL49Im/XOxLcP1UefbbOre/qda1xh81IsyVrlKdXdxM42VPZ9GRZt6l7lsLx&#10;o70yJc8nT7zY1sLb4Qemuc0qB6YmyYkLMtxsir+8fXNn/8+8Wp9QVkMAAAAMDwINB2Hu7Mly3pkH&#10;yKy9c4e03EjEkYt+8i8pX7J+SMsFAAAAAAAAAKA/HjsiEzK7B4fMK14hPk9byq3j96uUF5dM7vb9&#10;+m3pEo70zmYFAB9HJjiwoSkiPq/l/hkPPbWjsznk+kZHLr1uvfz8lk2y4MA0+fzCTLnr4W3udxtr&#10;w1K+tFmyMz1Su61tu5uRPvzb1021bcF/r77TKN//8jjZsDkkTS2ORCIiXo8llctb4g47q8wfs/uj&#10;z/UONPz8SZlyxY0bu3VbuzEk1966Wbbo9JpmlVfWtLjT/srbjZLqtyVvolfGZHk6m282c9E0sXzT&#10;jyb1MUUOTScDAAAMEwINE5Ti98kx84vlcyfPkOK9xg3LOP7vthfkxdc/HJayAQAAAAAAAAAfH7bl&#10;SMSxBjSMCRg8pGiFfPf458XvC/X6/ocnP935vqnVK9c+Ml/uf33vj6RuALC78CdZ8q2r18uMEr80&#10;NEbcJoTHZntkU21bsJxpLtm8v/ff22X+nFQ5wjQVXNHkBti99FaD27zw06+2ZfjLm+gb9vpWtQcS&#10;1jVE5Ic3bJCw1q9jC72tn2aTj52X3qvbyppWWbaye3DipHFeaWp23L+eTJChbYvMLE2Ru/+5rbP7&#10;82/Uy7fPGSOhUPdhnn2tQf7zUp0cNbf3uA3HEQINAQAAhgmBhn3wemyZs1++HHNYsRw7v1hSU4bv&#10;YP6/Ly2TP93/v2ErHwAAAAAAAADw8XHWvLfkzudnDXi4e1/bR95ckSu//MxjMm3C5pj9LFk3Vi75&#10;6yfkgw2jP9K6AcDuwLYt+dyJmfKtn62T7e2BevsUJ3cGGkZ77vUG99U0KzxhjMfNHtgaFVi3aUtY&#10;CnKGL6thOOLIK+80dH1ur2IikXrjRnvcJqB7euP9xl7dDjsgVZ57o6FX9+mTk+TgGSnuPHssKgui&#10;yWR43Px0ufWe2pjBjj/41QbJzPDInH26NyttEcMOAAAwrAg07CE5ySsHzCiQIw+ZLgvm7qUHqbFT&#10;fg8lk8D7l7c8N+zjAQAAAAAAAADs+XKzt8mXj3hN/vryftIS8gx4+A/Wj5HTf/MZueb0x+WovZd2&#10;++4/70+X791z7KDKNZK8YfnKEa/Kk1rOmtpRgyoDAHZVHY32mgC4//65UBZ/0CKba0Py6zu39Dnc&#10;oqXNkjPeK4U5Prcp41HpthukaLL9FeQMYyKUV+pl6/a+sxbG86ljRnU2Dx2tZn1rr27TC5Pk5be3&#10;9epuggw3bA67AYKz9/bLky/Wy2dOyJTjD0+Xex7d3hmo2ZNpgvrc76+RQ2alyqxSv0ybnCSHzUlz&#10;v3MSi5MEAADAIBBoGCUjPVlOO35fOe6w4mFrHjmW8iXrZPXa3gfXAAAAAAAAAAAM1JFlyyQtuUUO&#10;nr5Snl08dVBlmEDC1nDvLFotYc+ggwyNg4tWSmpyq1vHP78wc9DlAMCuLiXZlpnBtoQmy1e1yk13&#10;bRGvV+S807IlI92W+gZHnnmtXpZ82CytIZE1G0IyOtMj1WvCUjQlSbbXtUjt9t5ZEIdKKOzIb//S&#10;dwBkPKYp5FOPjR0sPm92mvz1kW1uMGCHbTsikurvvU8xTUSbLIpm2k2GxJOPypA7H9zq/k3N98m3&#10;zh4j/3dH7Oy6Jqjzhf81uH+XnDdmUNMBAACAgSHQMMqOuma5/e+vu38FudnyiQUBOePEfWVMVuqw&#10;jnfJh5uGtXzsGmzb9ufm5h7sOHbQtqVEO5WtXr3qiEgkEhrpugEfR/qbTMrLy9PfpBW0LCkVcYL6&#10;e/zk6tWre7ffAAAAPnaKi4uDPtue6bjH7lZQjxUeLC9ffNdI1wvojx7nJufk5J+qx7jH6p+uu5Ll&#10;OBLW9+v1/RuRSPg2PeatHOl6AgCGlwniM44qWzroQEOfNyyHBj5037/5Ya77OmtKjcwPLHe/ax1k&#10;sKGpU0cdCTQE8HFxwRnZ8unjRok/yZLUlK6Au08cli4XXrFWVtS0ZQE0GQyNmvVtt45e/F+DHH5A&#10;2rDU6dpbN8kH1b2zD/bHo5v/4xeky8SxsW8zm+DKS88fK7//W60bQGg89N8dkpLcO/vhqrVdt8g2&#10;bgnL2Oy2fUuSz5Kvf360LPmwRcxQUwt8bvbCvz+6XZpbuicsPOnIDPn8wqwBTwcAAAAGjkDDOKpr&#10;auX3d70if7rvf3LBZw+Uc07bX2y79wHwUKirbx6WcrFryc3NDViW/V+r+2o0PCsVsAcoKCg4Tn8i&#10;1+vbXMeRJ0UiX161alXsRxcHIScnZ6qW/0zXb9KSUCjU+5HKBNh2YUpurtygZX1KP24Tca6orq7+&#10;81DVFQAAfPR8Hs/v9PBgfuehgmO9GKu/wsLC0enpaTdrf5/QnlZL2PnOosrKxz66mgJd9Bj6wLy8&#10;/L/p28nR3duPeYv0b56I5019dQMN8/LyZti25w/6dh/9e7u1Vc5du3bl+x9ppQEAO21G4Rr53CFv&#10;d15otCxH9i1Y6743wXwpSV1BHCYb4e//e4Cs2Jjdb7kHTat2Mw/+9j8Hyq1PH+B2M80xX6B/B+5V&#10;LS9UTem3jMnjat1hkjxdGbnmFq1wX/crWCO/+ty/xHHaam7CRv7y4gx5e2VOAlMNALsfk60wWu22&#10;sHzh0hq36WCfV6Rkr2R5r6rtnmFdQ1uTwU+9XC/fO3+s+HxDdzvJZDI0TTk/9NSOQQ1/4WdGy+mf&#10;iJ3N0DDT9cf7t3YGGRpl05Nlc23Y3VdFhwkuPCLDrc+jz9a5zU2vXtc2TEurI7fes9VtWtn0bwIi&#10;M9Ob5S+/zHWDL9+tapKMNFuOnZcu8+f0CMS0HJpO/giY6yEZKSndnhhoiUSqlixZsiqR4YPB4N52&#10;JDIhYturKioqqmJ8n6HfH9BXGTpsKBKJNNi2vaGysnKVvu83BWhJSckhHsfxJ1LH/jSFQm8sW7as&#10;32YLp06dmpWcnDx98eLFbwykfJ0uK1hUdESs78KWZTYSOssjW8LhcE0i9RgqEydOTB+blXVgz+6b&#10;tm59dd26dXUDLU+X9eG6rLttICuWLHkmkeUZrbS0+Kjy8qr/DHT8uk7so+vE+D56MduUFp3n21pb&#10;W1cOZl7r7yUlIy3tFH17lG6jpoljmXWwTg+Dl+qa/N+6usaHV65c2RhveJ22A62wlT7Q8cbieOrf&#10;Li/v/35rXl5eakZGxgxdb18a6Dh6LVPH2byoqurtgZajyyagyyYvupuuG8/rutHS13DFxcV5PssK&#10;mPe63D7Qafiwv3EFAoF9PR7rGN1P7euIlaenVGbnYnbK1fr3ZthxntRy3uuvHJ32yTrt06K7xauD&#10;Tt8Cnb7Oe9OOx2nVdfi5/sYRrX07sUDfWq2OU1lVVbU6xrRN9dr2Gfr2QF3/JrbvKDfpNL4r4fDD&#10;umxe6288Peuqe+tNut19p7/hdNxz9BDHPWjQ+r2g9esMjioLBObpS3LHZ92m1+r+4M1+JxojjkDD&#10;fjQ2tcqvb39B3ilfI7+64gTxegcVg9Inf7JvyMsEgN1ZTk7OeK/X94C+TTGfTQCfHruYA+yzRrZm&#10;seXmyuVax/PaP2Zrje+YNKnwbW7SAthTmYtjfr/fPCqeYVkhXzhsRxzH2eHxeDboieDgrlIDu6n0&#10;9LRfWyKntX2yAuKxHpg2bdrkZcuWrR/ZmmEomIvnlmWN9/l86aGQ5fd4Il5zMVO3d9tCodAaVT/S&#10;deyQk1NY5vVa5oJ6Pxeew2+Z/82FyLy8fHPM3RElMtvnk3v0NTic9QQADD0TmOdPCsnVpz0hYzO6&#10;75pMoOBRe7dlEFy+YbRc8rfjEgoyNMry1ss5t3xK3lqR29ntd08dKK8uy5cDp61KKNDQjOvO52fK&#10;dWf+2w06jGYC4TsyL27akSbfv/cYggwB7Pb6C3FbvqpFXn2n0c1g+NB/tktDU9sAx8xLl2suniBf&#10;vWqtPPd6V6M7m7eG5f4ntsuZx2cOSf1eeqtBNmwOyfpNIdm7yC9vvNfoNtOcnGxJ5QctboBfX8y2&#10;e+GRGZI1Kn5W2x/dsKEzQ6Nx+AGpbhbCV9/tHkNj2yImslPWAAAgAElEQVTjx3jkrfIm+cIpWfKy&#10;1u1/i7r6WbKiWc46KVP8WremZkdaQ47c8Kctcv4Z2XLe6YntyzB8UlNT9xPb6hbU5bXtr+vLTYkM&#10;b1vOD8Vjf9p23P6/3vN7ywpNF4+3z6Axc9fe9rTduw+WBOpLS4MvWxHn762RyN3RwSzRPLZ1t5Ze&#10;kEgd++TI+8uXL08oNXOq3/95sRwTmPfZAY7F1grHnAcdv0CP7RGf1yNlpcENWqm39Rf8dCgUeUCn&#10;/4MBjitho0ePniKW9KrXmDHZ39aXXw+krLLi4gNsr+dp8XSPwTDXY/Ql4WsuRUVF+Ule71/z8vIK&#10;B9pymW1bV+k6cVJ//Zl57klOMvN6uc7rRyOOdVtFRUW/9wFLSwMnZ6Sl3aTzrP1A1+pMRaQv87UG&#10;X8pIT1tbVlLyzUWLF98XqwxLPH/QCpQOYLLiWdbY6Ns7kR6zRo06XV9O1r8TBzoS25JHdZmmdHVx&#10;Htf/jhtwObZ8Q///SnS3yZMnT9KXdfGGMQGSWZmjnpC261ubI6HwfvHLt62SkqLTLLEv83rsfTu6&#10;W46scSzZYokblHeQdjrDY1nX6TbmLd3GXFtRVXVfJBKJucPU7uPtHr9bXbufEhNk2oOu9pfot8d0&#10;jlfcgL59Ewlo7BAIBObrgKZ88UqrWbadgYZugGt66rU6bRdK52bD6vrfkk+I13OZTpcO3/yl8vIP&#10;VsYbj247/60DJHV+Fl3GIsf3VbdgMHi0jluHE93UO3+pKq98qnuh1t+0zM6TTe3pWX05PJHpxsgi&#10;0DBBz776gdx81yvy9XPmDnnZk8ZnDHmZu4KCgoJ3dcMwqHY5IhG5YPXqlX8d6jrh40PXv+t0/fvy&#10;IAdfV129cvqQVggDogd25qAvJbqbZclBI1SdRPSsm+3zuSeNBBoC2GOUlpZcZ4n1SX07JTXFH/XU&#10;r1fPRbs+lZUG14s4r4lj/buuoeGeFStW1PYqDNiDWOZJ0O78Pp9vhr4+Ht1Rj2+SSkr2KrIi3qAe&#10;2PgWVVTc/dHVEgOh5xL7OI51ix5/liYlJXeesHvdKyi2eNovfnu9Pic/v9BcvHvNceTx+vrtD9aq&#10;kam1W79bpHeQockk8I5ul81rjq6xhWvWrFlivpg0adJY6Qoy7FBiLuYPJgMBAGBkvbK0QE759efk&#10;p59+srO542gPvFEm1z4yXxpbEn/o/bZnZktruHcgiQk8fH/VxITLqVwzXk77zWfk0hOek1NnL+r1&#10;/fOVU+QH9x0ttfUpMYYGgD2HCaT7ypVrJdwjR9d+JX750dfGue9PODyjW6Ch8eCTQxNouLKm1Q3U&#10;+6C6RUx8RGtI3KaKv/ipLLnt3q2dQYbZmR43K2Es+wb8cZtMNt6rbJJnXute/3M/nS1fu2ptr34j&#10;EZH3lzTL+DFeqW+IuE1KH3Vwmhw1N91NH7ZuY0j+/NA2N8jQMP1+fmGmbKoNySNP75C5s1LdLJFm&#10;WoarVTrsapz7JSIPO7bJquVmd5uiS/4wfb+/vk+zTCCPbR3lsz2XBwKBMysrK1/vXYSYQK4xCY/R&#10;kkyrLdiqW+ew41wYiURCMQfqXcb5llhF06ZNu2gIHkz9QKfhBTEXKCxHD54sE3RVpn/j9b3JxnaM&#10;z+u5pqy05BkJO1cvqqz8706OL2GWY33Ztu0b4gVgxeJ4PecNxa83yes9VywZm5mZ8Rn9+IedLM6R&#10;iNOR+CRJLMusLzPcoCwRszE2LaZ9XTc7Xy0LBn9XUVl5kU5zzHbo9ftvWJb9ax22YzIbtfQbdPP3&#10;SCgU2pBk25Mcj3Wqfv0VXXfvNf0vqqj4Te8KOQ/r/E04I6auc6ldD0Z30SXzteXLlzclWIautzLb&#10;ZOirqKhYkei4R5quA2b+mSBDR6f3i7Ey/Bk6XTnBkoBpna4ja2irzujfhCKR3+q2Y3lHf6WlexXq&#10;anChLqNv6fyYqcvpnmAg8BX9PZ+tv+fqnuWa7Y4bkGj6bafvF5SUlEzpldUwIjfrL/mY6E4eW76k&#10;L99IdHp1Y3h2+9vXysuXdp5s5eTkpI3OzjLXpw/p6tup1AX7CwmFXo94vWb7tbeux98wz3+JJL9S&#10;VFR06JIlS5YlOu6+lJZOmWRbKXe1VVGWOY514VCUi10DgYYDcN+j7w1LoGHxXuOGvMxdg5Uq/WZS&#10;iM22HdZN7BTdWSVZ1uDWP5XWfy8YTpZlrZC2VOTR5xcrRqQyCbAsZ0XPltAdx+k3DTcA7E4sxzpc&#10;N3UlCfQ6Qfs+Ufs9MT0t9RelpSW/WLy46ppEL7wBux9nua7z0Q+pOHos0+04oKyk5CvBksAN+tYn&#10;bTFq5iIvgYa7KN1eTbRtT68mgGLQRS35+ppvMnBnZGTcmJ9feFtd3farPuqAw4KCgn21Ogd37+rc&#10;HQqFLojOumie6tbpc9tgW7t2ba1+3qzDRd9gWbthw4ZdJksjAGBgTKDej+4/Sp79wa3dum9r8MuP&#10;HzxCIs7AbuPGCjJM5LtYTIDjT/6xQI4qWyajUrrf2zR1JsgQwJ7KZDi02je//3x6R68gQ49uTr9w&#10;Sqak+ttOFucfkCopfksam7ridEymQRNcNzZ7cLfOTBDfnQ9uldvv39orY+Gm2rBcet2Gbt0Kc3yS&#10;O94ri5b2Tgg3d2bf2+vX3++etTArw5bUFEu27ojE7N9kd+xw/unZcu+/t7mBimefnCn3P7GjV8Dj&#10;XQ9vk/rGiPzwq+Nk7caQbNgUksl5PjfroWG1/dF08h5KF+y75YsX/6Vn92AweLD+zu7QZV/U3mmq&#10;12M/XVZcPK9nc62LKiouHsg4y0pLbux5/0cr8qfFixe/mMjwJSUlcz22ZQIBJTnZZ1rG+ulAxt+L&#10;Iy/pNJwT3aktK9u0GZZ4vqB1NUFKJgBxgXisBVr/++rqGy/4SB4Gt6S4vQnXhIIb3eaxLTl9Z0er&#10;0+8NlgTObauC9VXZ+UBDWRRjPXMz5Y0a9SMdySXStlLY+v/XSkoCJtjjjJ79l5YWH2pZnl9J1wrU&#10;IuHIMYsqK1+I6s0Edb2g8+JenRdPap+/Ki0t+l95+ZJXossqL198+UDqXxYMXt1ztTWBuhUVi59I&#10;ZHjTjLD+htxrY7p3Mol9vjeQ8Y8Une7PWpb1xbZPzk06vf+M1V/79JlMe5PaO20NR5zjYzUT3Z7l&#10;71Id5gEd5jExgcqWHOZPTnpDf9+nxBpG9/3mAeZbojrpaiqmXj+M7q+iqupRXXdNIGRU89DWZ6dO&#10;nXpJIgGh7cGEp7rjlMjt0d9lZ2fqtis6yFBe27S59sgeDxdXacUeKCkp/pX+dr6Z5PPep59n7+y9&#10;HC3D1ukyQYamSfKWiCNn0hLWnoVgrgHYuj2h4O4BGz8mXQpysqR6zdZhKR8AdjerVq1akp9feIUe&#10;hP1I2vZV1XqI9J2Rrlc8juNcqQeuc6TtqTH9KLfW1NR8ZE+JAcAuLENPUH9SUhI4SM8tTzbNjY50&#10;hYCh5kjoYkt8AX1bqH8hR5yfVFQsrurWjy2jLBNkiD2clarHr9/MyBj16by8vNNXr16d0E2HoeA4&#10;1pFW9wvIW3oGGRrRzQeZi4b5+fnn6HGseXo7ywwTiYS/MJDMAwCAXc/hwa5W8ppbvZLsC0lmapPs&#10;P3W1vP5B/gjWTGTWlJrOIMOOuhmHB5fL/a+XjWTVAGDYmMC5pStaZOOWsIT1UHvcaI/7vkPueJ8c&#10;eXBXzoSUZFuOOChN/vVMVxyAOUD/0vfXyp+vy5FR6YkHepsgve9eu14qP2yW1lanz2aRk3xW5/fv&#10;LO59P7RserIbeDiztO9Aw5aW7uMYO9rrTn885jSmY4jtdWF3+rduD8nyVa3y2RMy5aa/bOk1zINP&#10;7pD3qprlm2eNlhlBvzv8h6tbZEpeUq9+8fFQUVHx8tSpU+enpvjflbbAFiPN8Xr+YNv2/oM9zy0t&#10;LZppibdnFq4treHwJYmW4bGs8zveW2Kdr/UZ8gey26fvLfNXWrrX9ZYkmyC59gAj69PpaamziouL&#10;jx7O5pQ72W4ztwndH7NFTPbBwSaN6RQIBEymwY5Arf1McGes4K+d1X5N5XulpSUNuiyv6uiu27HT&#10;S0sD95SXV/4jun9L7F+KSFeb0I7c2iPIsJNZh8tKSr4rtvU7y/Ga+6GfGmw9dfoDHtvqeU91R2so&#10;8u1Ey/B47M71Vifki/r7ujLRTIgjpWz69Om6M7u5/eM7DY3NMX+nur6UeD22WUc7HrwNORI+afHi&#10;qj7XGZOpMBgMnmhb8oyYTJe6rdH5/LhuJ47uGRi6ZcuWv44dk21aXxzV0U3Xk3P093+l/l47DwLM&#10;tkDXp1t1ffpx1OCjU/1+EzzY70Pq2dmZp+iLaY2lPhRy7unoruvAPlq3bgHJjoQujNWCidl+aL0u&#10;CpYETGDpAcGioqP19bH+xt2XkpLi70tHpkhHLtf1+387Ux52PQQaDkDOhFH99zRIxx0ekFvufnXY&#10;yt8VOI6ssiyJ2657tHDY2tB/X8CAmBtsb/fbV5vNw1kRJGbVqpU/ycnJucXr9U7Ug/fF8dKO7wpW&#10;KT0I23fixIklWt9tq1ZVx0zDDQB7GNNMx4uO5TRaJuGhWNmWOKbZiH2lR0CVfv+JYCBgLr5cNjJV&#10;BYaPaZJCjwOmB6dNK2q1rA1VVVUbR7pOGBb36lntet2i6TGpY7Zxo/Vvmn42zWT3vJuVY9ueJ/Pz&#10;80/Qw8SP6uGTadEf9Pz76Z5BhrFo/R7R9XdSbm5uQU1NTbUec+/SF40BAP07au+lbuZC0+zxn56f&#10;5TZXvHBWhZtJcKQDDU0djIffDLrNOJ8z/3/ypcPe0O5LCTQEsMc68YgM+clvN8kb7ze6TQCbgL2O&#10;QEMTZHfOqVm9hjHdHnuuTiJRSQCXVbfINbdulqsvGt+r/3hME8jJyZZMK0ySN99vO9TfuyjZbYK4&#10;YJJPqte2XXLfq8AnazaEJN1nS11DxK2Xv0dWxYx0283MGJjadzDfoXNS3cyJze0Bh6b548m5sYc5&#10;66RMyUiz5fk3GmRqfpLUrA+5WQqN1etaJWuULWOyPLJ5a+9mnJetbJGv/2Rd52cznwcyb7DnWb58&#10;+brS0hKTlevnHd1M06XB6dNNkojXBlpee0au3+nb7tG9jnw/0Ws/kydPzk5PS/10VKf8kpKiE/X1&#10;wYHWJ1Em+1pxcfGRXq/nQXNNtr3zVJ/X80xp6ZQDyss/7N2O+eCZH7r50XZdC7bkRNMkbUVFxZoE&#10;hj+v/bVVduIBXd02nR/92WOLCQ4d8kDDDqFQ5Fqdn9+UtmtDbXVwbJP1rzPQsLR0WpElSbO7Deg4&#10;fQZvVVRV/SEYCBTqpv9ng62byW4ZLCn+rfS8VuXIVfGaEO6pPUveZ6M6jUtJSTLNMP95sPUabrrO&#10;J/uSfCbQzg26C0ecM2MFRposml6P/bBEN5/uyPXlFVXPJTIeNyA0GPy5rudXtHdKt8T74NSpU2eY&#10;bVBHfyagT7dHd+tv8CtdQ1u5JSXTj9M3/4ou03Gs23UdNpkOo38D5reRQGs41lnt03CfLt/tHV09&#10;lmWCeKMfSV5XXr7krXilmNZPygKBy00z4YsqK3cqyNDN5CmeK9s+OU9UVFZdvzPlYddEoOEAzNo7&#10;d9jKPvGo4B4faKjuqq5eOaC0vsAQWqLr37yRrgQGZs2aNSboeLcIPG5vgq58pOsBAB8ZRx5fVFHx&#10;tZ6dCwsLR6enp37PEss0Q9J1MmvJt/S761auXNn7UXRgN9f+QATHAXuwpqbGb2/YsKHXRfJx48aN&#10;8vv9n7Us+wf6MSfqqxTtdl9BQcE+1dXD/xCKZTmjejTlVJPosO3BhUuGvFIAgI9cZkqTTB67Vc77&#10;wymdQYU/uO9oeXlpgXz5iNfM/sLcyBqRuplxHzCtWi79+7Hy2DsBt9uNT8yVV5cVyE8+9R8ZldIs&#10;2xuTR6RuADCcTIa+6AC4HfURefTZHbJ1e0TmzkqRvYv8vYYpnpIsp39ilDz1cn237IeP6XCXXTDW&#10;Dc5LxI1/3iLPvd6Z1FxGZ3okd6JPyoqS5T8vdT2XZIIOTZDfzFK/G/SXN8nr1jM60NA07fypY0ZJ&#10;ZkbfGRX9SbacfXKW3HZPrRuBZAIXTbPPyUlWZ/BhB4/HkpVrWuWUo0fJ7ffXuuMzTSaHQnqe4jjy&#10;8tuNsndxsny4ulVW1sTPQ+DVKpnsh10ssrR/TFmhyBO6Qvy8W0eP51AZRKBhMBAwgT4H9Oj8WkVl&#10;5W2JlpGekmKCgLqlAW1v2nfYAg2Nqqqq5mAwaJryfc+yZHJ753xLUu6xbfuw9vtZQ0HLcR4yWROj&#10;uvn0uM803/zjeAMZZcXFM3RZzRJzldmRR3TGnDKYCkybNq3An5x0bPeu1qe0+0XLli1bP5gy+2Pm&#10;b2lp8Dk9qj65a5RyiAlO7Zi3lpM0u1eL23akz+ar268v7lQTxbremgCzBd1HLO/rentDomWMzsw0&#10;6070RtVkZzTr7ZAFGgYCgVzdB3y+vHzxNUNRns/jMdkjZ7gfIs43Fy9eXBmrP917Xq0v06M6bW1q&#10;afl5rH7j2bJ163Wjs7NMAGHHzn1iakqyaab4tOj+wmHnFq/H+kr3oT2mie9ugYYmKLestORhs952&#10;drTkUBOsWl6+LO71uqKiovwkn9dd1mHH6dZssq6As3tcJ+y36fRFlZU7/bB0aWn+GEsyTICkOVhY&#10;39TcejYtp+yZCDQcgAVzp/XbT31Di/z3pWXyTsUa2bi5XszvJsXvkzHZqVKQmyWFudkS2GucjB2d&#10;1m04892M0lx5uzzhewEfC2aHPH78+NTobhs2bKiPtUHSXj3ab7eDtVjpXzuYaHwdpsiyLBNBOlbc&#10;Az1bPzo7HMdZVlNT8+ZgmvfLy8sL6LZzP8uKmMfQmkxZa9aseT03t/9AVa2PT6eh84qa1+uNRDdt&#10;1aPfJO2382mEDRuSw5HIysZ4ZWerjIyMg/TtdMexTDR/k06rCeBaouN4p2fmip7lJ0qXT1NfKb/z&#10;8/PHOI59qB7Y7qXjN+Wbp37e0zq8MYQHtkNqIOuW9uvVfv1Rn52+MomYZT5hQn7A45Gp2us4XTZJ&#10;Ol9aIhFrla5DFSZTXh/DWpMmTZrp8Xhm6sdx+hfS4aq1nBcHejNTfw/jdeUvNtlM9DVT6+HT8/hm&#10;PTTRelhvajUGleXRrHdpaaPM8p6m02XW7c26mBfpPHmtv9Twtl2YMn58c+dVC123mvvKajhxYuE0&#10;r1dm67jMj82v4zPLyGRlqdDxVe3MgUys34PWp6VjGzHQ7U+HnJzCMtuWA7TOE/Wjzu9Itb6+0tdy&#10;B4BdXXsg4SVlwaCt57LRTTT409LSjtHXv0X3P3XqVH9DQ8OAz0t0O9zQ17FDcXFxnu4jD7XFvZhm&#10;OZazXk/u36isrHx3oOMyx6SBQGCG7Tj7iWVNMN0cK7LRCktlQ0vLGz2fjjTHmVq1Ad3B7eu4ry14&#10;019kRex8x3ayLMdOibjHcuE14bD1tk7ToE4izJOeOo8O1relut/Ucq1G0WPXsMhLixcv3pRoOeaY&#10;pKioaF+vbc/Q+TxBy7G1ftu1fiuam8PvLVu2rLqv4adNm5bp8/mK9BgmXxfVaD0O8eu8NndS1kYs&#10;652KiooVg5k+c1ym03iAHkzs49gyRuvVpNO3Ust8KcGnqhMeT/TxX1/LspMjnokTJ8ZsGibeul1a&#10;ulehFfaVOh6ZovPJHM+b302dzq8P6uvrXyKId2Rs3LjRPC18s57n3GtZ9kPS2TSRK1uXlXlq9/RE&#10;yjJBiXr+OFePv3N0uZpzU3NB/PUEz5W6bXP0+NKn56ZjY/Wox8ZbO47FzXqo62zn+hsKhZr6ONcx&#10;5x8FWrEic97QNn2SrHXVukU2hcN2xbp1q96MbgImHlOWniNP17LKdPjJJlDSnIPoVw36fkU4HH5R&#10;z8kTahHBHItrWXq+YU3TTe8EPY/K1Pd6PmOFtax1Ok3v6DQnHAhstvla3gF63jpLt0tjtRxv+3WC&#10;D3Xa3l+7dm1lIucWZv5rPRZoieYCdqqWUa/1q2hsrHtm8+bN2+KM26/7kG7bBq375njjy84uHJ2W&#10;Frbb+9uh/TXH6s8ExCYnJ3eez7S0tDTrtmZH1Hg7lsfeOr2FPZeHlvuCrod9bsujyvLoNEzX1716&#10;Lg89x1yr55hvaVkxL/j3U65P6zhP35kbUeZ6S6OW90Eo1PyMrrPr+ht+AONx6691Nn8Ttd6meROd&#10;xxFdB+wP6+u3v16rBlLm6NGjs1JSMvb1eJxC6frd1GuZZh1/t+P8z0yjjjuzz8Ji0OXT2Nd1B3Nc&#10;ovv7I9p/b2lmfdZlU9nQsOPZLVu2bI01jFkndLgxsb7rS3Nzc0v7dhEjxDSRfPpvzpStDd2btTSB&#10;fe9VT5Is/b62vu8mL4eLGfeFd5wkq7d0X81NQKSps6k7gYYA9gROP0eKJkjwjE/2v8v3eqxuQYZG&#10;SD++Wd4oh81JizNUmw2bQ/LzWzZ1CyY0wmFH9g0ky633bHWbVe5gMh5OzkuSux5qOzQw2QVNgGLO&#10;eK+b6dA4ZFaqfPq4/lt+e/i/O+S/L9dL9Gy46S+1MqPEL6++2/0W1h0PtI3v0Wfr5LMnZspfHt4m&#10;q9aF3CaU//d+kxx2QKobfGgCIefPTpX7H98uDU3dZ7AJnvzpt8dJ6XT2IdDfn7eh2nITmkWxnAGn&#10;dJ4+ffr45CRfz+CjsGl6dED3Mm3r/N4drcNN062VlZWLB1qvgaioqNhRWhq4TCsRfS12XjAQOFtf&#10;7xiq8TgS+a0lnuhAQ3OBwjQRfXVf9wEdr31+24UM51kdomqw4/cnJZmgxp4R0EnJyT4TKPrTwZbb&#10;P6e6x6WYVF1vzDlUR7bLGOdTVrH+N2yZp8w1Vn9y0i97dHb0ZPzCATXXHXO9lTnBYHD/oWgCt6yk&#10;5HNej32jVu0d/bjTgYZa3klaZxMIafY995QvXnx7rP60/pNtS77cvatz17Jly2Jeo4nHnH+Xlpbc&#10;aYkV1TSz9Wktf5bOnzc7upj7EKWlwVd1LTmwsy+R40tLp0zqmVk0HJGbPXa35rK1V58JSrw0Xj2S&#10;vN7Pible4ZjY157NPls9178Ccx9mOJu/drNpBgJ3aM1NM+bmStbZwxXsi5FHoGGCsjNT5NA5U+J+&#10;39jUKrf//Q35yz/ecoMN+zNuTLrMLMuVg2YVysH6N2l8hpx2wj4EGvYwceLEQq/Xtzy6W05Ojgmo&#10;6nXjc+LE/Fleb68nUrrt4fPy8gosy/MTy5KDtdyp4l4s7kl3C9pDXl7+1oKCwj/W1e34SbwLr9Hy&#10;8/NP1OF+Ytuefdq6tBVtUslrWbW6o3qmvzK0fnpwZ3U+CaMnpOZG+H5x+v2O9nt112d5Sl+OitHf&#10;WN2wX5ORMcqkOPZ31KljWtv6yW8uKCj4Q3V1dWdWotzc/O9qfwM+ANPxnSoxnsTR5TZZ5/nPLcs+&#10;1dz0ih5/+/hWaR1+vHr16tt3tcj2SZMmHezxeJ+P6mR2wjGvyubk5J9g29HT75iAv24nMW03nDxn&#10;6Xw4Tt+bm/vtwbRW+7KxdGdsXm1pXy7nRQ9vbnzpcF/S5WYOLqZ2/84d3tF197867h/qsHEPWLXs&#10;4xzHulDHub8um4nR35l6tNXFPTYPm/IcJ3LtqlWrno5XXrTx48fn+P0pP9P17kz9mNwxfW119Jh1&#10;bp2O/2pd3r+Nd1LWtk4nH9z1Oc+kIb8xxnQcqNPxq6SkrgO1GOPbqL/RL2n9/5lI/aPl5uaO0+HN&#10;fIya185q7W7q5t4QmjQpf67HI9Fptc0Vk25B0t2nrfBkXVY/1m1Wj3aB3AVolt9ToZBctGbNykUD&#10;rS8A7CpaQqHfJ/m80YGGJotJac/+UlOS70pN8X+qZ/f+ZGdnm+3yhz27BwKB/bwe6+c+r8cENUYd&#10;9VjuRfqy0mCFHmlcpif9/e4TTLBBSUnxBSWBwHfdp3+7DqLM3trdTWrdG8uCwRsWVVR0Ngs9OjvL&#10;XCjIiFVmH5bqX1HHB/NUr+P1fE/HeFBGelrbsYTdNh3mX9uRpsd9ar+stOSNiO4LKysr/55g8Etq&#10;1qhR39N5ZC7AjO6YIndu6TRqkSEt8yFdiN9ftHTp0r7KCgaDpwYDgZ/psMVtpXSvnz/ZY+b5ylA4&#10;sjA6yLOoqGiaz+e5Qvs/yJ+cNLWrAu3HIO3z2pRTWhpcpMfFv9Hh/5jIRTETqKF1+mawJGDWv4nt&#10;U9c5fSZaRKfvyVDYuUzLfKe/8vqj69xpttXVlIXTlhmuuM+BLDls7JjRO2J9NXr0aNOsSudFu7JA&#10;YJ547HstSZ5oFk7PCFYzq3QdadX18O6GpqbLopvpwEfHPJijy+6E9PQMs04VRn31KfMwWl+BVe3n&#10;knruZe1tWVG/g67ztQ/1+PGna9asumMA50oX6ibswlhfaH3MA2jueUJSkvvE9Tkd3yUleUyzUF/t&#10;0f9RWtZ3tR77S1uQVDdtdbVFj23d4/z8/ML/q6lZ9at4v1ed3mLtz5xfjY+e1ujzVD3/MsfET0Yi&#10;4W/Fm3d6HvAl7fccrZ+eM1vusXfHeVR0uXquo/0WVur5zJW6nO6JVVZU3c7WupmsCwXd69V2ncDj&#10;sc00rtdzgQU1NTUVceplLqheo/PMPMke1exN23leWlp6k86jP4fDrT9sz+DeScs9RM+Z/9Ojm0n7&#10;1eumiwkSzchIXq/bWm9bf/nmAvd1serk96c+p9Xfr+uz/yp9udK813P1Up0mc71inFvLGMtDp0WX&#10;R8HjjuN8S+dhzKfp9fvz9bzsC1qWGY97vtxzeXScY+ryWKxbyx/p+er9scqKZrbpuoy/reVepB8n&#10;RH9nytN1OKLz8wHHCV+caDBkLLrsv6zz/vPR61PHONpr0ra9zRgV0vE9EQ7LVXq+9ka88szvXut+&#10;rs6TI3W7sI+078W7l2t3jPsina+/0vPKg3SeJdRcUzQdj7mR9N2e3U2AaUpK6hX6GzA3idK7xtu2&#10;Lmq9mnS53V5XV/eDnte9MjPzs7WfhJqDi5aSkvUap00AACAASURBVPK4vhw30OEwdKo3925+s0PP&#10;AL+PmglwjBfkaAIjewZHAsDHXfGU2HkgLr5mvfzhZzmyX0nvTIivvdsoDz213X0dN9rrHn3kTPDK&#10;mvUhN/BvW11Err21d06ByuUt8lZFkxvIaEwvTHKDHFOSLdm2Iyz1jY5kZ/afRfHZ1+vlzge2Ss+T&#10;ln2Kk+XBJ+M/i2CCM814knyWPP1KvXzysHQ5+agM+cd/dsjnFmbq8H53uu64JleWrmyRRUua3Gal&#10;TbnHHJruZo3sYPU8acbHSmOjz5fa45DCkV6rZL+Sfb5rpef5ryM3l1fEb3q0p/brOUF9a67TmAcB&#10;O+IyLK9tm/P1rw+0XgO1ePGS+4OBwPW6MehqgcGSy/Uc4s6huhdbXl71nLl2pz+9qPtdponYohMk&#10;qinhaG1N82aazHsmneGtega6z2DGbR7+1ek7t/2juV/XeT9WyzTBjtcMKMBuACzH8va8SGeSz3R+&#10;cJy6nhskrdNFU6dOvWe4gr38SUnmvn63+706g/+0ePHiFxMto+3aum2aGzfng+b6dldynbbrRefE&#10;G7Y/JSUlYz223Cy2m7lvg7mePdiyOrgPZtvJfxT3hNv5sLm59YJ4/Wr9zXfd4qMciTwwmPGGw84D&#10;Xk90oKG7/zHZC7/Uvc/I73XM0fevdfx+E+zbLcCyqqrqGV2XqzqusbvliXW2rlM/6CMJz9nuNFjO&#10;H3v/nk0ynm7rX1qq3/9tfR1Q9saBKCkp/pa+nOCOXZzrKyoWPzFc48LII9AwQZ/65D7i88VOB/7M&#10;yx/Iz37ztKzfFPM+UUwbN9fJE89VuX9GYV62G8iYrQfttc27VIzVHsVxnELblrMS7N1cmbsoLS3j&#10;+PHjxx8eq5ksw0Rn5+Xl/9Ky7Iv6KMtkshhUyuedYQIrbdvzgr4t6KdXEwg2bCueCWjzen3miZm4&#10;VzR152sy2NyWm5t/qM7TcxLJgrH78hyl03t92/t+z3q7BdqaGwW6vpmDniP7GMZq+95aoPP+B9XV&#10;1XEOGqwjtR7HJ1Jh/Tta1/Gj8/MLb62pWfW1vjIL5uYWzvf7/aaOfWU/0ANd60ZdRw/X5X3GYLKH&#10;Gnl5hWfqT/DPOh397c/GRSJ2vwHDvcvPS/V4PI9I94DO2lAodOyaNWsGnHWwLdtK/u90OxTraaAO&#10;Zvkd5fXK6/n5+aevWrXqkYGOBwB2BZZlxdpODjT4bkBKS0u+5PXYv9W3fWVlDtqWPKz9/rS8fPEP&#10;45eVPyZYEjAXw+b1s7s2ly+H/jK2bc+wejS3EJ81W6fpr8GS4rOnTp16xvLly+Pu80pKSqZkZY56&#10;1Lzto0Cv21RDku8TwWDw7IqKipiBIGXB4JU63isSqGCBHod3O5ZOsu0iHcfnEhjWzNwy3dffUlIS&#10;OKe0dMopPZ/4jGaeONflZoJIezZtE80Eexzr9VhH6DR8fVFFxS2J1GOkRGy7we55kbA3n86oL6Sm&#10;+I8oKiqau2TJErIjjwATqKPHp9/XY727ozqb54TMQ1+9tjfm2FCP7W/U4+yYAYFRpmiZt2u/C227&#10;8Iy+MtkPB8vymN9Tr4fa4piov9dftB/nnxTrOL+uzt6YkSHjYw0cPVr9O0Zn0WumrNWrV/e6meM4&#10;1rHmIcIEN8EBnc9/1/Oj/fX8qFdAlqHnOr/Sfr6VQFljW1tbY/7G9Pj9CNNktsQIyIzi13qfr+fI&#10;C7U+C7U+nQ9M1tTUvKDL2aSdiUpRY5sHnHoFGvp8PrNcOs+DLMs5uGc/xvjx4zP8/pS9o7vpNvmJ&#10;qPfmQc5xfdTXLV7/Haf79oO0zodpnWNkB7Y+qdN1UD/ldNB9kHWfzvOfr1q18vvxejItIuj8MNv0&#10;mNPWztbxflrX08N1XTla15W3E6xDz2KObxtPv+uTV8f3ST1fO07nxU91fFfGukGn9fm8vlycyI1u&#10;PVcd8kwmWrfpKSmp/9a3e/XRm19r+tX09IwjdD05It51LwAAMDKOnJsuN961RTZs7n6rpKnZkVv+&#10;Xis3XzVJypc2d8vkNyXPJ2kpthTk+NyMgCYLYVqqLTXruyctNwF9La2O+PRosjUk8sL/GuTAfVM6&#10;Mw4++OQOKZqcJB9Ut0iqW55HUvx9BxqGwo5cffOmXjeaTAZH811wml/erWyLrTH1OnR2qtz9yDa3&#10;SWRTR9Mks2le2dTrrfImue7SCVKxrNnNcnjMISG3+ek7H9zmBmD+4MJ+Dl+d4bvfhV1bcnJysGc3&#10;y7EG9EBSe4Dg2T06r2tqafnBQMpxPJabsU9Xx99pLWbq+5OiKnVWMBj8vsk6OJAyB8oE2ZUFg6aZ&#10;1uh7UnsVFxfP1deEg8/6Yzlyk55K/b57V9sEXcUMNBydlWWueZoUqRtDIecfPo8MKtAwWFx8fHsQ&#10;5bsScX6pZ4d3RX2dX1JSdKIMXzPVPR+or6uqqupsbUS33O/3jiyx9klJ8T+i8/8z2u+AH+zqi8mm&#10;Z7cFukXb0hoOXxJzgDg8HssN1NP11mS9zLGir99acnppaf7F5eWDagWv2GNb74u5xunIg82trV9Z&#10;unTphn6H6kP7w+Z/03qZazC694h8pq/shI4lp/Q4RW8OhQaXYXLJkiVvBUsC3a7faNknRDefbdTV&#10;Nd6bkZ5mAiqzu/qzvqi9XRt9LcG8Ly0t+b1+Fx18OSEQCJh1uFcwZGlp8YGW5TFBia3Nza1/6jWt&#10;uv5pfeZ262jJT3UcjYsXV90w1EmfSkpKZuvy7QiefF3HcflQlo9dD4GGCTBPrJ92fO/9W2NTSK79&#10;3TPywL/f3+lxrFxdK3fp3ze2vSn/TJsmK7wj+4QpuliWFPn9/r/q28NifZ+Xl2d20H0FGY4Y3UmZ&#10;g7pYQYbmbNHcgO88xolErFeGYpxaTrfsdPn5+Qdblm0OJBPKW6/z22QQ+EDfXjUU9dnd6Y6+M5tN&#10;eyYHc5NlfoKDm5voVxcUFDRUV1ffMBT1MTfE8vLyR2ldPhPrIETHta8ehOpJixWzKcAYJZ6cm5tv&#10;DjwG/BuaNGnSBJ8vyWQA7bkvM+ugaTLMPGXTcczYalnhAaXzNk9C6bT+XboHKjRGIuETBtL0WjRd&#10;fmY59BVkGC1Ffzt/02H2H0zTYgAw0rze0MTerVbIkF08M22KRn8uLQ2cYYl9qyQYcaIn7T8oKymp&#10;WrR48V96ftee8e8J7WlWImXpjiehjL99GczT1b1Zx6Sm+J8oLCw8bOXK3oFIbU+NWiYL9tQYA8eS&#10;alvyt2AwuKOioqLbE4hlxcUHiNfzoxjDmKeEOzL7dqwAy4bi4pnbzIST8szkyZMPWrFiRa9mK9ue&#10;hs4y9YyZETwGE5x3c1kwWLeoouLu/nsfMSZ7mFk/Elm3830+rzkH+OTwVgnxrFmz6j49hvyNdGYL&#10;dQPizENCvQINdVtjLh72F2QY7cS8PPl7ewDfLn7jzDpOj/PNNqLXjZja2pVbCgoKzTahv+A2Q889&#10;PH/Wad5nQM1Txa/XxXrO8qqeH3W7SKvdDtf9SowgQ6dBhzFNoZvzG/cpfseRRdHNDnfIySmc4/Xa&#10;/5Kop/37MUHLfkLPmQ9YtWqVG0homj7Ozy98JvqBMH0/T2I0a6X1ndejy1zzIGTPdSMpKcUE6UXv&#10;kLfU1NS83vFh7dq163V5mAD1+GnQumTp+vwnHc+MoVgHddou0+l/NVbm+bbz37hBhmZd6Hmne6yu&#10;K4+MHj26LJFWKYbA/7N3FXByFFn/VffoemST7O7Mbmx3bHGHgwSX4O4E5/hw7nC44HbIoYGDYAeH&#10;S7AggQDB5ZDszuxGyGrcV8fqe69HtrrHdzcG/f/9ktmpqa5+Jd1Vr+r/3iN9+wYc59S2OR04apGr&#10;rpoEqmcjEtlCpvk+2X5QsrZzms3W17DN/zJQo89IKHUdg43K4avBYghC4+LhG1uUTQKOsmXQ7Tem&#10;9d6oQ4cOHRsTmUInZ4uCPAkeu6kcbvjXUljQ4le8Csbws7cHFrb54eJbFsP7T1SC0RhRF9/5tANe&#10;em+tIgN5MD76gEK47HZ11EIKhxwIcsVj4bYeq+L9kDCuyhQnGq5cE4r/XVZqgL+dORyc49LZdILi&#10;iTAWZjkGCmt82RnD4JZHlikEyRhqa8zw4HMr4cRDiqGjMwzLVgXhzY/WQUdXZCmxaFkQfsE6tiyK&#10;+Dv4YHYnLEV577tmJLQuDsLU/65SwjgPK0nuIEbHnxeyBGcmJAaDM7K9nvQQl8v5CNPuwXD4Wy7h&#10;VcmAmUEheW0LhkJ8moHBDyCxPqIhsCKJcyJwPZptmf0G59+i0qE6l5KZsk8xaETD5StXPj982FDy&#10;AhknOGAD7lNbXV2dIlqKEsmNyGwNDQ29te4Efmh2kCBGinu8u7f31Tyrhc7g4vsxDBTDzkEnGrrd&#10;bofE4C+qRA4fivsWWK8ftR7qIjLBPkaD7MU634HtNnXx4sVqJng/QOQ2N45b0G7Gc7gmlz1Zipww&#10;fNgQ8jTJA4HQv02SVIaDRTQUtzJeeAakiKaQHoxCh64Mczipvr7+hdyvTwS2780QNXjEMXBDXV1D&#10;StJgNBx6jSaZ9qx7+3NvhcTrcXmxXtsLySMcDgfdI36mS3v0Ho/rWQbsYlEcp9NJZ/2zxDI7O7uf&#10;KcjPo+coPuFKjJOHxCReFyXFsRbOrO8mC0+MI/F5fB+ep72IiIzYbsfWOp3Xz/H5ZmZb33SIhuz+&#10;b0RuvjYQDJ+YzmGRjj8GdKJhFpi0lxNGlaqdrzQsWAZX3PouLGhemeKq/oGW2feu+ATuLd4BZlts&#10;g1r2JgArbXZmytTe3r5qA3qzQ62Hnx8Os2bOgysYY2aci7elwwdQbciyCXa7fS9t2NiysrKxRqNJ&#10;S4jzoxL3KOeh98JheRUqc+WMAXlaoIk4S/LVwDFy5Mgys9lygJiGcv0rEOi9AxctSji1SAhftjXO&#10;K4cAhDQLyvCnWO+rITVq8feTNOV/2t7e8n7sO7alxWazk/WISDJcjjmv9fv907GfOy0WC07AjML8&#10;bNuXhV1dWlr1xLJlTYMZS7yooqLqgEyZGAst6b8HhH5jNbbdtYxxL7bJGs55PrbdWPJc0dnZGT9w&#10;wP76O41FzbV12J534TW/gkJMY/tFx68w1thdFRUVH7a1tWXykvAT5+F/hELSEoOBS/hcjJIkvjde&#10;PxnUHqiOLy+3UzivaeLFEY8stufU94Y1uJi5rrcX3jAaA6sxz9aYjRZJcSsKfDYuwudraqoQXKlg&#10;NBrJ4knw9AHrUP6zsJ40tnpoYR0Jv26ge22B/dqVbdkRT6U2OqQ/REjGRRE/Bsv5Mhc5Y6DxJ8tM&#10;FYaOnhl8V9wQDAZ/xr7Lj9SJ3S7UC8eCfBd+Htqfe+rQoUPHxgTj5pMSaVE80UIHlV4u8R9TlgNA&#10;c9ueqlIAHqmvr18Y+47K7EhUZqeCahOQ/45lX7muq2smvl9DFqNxIqrS94JIspPYP6uqql7TkvKK&#10;i4tuxQ8tyXBumMMDjAVRVr6OheQhOGFszXGdt3btWtU6igMnL38pjSxQoadNLruQhGvfcLp1F2ER&#10;h/AFLMjbwrIcwrl/OK4zd8OyaAO1TMi3Y2F+PsmfQOKXGaMQqRqSIf8U5X0I5/15OBcNVbxCRcJI&#10;xDamDBKDpx2IhoaGeJwjbpBO02y6NkMofEZ9Y+NntNFC6wKn0zke0ydI2Xmy7IAwPxNXILgul+lk&#10;AmXhOzElHIeyERUBA0dBXh55rTxRW8DQkpKbIYFkyJWw0iiTF5XfQi6zg6MbO7H+oWjPj6Kss3w+&#10;32CuPTNhHrb7k8l+6OnpbRW/k3V7rcf1EI7nn8OM/cpYd1t3N+u2WrkVq7ELA4nCosQ9VGKbHYT1&#10;GYv1WZBQuI71DtpIq6ys/IwMamJpOJa31BLASL9kTLpAc/kiXM/ehPk+IwNofCYpjPYNWEK1kOdQ&#10;XNuTZ4Wn08mB68xP8F9SzwHBoH9hrvXSoI7W+KhDt6KMHSgrkc/2xvfHlSA87/j9ktLS0ruWLVuW&#10;JEYaJ5JlW1SPacE1/Fpcu5sYM24ny/wmjd7jwbU5ff80nVBY3/ewrR8mD6r4rwffJSPxPXkkykHt&#10;LBKr6B2t2aRlqsgHWFYjlnUqrv2/o36j/itHJQg/J2J5CUTCKCmOLMjF3+iA4THs0//gen+xJJnw&#10;ejgrujcQQzGOgyfx+t2F8UE6teh5fo8UVZ6o+V6KMtIBhspICe+nvf7DxD0XTocELdhuNE9Tf6wb&#10;Pny42Wi0bivLQO+Y+AEKlrdVWVkZff8ihVwxTMdyp2KZi6g/SD3DtKMgMgfG+wPr/49IXjUi+q+a&#10;ZIj98hj2yz3YL/NwbI0ymSxnojxToG/OqsjPL7wKP6/KIFsW4G+EQqH7cIwvQ9lNWIfRKOv++APN&#10;u/E5Hu9/Dep6qG83fZ6hQC+OhRuxnLlYZifq3cWodzvx2XFjfcirJAQC3TgXW1OGT0P9fBjekUjL&#10;4uHR7z09Pf9S55PuBzXJkHTZWzHfv5cvX75o5MiRYwwG0xUoezykFP69M7Y5za2KB5A1a1q68vPt&#10;KWVhLGzE9pgCES8kMaBOHkrpLVpH/7Fv7VwwG0I60TCKfWvnKUTDJz/bPnNmHTp06NjMYTYz+K0x&#10;kQNBK8cnXl4Ni5cHYeqLq+CCk4fClAeXwmsf9NnDcFyNfvRlpxJi2ILlxIh+NWNM8Pn3XXD8pCL4&#10;5JtOJY08HC5sjTgjJ4/MMbIkrgVh+BAZdtoqEouWCI+zf+yCuQv9ChlwXWeYwkcq3ghpOSveh3Dj&#10;RaVw+2PLVWmEj77sgMP3KVRIhlQ+eTasKjdCnpXFPTg++9Yaxavj9JmROv2vvgeOuagV7rlqJJxz&#10;XAl8hnXIs0gw1m5UwkTr+HMjGkL3ShzA6v0iDi/OaWzM2nEElkEGaLXqVP5Jva8hR2JUAemYqB/y&#10;t2i/CeVb5HY5mzCtKl6qpOhG651oyKXwfKY1Bmd8m8G8B5HlPB7X0xoyFQOjkYhOl4t5PZ7qWtT9&#10;iRymkNn6e0+32z1aUs5EobO3N/A8hSP2eNzP4itMNCLcy+l0urAPBs2LvMczvkZiJiIvii8efzAc&#10;vlnMR6TDWqfzApAlIrpqWdHDsHXuHj5s6DXYbjgGeh5KF8ElE3DcEpF0R03yd/U+X07tO2xYyQlE&#10;gsU/ZzY2Ns7Dz3m1Hnc93SKeicF5OJ7vydUYFGeBRpxb9qyvrx8UT/oul+sAWWKxiBXzvd6Gu9Ll&#10;N8uyI0lyTt5OteDAWnC8qZQS7GgnaPZlcJ58zCCzi0DYS48SCGeJ+fLy8ij6h1F9F7YfhYeuq5vf&#10;FEtxOBxmo0E+Llp60v1lCpeNz8NzeMNTEn4kcqYsfYy//4R9cg8+Hy8PJMS42Wwi5w+RaAqc3dXQ&#10;0DC/v2Xp2Hygr7wygLwZnnvSzqq0tz/2wo33fQS9/n4/bynhZzJYeRCuXf01vJbvgKcKtoBQNnFW&#10;UmBCdwtY/J200Z/AZN7QwGpcyph8aaZ8FRUV9AJOCAu0nhBsbm7WTrJf2u32NxmTaOEpHIpKh4HG&#10;W43BYBIPKZXyOA8fqCUkIt6y2WzPR8MYbxAYDBY6jBIHz9q2tpbLxIk/upn9cfSfCliHr/Djq2Rl&#10;l5eXjzAYjN9qkus7O9cdSR4YYgnYl6eD6jCbdwWDwYkab3CfjhgxYqLFYiVyXyykj9ligcn4eWvm&#10;mmaNcagUv585m/Qm/ndExmyDi+UtLU2PaNJorMRdHUfDXV2pyfNlayvsGw43i+SIr7Hd35Flw2fQ&#10;R1YzybJMm/0JB/IaNGK/v6NJe6usrOx+HOuzIuGtI5AkuBkXks+JFgnl5XZa1IghufzY5/u3tjaL&#10;Y+VLSara12bjmMZieWXGGFkvJQ1hlgaaRSF/BeV/OfYtOtZ/j/7LCfi84oKUiZZv5GjqDHxfvJtr&#10;WTHg+LtZk/QRPpOThDYkq6UH8f3zO75/xHDJk0pLqyoGmXirQ4cOHesNVVVV1sK8vHNQW56i+akj&#10;GOQJc/Ecr/fNVGV5PDXb4qpGc2DN3/J6Gy4SU8xmI5HsRZfgi7q6e3ddsGDBYiHtrZqamp9MRgOR&#10;WmLuT0bm5+eTNfF/Y5nGjx9faTGb1MRwXCt1dHQemsRLIM3XD2rlrqvz3qdNi4FC9QJTkQzpBpfW&#10;1fvSW9dyWJ4kz4zRo0ffW5CfRxtWfZtJDC5wOBz3olIfJ6y53e4tJAbHa8p8pt7XcLrGK9WsWpdr&#10;FvbfS9C3lhxllGUi6tzWdwvNPMzhQdEKMkpiaYDs1/XdOBZe1qR9iHPyPSXFha+Tt0ahfsc7nc47&#10;fT5fPHQn1q8c66ftt3dxrByu2Sj5AvPOwLzk+TC2cVMoy4y8lIuboesbTThO7sicLYI5dd6LkiST&#10;x67Xq6urZ5tNRtowjVts47qDSEA60XAjgXPmU6vxLA91qGGgGF1FU5hEa0MxF671+M64nhWJpg3D&#10;hg17G99TXwhrZ4WYFV2LpzTQY4z/r6Wl+aGB1yYZeAuu8bXv7m8qKytRp2PiejnfbM7bG5KESsJ1&#10;9e1JCqZ18edYt/1tNjs93/H3DLYpGQ+lJRoifsFy3xO+08buZ3Z71TLsD2EtzrbA/hiNeulCIa9I&#10;5qSD1Qex/eJ6TPQ9SRvQzya7cUWFnciDTnUqP0+z37AgKk8jynOTkL5bWZmd3nEzIvcKvov63MPC&#10;7+PwXViJ+nt8Axx1KqvNxhJCxBNhETQb2og91V95gk6Dct6mTQNFnwMivaL+ZicC4vjYD6hfUn9k&#10;2N/gP2O54rxPcs3CcbIC++AfQvq2mGbDvPGxH9V/NeGd+F3YJ6JOTIcwt2B7dmF73hNLxL9PR5mv&#10;HQQD1l8olLXwndYP01Hfnob9Q3s+MYIdw3cu7V3snlCCWn4vPt8vaRK/E79EQxcnfW6jEQ4+BPUB&#10;1apQKDhJDHmM8rlQPpXuz3n4bLy3GEqJxuJ52O44D7Iz+pIVvVwhGpLxXipZCNjuj4GaZBhEDfyY&#10;ZGHOdQwc+9TOA4sxCI98vHPmzH8C7KMQDQ060VCHDh1/ChQX9NnLULhhjgvVr3/uhi2qzfA/byQM&#10;8TNvrIaFbQH44Au1UyxawE7cKV/xbEihkWNkvwXNAbj+/0rhmddXx0l9tNwdX2VSvCh++VN33LNg&#10;LCzzqzPWwiv4j0I1ZwsiEP5U35Pg5ZAwH2WY3xxxDnf0AUUKubFlcQD+euIQmDShEKZ/EiEXfveL&#10;ehuGvDCedmU7nHxoMVx02lCwmvvah8iRAzhO1bEZgsg2jLGtDJK0t8vlnIxJam9lHN5ZuXr1WdmW&#10;V1NTYzcZDdroHf5giF+Qi0d3MlRzuxwRD4IhTgQc5bzK43E9wYDFdVMcrrUej2NCXV3DZ9mW3T+E&#10;VyTy3FhV0qwDQuARAJOKTIV/Ta6qqrpOvadqiHozjJPZ+gWmELUYvgT4yzFvk8Fg6N9GgywSDRmO&#10;DyJ0pjSiyga078hYeGfsvyMZmMgJikgGWwdhforP5/tZe90cn+/jWpfrRJAYOW7J1/6OGIJlXgNg&#10;vaTW7X4Q37y35hpOO+qpT6vTh3DEnp8rGRBliYzbcGTcEjjwf2vC+Y51uWoOxM+U56XRZ0nFQ2LA&#10;F9TVeweFZJhnNJZhm5KOG5sExrlramjvI6WHvrAkjdS69sfaJUTMyQVYp9UJzk8lSLAOI6Ir9u/n&#10;mFUwqmVHjh49eogYtUdSDO4TXDdIjJtJb4/vo8iyTE5yhmLntHt9c1N6bPV6fWfhuwgffpaUH4A3&#10;2hbnzefdTucNHo/z6ro6X1KD5XTAep2LZRwrJJ2C78C7cej5cy1Lx+YFnWiYAQfv7YLKisg5JL2R&#10;73nsM3ju9fW3ZxZgfa+4ozobwOlfAfcXbw+thmycgPRhfGAVnL3uF9jSvwxeznNkG7ZHRxQtCLu9&#10;6kV8MZ4dS8MFy1ZinojHM/vRmkv/k4RkGL2eDdj1cS6QZd6rmYvyKhD42TKQcqOb23QIPFpIXhYI&#10;+A/RhidiTDpdc/kjyULOUtgpu91+D+aPk+2w7emgZTCJhps1zGbzUaDexA9zHj4jHG5JCIvY1tb2&#10;I47fO9WHV+zI0tLSouTeRNJj0aJFCyorK8/THBqW43CiPooTEyVJIYfGgYr9M+LhXFzwcFO3zVZ1&#10;B+YXQxSS1VGOREOm2dVg1clCheUKbLtr8Xn9m5iGdbkQ65IQWjNblJdX1eKSWrUDHgoFL07mOprI&#10;npWVVeTJMpZfsljC+0IGrzU6dOjQscHB+E4ejytGlDHjRwn+MaawIJ8Ib4mLVw43ih7xMsHhcJQa&#10;DQZSbvP6ioCfVq1ac5JIHiDPeW6X8zTNvW7SkAwVNDY2tqDy+yRKHLeklSJzUJxoaDYbJ4Nms8jv&#10;D5yULBRxrnC73XtKDO7VyPrQnPr6BLJitqDNiJqampNMRgNZl8bkxqaTiPQSJ7JhPSeDenG4NAxw&#10;YbJ5c47X+4rH4z4aM/dtEjDlemHTSj0Pc6Y1ABgckEfi6urqU80mw9yoRa1yc1mWSJ64ERPWjzxt&#10;i3Gcuru7e85KZo1ZX1//KVkLM2Bx8h7+TZsgf9scwzrMnTt3KfbXGwzE8EBMGwpEx4ZFQugDHFv0&#10;XlSIhqj7OFD32VX9O1zR2trcqr1uxYoVa1D/Ol9jtDYa1+K0gZpgMLYxQSQ/XMcSuTj+PpAkRY/O&#10;aaMyGj74BdRnxOgB41NekAFdXR0P5ucX0IZsfA8M1VqSa6GQTfWOx3uLBlQZwViCLvQp6g9JPQe0&#10;tbXcZrMpRlqeWJosK9fPiPze1oT6129qcqni2TdOFKuoCO9GakKS4mnTOn5f0gGt1rwdhN/JI24W&#10;Bnh9IMIZyvMiSiGGB+53f6xbxx4oLFRCDYsnXdQf8fFvsVjI0FM0IFiJcmijSSjA9nwY25OMEmJG&#10;BCPKy8upvPWyeUf6NrYH3o+JXgT/gmnV+AwkCwk2KIiEWmcThSTyUniUNnKBJBnIW4E43/+gIRnG&#10;EQwGbzEYjALREHahUFmZQnfhO+yv+A5TiUhUGwAAIABJREFUhV7jPHxha2vLB1lVRkdOKCtZC7W2&#10;iP346NJVsHDZkI0s0cbFmNKVMG7kCuXvspJ1sGh1bnvmOnTo0LG5gTwFkjdBCm88tESG5vYAnH3s&#10;EBg13AC3PhqJhlmYL8HHXyWfvq+4a0lCKOfmRQG48UF1JM1gCGD6Jx2wao3aVmN0hQn8AQ4P/2cl&#10;LFuVnR0HkSP32iUfqkeb4N8v9x0ZUcjm4yYVKWEF7n1qRTx9xaogFGEd1nSE4ZHnVyn3bFjQC909&#10;HHwLEomNVJ/n3loD730W8YpIHhrnNfvBMdoMB+xRoJMN/wTweMaUMbB+azTI5RDVK4Ru7wIOs3Gg&#10;PFHf0PBqLudFJoOBPIOrI9NxuDdXb3guV/UeKBEZojXXNzbG18ics2k4PlW6KQOJjGbXK9GQc2Mg&#10;yXMx6Iuourp5jbUe14cqY2GAofn5+aT/Pk1fxo4da8mzWk6OyAWP9fdedFbtdjkVXYZDOE6Ka2ho&#10;qK/1uGn/pM8QjPFTUc+5uj8himvd7pvw+oslRnuSCTS1+Xjz6T1+//3z5s1L6RmPDKvJ+N1oNNyN&#10;3UC6brK3VB6mXol3ONHtdh9fX1+f1BFQMpiNRopQoFYSODyKZaSMIJQMeN/tsJ50LrkUnx3BuLTj&#10;ORwuZCwa34OIjtukREOPx3mkyWh4AhI88w0iZJn03hHqNOlBHBdbpdrblZJFH+JsYF7FOAtoe5Nx&#10;Zk2WNQzwmAQi0RCseXl5tJ+tGPgpZxxOJ9WLiIdzQDWGFYPKm2JnIlhO7CzkmXSeCKNkv5OwT6Yz&#10;JZqeEDVIJTQ4sE9fx/H+WiAUOiOXMxzxnCVWlsvloEhLWRvY69g8oRMN08BsMsAFp0X2/ju7/HDp&#10;TW/D1z82ZbhqYAhqJilPYDlMXf4BzLCOhZcLnLBUzktxZQTjAqvh2E4f7NEzIC6ZDlCIhd9Frblj&#10;KaqXLy5KRuNHuZhGIZE2hGzZoLOz05efX0CTaWwiNzAmfWazVV3W3t4yPVcrhhjIq4wmjJU/FAoe&#10;RWQ0Md+wYcOK8f7akIOa8FR9CAal2Ub1kiOng50/PqS91d/55+lCDff2dj9psVhFLxlmq9VKi5J+&#10;eeRrbW1932azk6vjcX2pikwK0ZBCSeHvKg8OOMLSeGaiUN3iuRJzkWKQy+E+Pm+/MaZ6Z+6OMrxZ&#10;UVFxVRZhopPCZFKsrW7R3Omqlpbmh5NekCUMBiUEtZhUn05GVLBmo+IXJyZiPfXnQYcOHZsg2Pba&#10;0ACpQKGOvT7fPZlzRhANd0KGDWLYvyWBQPDw9vb2TjGvu7p6S/woFdN6A4HUcxDns/HF2qcAM1AZ&#10;kzDO9le/svmrROTKVvZUiHpKJE9GcR2MPCViu2T0+J0JZP1b63bPQLkP6Utle4Go0DNQryU4vJzO&#10;Qhbnoic11ojVVIf4xhmHX7HMA/uKh7NqPa5QMMRvHuwQxNT+WL+XQDQC4pr6AOyjqcG7ycimMeA6&#10;5UlZAtFL4JCamhoKG/Ndqms2NajXTrxJZTDOWXGKy3RsGGQ6yNhL830t6mgpdSVci8+urKwiK3+B&#10;3CVRGZsU0TAC/gOOQIF4nJ2XBBrPxcXFBWvWrOmKeMkPN4ub+Kif93tME1kT2490p3ioH0niGrn4&#10;z3iX+HsE33/n4DWmYDBwE847aT2kR7wLwi5iGsr7dKr8tDFcWVn5LOa6U0hWjQnO2dtqsqOkIhri&#10;d/GdR65sohv+bE/R+MpisUwE9d7fV6hHroAMIP0O+yO/rz/U4YT4AN4xq1Y1rcT6LxBDgnPOK9W5&#10;mOYZ4R8Q8TxZeSQf9hUdoMTnBcYYrQ3Wm5Ww3++fZjKZqf9EsifJvF6Ihna7fTLqhP+nTuUXNjc3&#10;J3j5xLG3lzgf4Hye0nM0jW1sO5orR0WTDJJkduHn92lk2RVluV8jy0M4rqZmromOTJClMByxfR0U&#10;5/XE01zlfUSQSw6YDb+1jIp/X9dthte/r4VgONE3xx8BBmyPI3eYA4XWPpLJFva+5d3lB30B3vY+&#10;NWBNlxXe+MENoT9oe+jQoWPzAc+oDmQPWtZdMnko/PUfixRC3s/eHuXfyOEGhRxYUihB2QiD4ulv&#10;xDAZlq8KgXjyY5ABAikoCKVDZeW6GESSIYVSJoLh1z91wXGTiuGH3/rscsjr4c5bW8Ex1gSFeTKs&#10;WReChoV+qJ/bC7tsY4W9ds6HS25brHgbjHlGJGzrscCcxl5YvTYEkyYWwNqOsOJFsac3rPxNIBKh&#10;d34vNPzuhwDe/7B9CmHWt11KmGYtVqwOwZOvRoiMw0pkeP+JPp4Ny6yT6diMQSFma93umaA1+ILw&#10;UV5v45v9Of+sdbkOBIkdqSqPw8I1a9dqI1VlBIOIUQ6+C54UjaUpZGytx/Uu5jhMyH04ecsbrHCy&#10;yYAyWCQ5YX20Xp6RMGcPSxFHMnHg979ClGiYZzaTAx+KyLHE5/O91d/7uFw1tAdahtX4ta6u4Rvx&#10;t6gHPuG8khUNHzKECFw5h6kOhsNPG2RJE22O/7B8xao9cyEuRj03HuFyubaUGbsMIlFnEolvqHJh&#10;e830eGr2qqtr/DpTuR6PYw/GZG1o3MVdPT3XJ70gDXCExMbtM6I3urq6lhU4bl/DdjxJyL6/w+EY&#10;pw2RG3EcINP+FhFViMy6frhIgcCjOFFRG5YJqa5o6PO7k13CWbiLJZJFTcny5oDE6zlPuncRCoVe&#10;lwwyKXdxBQb7mjyuKkRDHNMHAPFOODyMsn6Bsopn7nZ3TQ09V++NHz9+pMVsor+5Pxiclo2QdXW+&#10;lyRJeg3b5zgizmJf7pA0I4OjDAa5AvtxIvZtVi6M8b17A8r6XzENn7/rUM4X0hFwdWz+0ImGaXDq&#10;0dvBqBGFsGR5B5x/7RvQuGBZ5osGiADTui4mKg6HSd3z4cDuBfCDeRR8ay4Hr3EYLJOtEMZHdVSo&#10;U/FcSORCVyDjfvHGxBxclCW4DdbC7/fn7HFtPUG7qFNZd+ALOcGCv7OzMyfrgPWJyGFK5XPqMDgw&#10;RpLgDZvN/rvdXvU0Y3yaGJ4oE7A8XEQwjXtpfpEmnJACs7mADpc0Mza7s7KyKqmrXKMRtN4YSsrL&#10;y/O1ZIIBoAllvS5TplCIbZIsXcb6DsUInLMET4EiKHQStjVN4PEDG7yGDgz6RTSkgyocM1+iHHGi&#10;oShTRUUFEXFVfSjLcD3KoLZkiIIIJJok4/Dhw2lxlbUy1dvb+5rFYiXPSuJC8lBZNhyCY/Vz/Hta&#10;ayt7hTwoZlsm1krjRZPfhM/IncnzZg9qe43F2Ahsm49SSsHEkOMKKgYqgw4dOnRsJMxDZfM6UmZz&#10;uQiV3jtwmTtRSPKHwvwo8kiozRuWZadmwREyG40v1brd2qwRSEzrBkZlOAJaL1Zh+DJLsVOCQrlY&#10;zMZXQU2InN/R0XlcOqvDHEHrsTjRkAEXCDWS5HY5NSE94RtIg1Ao9I1kUOsmRqORylQ2CPzB4BMm&#10;o4E2b4RNMXauQWZn1Hpc74U5m+bz+d4dhNCVCjgLz2Yg9RkBMXBQveKbxwxcmgvS1q+hoWEOtglt&#10;CMYt1XHtQmVskkRDm82WV1JURBuHB0fHaDnKb6z1uImJ8DvThulgPFGx1LEhMUyboPZwL2mfx1+j&#10;ZK40UAzh4joo6nKudLk3IhaJXzhP7iUBH18L6hBEnqLw9VuhjqowZwoLi4CIT5i+Wn1Fks2SHIBy&#10;LBb1F1yfq+Ty+/1TTSYzhYgXdZrJBoPxVJRnJufhf6Pe+2Yyw6iRIxUCqMpsDvNlepdoiVyl+JwP&#10;b21tVbxeYv9OByV8UgQou4pMjd/3FWr3EKbEPLKXl5WV0dioj+Rj+4rXYTskPcghsmRFRZj6gw68&#10;tP2BfcpU+zRswO8YRuMkTjREOVX9gXI6NeHHJ6IcKclvoPGwiOWVpco4GKADJdQ5f8U77RhLwzGl&#10;fa4HBTgutpEk+RFN8qOop6bw/sFUHoaxHc/Etjs8zS1KxC+yHE7Zdji2RhqNpldAOEzBvvqkra11&#10;wEYTOiIggtzshtFwx/EzYLsxiXYbe3vmK/8IvzaPgiv+e+AflmRIoLp92VgFd53wPmxZmWg/sv+W&#10;jco/wo+/V8BVLx6gkwx16NDxhwKR6y64cRG4x5vh8H2KFE+EMSxZHoQ8C1M8B77+YcSGcMctrfDO&#10;p31qBy2niPT3wezO+Pe8PAk6o+S/bd2W+G9a5FkZnHVMiULmW9DiV7wqVpUbYUuHhXRn+MXXC/Xz&#10;emHlmpDiQXBIkQzb1VqgqzsM/3pmJYRCoCIZEt7/vAMcY8xQW2OGD7/oAJOJwewfuhLYTm/PXAeH&#10;71sIRQUyfP59J+yJdSByInkwTAaS57bLR6DM+hzwZwJnvVMYmE8AYV+KcYn0opxDf1ZVVVkLC/IT&#10;oo0wzi9JZfCUCi6Xa7gsMYpQFgyF+JMJGSiUsiwSDcEYJXhNyVHsrGHQGGhHMLCQsang8/nec7sc&#10;v2uc9+xI3vLIwx6X2NmKqsdh2kCiimBfnxthFPeF+I2hu7v3lTyrhYyjhsbS8L4UPjlnoiHWZ4HH&#10;434Cb3W+cPfthw0rIYc8OZ+3er1e1CNhcnV19RUmk+FiBuxiSAypbGHc8JQkSZ50+6pRr46kK2o2&#10;BeFvCxYsWJ38quTA/imUGNDzxJk/mBCdgbxGMpBFoqFklGUikKqiw4VCIclgkKb19gYus5hNpPev&#10;Fy5SVyi0zgqGK7H9nlX9wOAGp9P5QjIjeBbk7UmkGZqQkhsS9v8gxTk3Efc8HtdTKPMVQvJW2Pbb&#10;47PxA47p06knceZ8KhTkc4wGUJESuSwRKfE9s9lIYZCN2Cmzcgk9Hj2DoEiDz+N7ajdZokgT7ABt&#10;PhRhZ+xb8kh4ezbl1tX5XqTwyZqznHyL2UhOJ47JVj4dmx90omEKDBuSB2cdvyM0/r4czr/mDVy0&#10;p3T2MaiQIbWRhYRvjB17Fyn/NkdwDtNbWpqu3dhy5AAtOUnFSmeMaSefgDZ08MaG3++/2GQy0+b9&#10;7pqfxkTCULHrKiur/tPb23PtkiVL0g6siooKlywbNBvZ/IlUm9sGAx+exPvzHrnVQFlcDRbRcCXK&#10;usl4nOwHVIsVxnhKDz19oDxM9AwxfIAyaBdm8fI458OTuF7fNSEljsTMFotFu5hOCwq5XVlZSRZm&#10;72B5YvuwqNfNCTYb3IV57kBl8KF+EjkGa/xp256+75MsYzLg+zOnttGhQ4eOTQTrgqHwxFy929W6&#10;XIeBxC5TJYb5JV6vNynhT0p8x8oaxTYT4u/Y6MaimhTD+YAX3waDTOGSRUvBrjCHI5qamhLCqw4A&#10;mk0MFm+X6upqItOprWTD4SXpCqMQCbUeN62H4+EeZKGtFS+KLtcp2Fe0oSMSc4xkmS0xOMztcs51&#10;u93/qK+vV1k19gcshOsQNa3FhHM8edSKbYyqN3Y4T1s/IijWelzLsOQ40ZBxaaBrpfWCWqdz75Ki&#10;omdxXJcn+ZnaflMlnP1pESEBiutd3rVo0aLlwu/DNB7H0o7XSB62VEO8Guhm6PpCj/gFZU4IlWO3&#10;23ex2ewvgtprrYhR0OdhbbCgCY3MVXItXrx4vs1WdYIk8efxVzGUBJ1W7suYtC/K3Gy3V01pa2t5&#10;Wgy/ZTSq+5PQ2Smn9YQbCoWWoH6tSmNM0WmUcYL6y3d4P5o/YwZHFeXl5Z729va6KNlr62g6R73/&#10;HtT7KfSU0mayLO8HUaIhQuVJIhDoTfBuZ7PZ/mKzkfW5ZEshbhmojbsGA6pxguNb1R84brTjO1cZ&#10;0ocDGRQw7fog2QHDgBCNFEEensXQS1+1trZckiw/hVrCcVOiSR4T/ZcVOJeS6p5E7seyaU+lvC8v&#10;tKCaffwgGk3oQCxeUwhnPH40nLf3t3Au/pOYmn5Bnp6emLUDPPzRLn8KUl3bqmI4beqxcMF+X8MZ&#10;E75PCIcZ5gwe/XgnePyTnZS/dejQoeOPhI7OMJQUyfDGR4nnk7ZRBth56zz8LWIPsqXTrIRVJtLd&#10;DrVW+OaXbhhtM0JvoG8e2XErK/wwJ7IspnxGY+S9qbxbudq92eq1YXjkBQpjbFRCIAeDHD7+qhMe&#10;e2mVQiLMBCrzirOHgdHA4IW318CCloByHZETF7b6Ye9d8+GTb7oUQiGFTP4J5Vq9LqzIVVluhNKh&#10;Brh96nK4ePJQ6OnlCuFx6k1lSllf/tQVl4Ha4caLRihESPHeOjYetLpWOnBgxv52V13d/CaPxzU1&#10;StSK3hx2cTqd5OUsp32owvz8q0EVzUsR7u05Xm/OHvdkxiikqRkLmJ5sT5RCKbtdTgqf2Odln8E5&#10;uNy+dSDEu3QIS9JY7aoR235B0swDvVc4HKp1ux/FOt0lpuNz+VeXy/VPWVI8DYaD4fAT/b0H9vFY&#10;g6x4+e/q7Q0mnPsuWLCgB8fGc+LYwHFW6/E4JtTVNfQjTHX3LaiSTQZBz2Qg3Y199mF/+ywaPeda&#10;rMsjsiy9wLTn5wwc+Bt57f8wVRkul4MMvjyqRA6z6n2+F3KVh0I2g+JwiX8yB4XT/u71zv0Cxy1F&#10;aevbg2Rwus1mu0Ek486bN4/2t86kv2s9KZwADBK83ob/uF2Oc1GQ3YTkAmxP2oc/Tpu/JxTyWQwy&#10;EXHijwOqD6MHJASjaBnqt1hPIFCXKnswGH7caJD/JsqA+t5Z+GwsxGeDHAj8Egt5jc/Rs2JYYrzL&#10;wWPHjh2VZ7WcGpGdZ+XNMBmi5ywH4jNxMI5l2gcrUtcLzsfxfUe2oedDnF+M7z6SW9joYke73e79&#10;sD4px7COzRs60TAFLjhtN/jFuwguvXG6EjZ5QyF//awh/lDAl9qG2kVL+/LkXGIahYWJIYoGA7gg&#10;H5BKRFb2KNPeFRX2i1FWcu2sPTylBf/pZrPlsIqKisOTeSYkREJBGWhzW9xw/hEXDxcmy0/gnMva&#10;BsoV5KRmQAWsP2wMVVV7z2zGmSrPQMcTXh/QHIj2LcbwgRhI2QS/359zfzc3N39TWVm5NcpyKw43&#10;Wghr57WRKPN9Npv96KFDhx6cBRmYPMmInpnuxPLz8D5TcpVNRMTjR/+bH+u2qT4LOnTo+BODA5/a&#10;3d2reLBZuHBh2O10noGvOtEytJA2SnA+3ytbr3Yez7gqJpmfAuGliZPZc3Veb0qLU/LcpvXmlht4&#10;/B0bCAQS5rMQYwN6B6NCfbTERKtXoBPRc+u93t8GUm4COM7TGhZS7I9QKMSMhgTnUzmvJbSY4/W+&#10;4vFUexkY7sbb7Q+Jk1011v2FWrf70Hqf75SBEBG4zAMJiyGuWttoVuYsi/ol5NnkjiM8npptmWwg&#10;C+lk4VR0bIKgkLO49pwgpuFQ/VXUE/E7/wMffqV99srKysYajab38c9koXdpQ4TmC623+/UuF6G1&#10;telNu92+DfbNHdFQVto5oRJ/m4b69STs5xNiBwr4iuXy4PgQjctI4wX1kDdRjni4XFk2kqV5ncFg&#10;OFCQ7X+o9y+226s+QNlOiyQx+v3+UaOqxptMYnhi+IUIlaoKVVZWS5L8HkBSz5PrsT9o7k33EJB+&#10;OaCHZL3rT9ieQe2e0GDfIy+vgDxJiN4al3V3w7FiGCsNBqyX47In6ZoNxz0ZDovGcn6cao9pa2tb&#10;/+Ff/oQgwtwjH++skAyJbCji6S+2gwc+2C3FlX9MkGfD+2fsBgY5BKftro6K/tjMnWDqzJ03kmQ6&#10;dOjQkRx8kE6IiOD3xK3lcP39S+HNj/vIhkQqJGLdM6+viRPuaqst0LCgF848egg891ZkC5xIikuW&#10;hxSPiERa7PXzeH7yQEjeCIcWy0pI45lfJbe3X9gWUP6lA4VZ3nuXfPDh/X9vjeSlLQiLSYK3Zq6D&#10;fXcrgMde7HOe1tXDFW+F5Flx+ifr4KaLR0BZqUHxhkhoWRyAOx5friyO7396JZx0aDGceHARPPvm&#10;GrjmvOEwtESGhXgfCVc+NdhGkvTHVa42dUgSrR3VyhBqu1nrDwy4NbqM7tfhuN8fvM1sMhKpKW5E&#10;isPh9qqqqjebmrKLdOXxjK9hzHSFJpn8cV6Uqzx0RuxyOc+JcncX0p6gNo+TAo5w+A2rXSUkl7kd&#10;jiPw8+Vc75mVXADbJaaG00ZNGwg4WzeNQeGNIBhMYZscH31WyQ/hh+QpsL/lGyQl4gnpPnNMJtO+&#10;7iRRbSRgy7QaGgOJ9OuciYbRUN3/wgKuFpJd2JfnQjTsbX9BZNTy8vKDhg4p+R8IXv8JUsSZS1KS&#10;1vjx4ystZtMNmmR/MBw+vz88BVQ/zol4mmTzUo5b4HXYiqKx89CSwkLygpjouXMDgOrp8dRcxMBA&#10;ESXiLyKsx7G1Tufjc3y+mWL+efPmrfF43D/j79sKeceNGjWqIJcw2DGMHTvWkme1ONSp/Pd04YIp&#10;1DSOpY/xxvsJySfIjNE1JlQEn4olhjh/Qgmz3bfXYMyzWO7DTzI8Xd3R0fVqrjJrUVfX8I7L5TpO&#10;luB9zU82l2sMGQc3ZVMOeeqs9bge1UbFxDH8AL4Xt0yzh6FjM4ZONEwCx9hSMBgkOP+a1yEY2rDc&#10;jpJM0ZL+ZDAYDAmLS8aYNVnejQCtW2lDWVkZEfn6vcnKOQ9oyHkDrmv08OOfklT1cEVF+Fh8rZ+H&#10;t9DuwA2VZfkNm83mjIVqEmGzAbm3rRWSVgcCftrc7tHmFe67WpYTbGTOCYdZ1u5B29vbNwkPkdg2&#10;2nFoJk8BgxUKMBtwDiux38QwyCMyX5WQZ4Bek5iKqMoYj/cPttGaxPz8UuzvLDwvRrB0qTnrsMki&#10;ouG/T8Pxez32CyqVjNxHaz3+7JafX0iHNGndNIdCsL8sK9ZugrcM9g+7vWptS0vTvf2RL1qGdiz/&#10;FA7D3VlfzcIpF6Y6dOjQsbHAOAuRhaiQNBWV9T1JmY/nAdjD7XReD1mE/8B3uMHtcpD7fjG0cd2q&#10;Vav/mu46nBNXaw76uzmEz8imDoqMYRbfeFy8eHHX0CElKtK5JPEs5tzkIOKkxMzqcBMcHp/j9Q66&#10;l2UuwXDN/ll87sF+Wud2OUmhj3voDktS2nrRJsvwYUPVHqE4T1hL1NXNnYMfB9bW1Hi4UT6HAaPw&#10;vurw1AyOd7kcFMrh+mzrkwim9RQVbmlpEdaVJBuriH9j6fuNNn+xTdShY5LUb+PDcAeoSYbrcHxP&#10;Yf7Q2wFJap47d254/Pjxo0wGw/XYzmenKkXHhgOuScl7guoZwHXzx5psK9S/k3FMemAZIzVeElek&#10;zLwJw2g00XtAJBn2oK5zQzgcfHnRokXNtFE8YsSIQrPZehG2yy0bWj58r1AMziPxHTjOaDSfjTKc&#10;jt9V7xNMO4p0D/xT2dRH+RP6Ii8vSH2a8p2C+lOyPteWQ5vGcaIhjoGD8QN1c+ngviz8vehvb+P/&#10;UaIhTKB3uMlkmqThvr2mvSHOoTdgfUSSYTf1B+ehl1Efb6H+KC0tLbJarZeRXpSqPoMPtf6EMr2C&#10;r/1nU+XWIhAIeAdfJjWw3UrV3wc39FhlZeVZjDFRf6UtiJOWLWtN6Sma9n8qK6uIJSAYifJ7OOez&#10;sr1vMBhMCFFNXi8lSdYcYvErUBdfb4eTOiLYZnTiNsm2SdL+LNimKll75OQ8XYcOHTo2CQRDHFat&#10;CSle+zKB9jumXFSqkP1+9ka2YH719SaY0dBvkyYUwL+eXQn+qBdDIhYSAdA1zgQvv78WPvuuLwLs&#10;2o4w7LiFVfF++O5nHVlZIhKMKPL4KjM0/N6La49I2smHFcP/6nvgtCNKYMqDkeOxQBDg1keXwQWn&#10;DIVFS4Nw/KQikCUGZjOD3l6uhEQmEPHxRrzmjKNL4PnpSY4YEJROYaRv+L/h8PTra5QQzXvupAcA&#10;2hTAudypNaLjDLLeR+PAShVSnnDWlAvIK1yt230fqj3iflNVYX4+GUbfll0pJiKKqY07OdxWX1+/&#10;MFd5nE7nRKxPDf3NgJFOmzVZkUuKkdmgEw2j+1/7a5J5IBCePtj3iqGurmVFrcf1IrbC6UJyPot6&#10;uuPAk0bKywbRcMGxcnfE18or2V/NDne73eXYtzkvqDu6uu4uyM87D4T9Hrz3lNGjRz+/cOHCAemC&#10;qHt3olz/xPJU7cKVfaDkMJtNFBpa/SLkcK/P58tZF3a5XDvg+zlCviPvmpFQ3kmQSOqOhqTeKERD&#10;Ql1d40841p5A2c5V/SBLD+JY2SrR4yR/CfNuK+YcXlJC3iTfy/XeeSYTWX9p3h3spUzXcRZ+jIEk&#10;EA1ZETYt7bf4Q5HQxgq8Xq/P43F/ofJ2yeB4pQzg/82WTJ0JeJ8ZtR436fY7iemhkJHGX1ZEQ0JH&#10;Z/c/8Bkh+fr2Shg4XC4HkSXvGAxZdWxa0ImGGhDJa9zoYXDDPR8S6WuD37801JU5058I3d3da61W&#10;9fkmTgxEIMr6xba+EAr550qSKpoyjh8DTSoJoYiyBefSWo0jmvLB8pIYDisTzjP0r7y8ageDgd8d&#10;DS8bu9cwxmQ6mLhHvM5utx/KmHSeRtKzFy1alNbaJBAIzNeGggqFWGNbW1M/3FJvXIRCobXaulRU&#10;VNA4bNlQMuC48EHESiH2fft0+W0223BJkkeLaeEwaxigGFtrvse9Yfj9/gUmk1ntcprzBa2tzetN&#10;WdGiFW+GH//AZ+YW7J+TcNySIhknDEYPBCuj+ZIiFOr9MRQy72EywSzoC1NG195dWVnZ1NzcnHA4&#10;lw1wOpmvUbiLW1ubXuxPWTp06NCxKaO7u+fcPKuFDBr6wmEyuLbW4Xh/TkND2sPoKCFRdM/SFQiG&#10;jqXNlnTX4XwzT+PJzxoIhL9sbGzMeZ6mNRcq1jS/CaawEinZWZMb4lfhROx2OYlQ2BfCkMNvXT09&#10;F6e+qv9gnG0t7vfg4jG+VouECXZT2It4OA2csGktkTKUzNChQxPWGgHOU64l5jQ2UliIi3Guvbq4&#10;uOA8BtIUEDxkMWAXYpvc2F+vhoxL26jqx6FZvVnEaK3UN3dD+rWSAwEaD14hgIGuldJBa7mZ0UMh&#10;img2GuQ9xTTUCs6rr08IgdJS63YC0PAaAAAgAElEQVT/PlABdQwcqDuhTsVu1SSH8T2lIhczxr2a&#10;Ddqt8Pkw45hOY3nIxPDrRBDzDVDcjYV9xS/4LF+rNehZunTpOlx7N29MJ6NRz39XYb/cUFFhPztK&#10;ehRD0lIYmSn0fl28uGWezWan91E8RJgsy9Rf6Tb4d9R8X9bS0qIiGqLe8gWWS+F5ozoN+0tpaVWF&#10;1dpn+R4Msrfps6en50OLxUonz+Q9xGwymfbHMXKoenoMJxxaMbUVPYJf2dLS/KBKsGXL1tpsVc3S&#10;Bo3QyudqxrwV2+edDSlBOpBxBPbNFprkeYNVPr5LHKjP3i+m4bNyO46JjzJdi/nmYr+KuntoIG0X&#10;Dd/8HKj2kPmbKMsD/S1TR3YYkt8N241pBX9Qhn++tzsE8PPKQz6DrSoXwYiiDli6tiBzIX8gjCzu&#10;gC0rF0NPwAB3vj0BzMYQXH7QF7D92FYoyeuG1V2bil26Dh06dKixfFUQnnljDXzxQ5fise+I/QoV&#10;74G+BX44Ev8mb36ZYJAZ3Hb5CDj8ry0KidAxxqR4I/QLYZEpJDH9E9HU5oeX3gvCus6wEn5YBF17&#10;/zOZbe2intniOGLfIli8PAi7blMCT74a4YZRaOezji6B9qVqdT+ISvZXP3XH5QuhQtvdk3jURaGS&#10;d9naCk+8vEq5Jhk++boTFi8LwgPXj4L5zX5s09Vw3EFFYDEnX6SGhOgVOtYfUB1aJGkcjjDgY7O5&#10;NkqAi+bl/T7z7fH777GYTUR26jNQZXDV2LFjpy1YsCCtIwyPx3kcA2lfdSr31fsasnYSISJO0OLw&#10;MDZO+rNimTx/sUP7RIY93G73FvX19YMaAcVdU0Phd0XvifRMf9zY2Dho+ksycAg9xMBwepIf2r2+&#10;xrf7W67T6aToAyOxoF8hxC9Pm1mSaK9U7EtjtI+m5HpfIhN6PK67GLDbheRhBXl51+Fnejmyw49J&#10;0pJ6gcNxOwnH7RGa5KaVq1f3y1gTH0Vl3HLg01iIpw07zmXpLCaEJSbvgB5PzS51dY1f9+fegwEO&#10;HdcyKCQvjKKRuisaWloVwrujo+uJwoJ8OoOIK1NYJyLH5Uw0xIbThmfuDYRCD2e6zOttfNvtdLZj&#10;44kOc0xYkde8Xq/GGRQnEqU6rDYoe4KDS+7k8APKs5MmNScvhNFn5Bp8RlROF/D7dePHj38hnadH&#10;HZsndKKhBhVDO+C9Tzbefr0tlLWztz8FaEO7srJyhejBhDFGL7qNNmHFQES7ysoqeinGD9IlSQmL&#10;12+iIao/CzVuxvNHjrSTJ8FBXVi2tzd9T2EMbTb7pyAy4TVEslEIk8lMk1Vf+EIOj7e0NGd0x7t0&#10;6dJ2bJ+F+OfoWBq2D1mrbI5Ew2ZZNqhIdNFxuMGIhtjy2FfseCFhTzuiBZEsN8pH3oTEYyVU0UOz&#10;+3v38vLy0QaDUeUJMxxm8eeQ3Erb7VW/igcajEnkWXCDEQ375FJIB0+jzLNQZiIMxBjB2CyM5Eu7&#10;mFm8uGmezWbbR5JkCiUe8+JIobuewffR3Obm5l9zlYkx/qXmoHQcljURy5qVa1k6dOjQsSljwYIF&#10;q2udzjNBliisQ+zFZwCDPM3hcGzb0NCQlERDGxKMGa5RJXK4HPPXZ7pnV1fXj4UF+TFyhQKTwUBr&#10;jin9qgSHL1HyONEQK3GM2+2+qr6+PqeFutvpvAo//iIkdUMweILGC+SgoKqqyoptcJiYxrhmvczh&#10;U6yMpy8DHIt9ck2qPsG56xTN3NUyd+7cjGFNWltbyXLqXhwHv+A4EL24FbvHjRuDn3MzVkgDXLdK&#10;bpfjGFEeptUHIvXbW0g5eOzYsSU0JpOXCadokjpwDfGDJk17AtLv8KEsDGs1AS3tGa9hijdplc7u&#10;9/v7vZ7TsX4xZEjV0IICiTbLbZqfXsUlu5bE+onme2F5uf0o/NSSSBVEvYmJ4VNRLwvNGoi8GxGq&#10;k1Ssx3cbS5BsEA3v8jCqXg2o3wgkLzYM9Q3qayI99+Dantb7E2O/cs4mQwqSOhHRURdXvYNQz56V&#10;5N4h1LFeRh0rRlA3WK1Am9YxknTb4sUtive5CDmziube2EHVWXidqOv/pB2HdLCHcqg9uwJsEv3B&#10;OZ+N78ATY9+JEIntPaa9vX2TIFVXVFQcBBrPpaFQ6MvBKDtKYiRiX9w7BY6Pb9raWqZkc31U9xT2&#10;dtjJ2HY3ZTLcSIW8vALy8DJaSGrD/jlrMAxidaTHXu750LR8CPz9hYOgcXFka+KnhRVw94nvwT61&#10;8+CFr7S2oH9sUJ2pHag9FiwdqqT9sKAC7jrhfdjLMx9e/742Qwk6dOjQseEQ82FCxMJvf+mGnba0&#10;KoTD5vag4o2QSIaE1z9cB8dPKlZCG2dCZZkRTjykGJ5+fbWSn8h9WpBhSFig13V2c/zX/6BMe+yQ&#10;Bzui7A8IXhJn/9ilpC9d2UcqJO+MX2A6hT++ZPJQ+KmuB5bh72aTpIR4fvC5CKHx2AOLFGX+TZRd&#10;JEnOa/LDrw29oPWMpwWRFY+9qBXuumKE0m7f/kL3NMIYu1EhY+rY8GhsbGx3u5xkMNVH8OFsV9rH&#10;IaOsdNe6x4+nvbeoMVcoGckqK1A41Fq3+3YcW/8UkgutVsvN+Jky8oPD4SgyyvK9CfZtIX5Bf8J8&#10;YnmlRoNM5K9QMBy+nULipsvv8Tj8DORDxTRcy9MZc9rILrlAIXM6nTdqkmkpf+1g3SMVFE9zbvfX&#10;2L67iOmc8Wn9NUIm4HtC8VzHgT9e5/Npo0eogPWfheOTvKn1RTAjj32SdGuip7vMWLNm3QMlxUUX&#10;acq7oKam5tGBEjelUCisxJwXwDibr80X2QPOe1CbDmF+cX90PuU5MMgU/pgzf/COOXPnpt239Xhq&#10;8IVuUBHscByTN86NxtsgD5oej+sGBkxF8sPv12P9XmhoaGiNpTU1Na3EvLeKhFHa+4/ukbdClhg/&#10;fvxIi9l0oiqRw73ZlEFjD58N4l6oIv9wFn5Km5fCIxcW5P8L1PsPP9fX1/f7nZkUjMj5akvVYDCY&#10;8/6L19swze1y4DPKRAcA+RazkZxcpY04qGPzg040FDDRtUCximxdsXFcbg8LdUOxHjo5CdjP+J9w&#10;aMjOxUXA1HRhezcUUGF8Hhc1VwtJ+9rtVZf1N8QqLgK8NptdFa7PaOR0qHDWAEVNAC3yKysrvxWZ&#10;8LiIVQ1+k8n0KPQRrQjzQqHAZdneA9vnRWyfq/rKh5NttqpZra1N0wYi+4YGkegqK6toceXoS1W8&#10;8ryxocInr1vHXi0s5PfhfWMuPo249HwEZThcK0NZWdlYo9F0nZiGfTEjWVhsTZ6kcwIphTguaSEj&#10;Ho8HcC2ksjrC8fOS+kADDsExdklzc7PKE8OGAj5PC7HfyANI3FqLcymrFzy2lc9utx/GmESHwLHn&#10;ka59dcSIEdvRQV4uskS9kZA7dsFChU2rqKjYs62tbaN7aNWhQ4eOwcQcn+9jVJaf0IRxdRtlmdYE&#10;2s2tyAZJfv5TmD8+D3GA9+rq66dmcz8KE+DxuKeLIZuxrCs9HseXdXUNGT3/JCAcfhlkSZS9VGL8&#10;XzgdnpVpkzQGl8u1pSwxdYjBML866vWvf2CpdbeCgrybQEPeCXH+mub7szJjFwhJNoNBouuu1JaH&#10;bTeBgXyaKhHXvbmQClZ3dHxdUlykSgvKcrp5WEq1Ee1y1VyCDeAU08KaEKD4/XkpMr6iu3KsKM9i&#10;uR+LPF0rd7R/LlHdhMOrWtIlZ9Cl2W/eJo38aRFmbIHGz0IVyeH1elMaMPT09HQV5Ku9u5vNisdq&#10;3QJ0EwKOMUtFhf0EXKvj88S0JMOV3d2QoD/h+ngurlO/wj93jaWhrnQHrjNnkcGWmDcatlZrEd2G&#10;a10tWXFzQQcIG6SMydX4sTkQaP+nTWCMxd1ncc6fwe8T+36DPVH3PSOZ7muz2ei961Gnhp9LdtNQ&#10;CJ43GED0hCuQyvmb6vcbvfdjHjHYAWI5tHehLZuujYbZFd2iUZivjR4ONxgMvo46LemRMaMxk8Fg&#10;fAnb7qBMeu1ggXOWlFw+BFFQUKT1cLJg0aJFPw3GffF9QuND8ObIu3A8nZrtYRzm+68kyf8nJJXL&#10;svFpSao6NRrpImvgGD5MkuBkIYnjLH1ma2vLZhm6fXPD2h4zHPfgicpedQxEsDvhoRNgb896dUCz&#10;SWJlh1WpO3l4jKFhUSkcj2m7OxZuNLl06NChIx3yrBJMmhixEdlpayvsO7kJfvGpjxM+nN2RFdGQ&#10;MPnIYnh++mpYvTbxSELG12PNaBM0LvQrpDsKm5wKROjLJqAbERff/HidQhYkj4wE8lpIHhJLimSF&#10;/Ni8KKBQE3bfLg8efn6l4pGQ5CACoNXCFM+DMVD45psvKVWuozq882mH4h2R8O6sdbD/7gUK6XD5&#10;qpDyLxnIk+PZ1y1SSIsXnjIUigtlWLE6CMOH6MfdGwNKZBC3+x0cBH17SAyGO53OgyGDEwpulE9V&#10;PGZyWOj1ze//fhliXWfnI4UF+bTPE9fJsezTUY6HfD7fL8muie6JlasSOfx3js83sz8yGGV5Mn6Y&#10;aU8zE8mQ4PXO/cLlcjbGQi1HZGYnjx8//ioiT/ZHBi1cLgcRCndVJXK41ev1fj8Y5WcB2ssQiYah&#10;3t7Av1NlzgSHwzHOaJCJL9DT2dmT1FBTBOlQOD6fBvU5fpnb4SBCaM5hqsm4utbluhkk9oiQbDIa&#10;DeQ178hk17jd7u0kzv8yx+v9V9rCZTnBiigYDifsaxcU5GGfsjGqRA7vYPlvZVMHLYySdBJ+5OO4&#10;/bwuA8mQQARSj8f9E3ky7EtlR1dXV19Gocz7I8NgwOtteMztctJ+vtiOBQaDTAS34zR5/4l5J0Gf&#10;gwALPr+k45+Q7f0sJtOdIBoHAvzU3dNzU7bX9/j9T1jMJnK6IEcLIE+fM7T56Nyj1uP6D3ES4okc&#10;suJYKIb7TuelIc4/Srf/HIHqbJ/q811/3kO0r+/xOC5kINOep7Ctzo7GZ2G/+vr6D3MtU8emC33l&#10;FUWtbQn8fdLncMg9p2XOvJ7gCWyQvdLNEBwnRyZ6J3HabPaZlZWVtwWDwfpAwOg3mYJFsmzYIWUR&#10;6wm4RrkP70vWJfEQSqik3VNZWbUT5+HH/H6/1++39Fos/hKj0agNjZSkPPKEUEUTiXB4wM7EujLO&#10;+ZOMsWb8JK9sQ/HDkc7CS5KqrDYbHdjw14JB9tHixS2/xciZZMUyapR9e4OBqSZXLDPuHQ/veRTe&#10;+3D17zBTluVj7PbUDljwHr+1tbUpTHq/v+cBs9lCG9wxjwsMldMnsexDwmH2bDDY+yu2y+re3l4z&#10;fpYxZtiKDmSwlJktLS1PZ2qvHGHH+yZaeaRGY3OzGDJKGYdXCL/vUVFhn45tcR/2SSOdi2M7lxgM&#10;fOv1EeJr1aqmlSg/eRKIy4BtdTA+CzMqKqpu7upa+5vJZMK1jWk/o9FEIYOHCpfjmiCsDeGWAAot&#10;jOMP68mfxbH7M9UJ+9uD9aTD0T3Vuflz7e3tqkVjR0fH1IKCQnIRLpBT2X0o9/7YRtNw3P6M42MV&#10;lo1imkbh9y0YkyaEw/BTa2vTQ7m2Cbb9MXj9yTgu3wwE4IulS1vmxw7a6MDXZrPhC51Vqa8KZe2F&#10;EsfgVyj7BaBy88yqzWbloPfUXGQlhQbLugOvF8NLjcH3x8/Ur/j7DJS5iZ5R/FeA7T4e22d7zH+g&#10;3987iciuudxPhw4dOjY2unp6rsizWg7BP0fFExlc5XQ6n/P5fCqveAUFeaRUO8Q0xuFLVD4np7sH&#10;zi2foZKsWNaxYOgOMMjkDSx28mhBhfZ9VMSfhTC8EmbMi/k7QqGQ1WAw2CXOt+IS2xfnhUe1ZMT6&#10;xsaZbpeTSBZCuAB2usvlHIcyTZUCgR9CBsMqLM+MytRYLrPdWBjWzPF6yUBDUeIx72PQR46gmXg5&#10;TrRrM9UJ2+aFNFbTLqzPbODsSc4C3+Pssg5FGEshP3DOEL0e08T/DbaNyrMSbSJ6PO53cZUyKV4r&#10;XNvUut0jOAs+2Nsbno/rsaEyY0czJt8AKjfbfG2PP6AyHPB4XESEqMW6Tw+Ew1+LFpvjx48vLi4u&#10;1FpH0yI2nVXnMGz3H1Cex0Kcfx0IBFajPJUoz6k435+pyTsP20q1gVZfX78Q6/c01q8vL4PTsC+K&#10;PJ6au7u7g17s+0KjUT5ElhhZtYsMPn8Y4I5Ekbg6dCuDI7De1+Ha5Xms78JciJddXV0/F+Tn0QlK&#10;XAeXJXjJ5XJdinX9H8pmwPYZg/XdF2X5AOvzFYWcqPW4ae0SX3zjuH4Arzk1yQaR7r5hPcNisV6O&#10;6zZS2kklo34sxfWzA9fjtGlfmKQLelAnPHbZspakBwz42w1RD3nKhViWHe/xHd5jCq6XP6W1uCQZ&#10;d7Ja8/6BPzs1194yEA8AGxf8F9HzH9b7VtRnFi1a1PKxWCfUF00bMlSv3V51C2PchZ07Hf99i7rO&#10;vJg8qFdUYn/8Q3NJEOeU+DsNdeDncSwQoT4+n6H8j2N/bo164nOor7SbzaHRkiSfhbXWbjx9j9cn&#10;DW1L0QhQR6MQzC7tbyjn6+J31Memoz6mMlyMyRoI9KY6hCHDTsH7Lrsd67uYiKyiQRtjYTPAhusQ&#10;HBBLsE+m4vi4SEjeAduvDtuU5thP/H7WypgfnxNpCGOGasxLHvi3aGlp2jtFsTkBy7sC7+XAsfgK&#10;rhd82N4y3muHwsKiv+PPqoMd1EnvHQwPf6NGVY03mdReDRDfowz722xV+6e5tA116jfoj9bW1i9x&#10;zJBnj32Euhxts8E2kTbls4PB4BLUOSnU9zDsVyem7UbbNc3NTWfErhkxYkQhvpNUJGcKy4wf1ShL&#10;dSpBJIn3NDc3P5FDtXWkwEe/JW9mItq9/4sj6W9/ZKSqc7ffCB+maCsdOnTo2JRgNDDYymmBmV+r&#10;HU6Rh8J9dysAT3VmsiGR6Q7YowA++64r4betXRaY09gLE3bIh0+/Se3UihxmVY82g3d+Zqcns77t&#10;ggk7Rrwa/tbYA6vXRuwCrRYJXnh7DUzE30ie4sLI9zF2k+LJcM5cLHtu8vLJiyN5d8T1MRw4oQAK&#10;8yVY2xGGzq4wdPeGFZLkxJ3yaa0Lr32Q3NafSJIvvbcW3v5kHRyyVyH8Zfs8KCsNKR4kt/VEbIHo&#10;EC1jBXUMCoLh8H0GWSLjlPg+ksTgPo9nzPd1db8vSnaNEtkEDApxBjvqkYGupSNGyM6bGEiPC8ky&#10;ykUko320+Z1O59b42/9pktdw1t2vELjRMNCK0TLPkgREdfZ4XE9iC9wpJBdYTCbSFx9IdV2W8kgu&#10;l+MKBkxFfOLA/+P1NUwZSNm5oN7newXbhfpgZOT+MGMg4VMNBolC/DIs6A3aM8vmGn8wOM1kNFwF&#10;YuQ+iVHf50w0JNQ3NDyBdaJxMi6WhgUfQUbbdXUNqoh+LpdrN1lin9ILCX//Wft7DNhdRizzQnUq&#10;n+Hz+bxiitvtdkiM/U1zeXeI84ugv4iGTcYRmYODIE7jViAagtlsNJLDpNv6LccAQfsX2N4XYnt/&#10;DkJfk2OCWqfzcZFATHs91dXVR5lNRjJ6rY5mPL7W7Z41p77+sUz3wncN7VUL+zr891CIH5pLFCN6&#10;DvB+7+N9D44mPZvKsVGYs3/jOzU2PnrWdXYmGJImA74DSJ8/T2bsfxQpJRqFKAG1DsdOOPmKUZmA&#10;hcnxUf+A4/wbrNszWLfJYrqE7zUc61v2x2Osjk0TOtEQMbp0FTxy+pvKpgQ+rBtNju17F2+0e2/K&#10;COIiwGAwXKHxDrErfn/HYDDiwoK+bpyh3NbWtsxut5+DE8pLoD5ZOhbTjjWbLTi70ldT8gKSIBiE&#10;27BONLEIh7vsDFyHKBu+Mf0ok5pUURHeBl/b29Jkj+XdarPZQ5WVVcQ+78G/i0Fg2scQDvd5huGc&#10;3aa9R8QltXRuuvviJEGHtArRcMmSJYuiRK1nNCUdLklwuMkUUZ4tFqu2FNIgn05fw5wxHO97QeZs&#10;cdCiI0407Onp+RfKeR7+GXfNg+1xEMp6UKydImNx/b1DcPK9Edv3ALzHlkLyPrIM+xQWFqW8Dnvz&#10;npaWlmzcVpPwh5IXjFjfpMDSQCBwjTZx5cqVq222qnOwbym0tnAKxQ7Acat41JAkOaG/JYnTzXIm&#10;GuKVdKh7KLY/yksHgHYi6q7FtDD+nRBqENuhtb29PSfvHHRAQiGOsQ4nxWvD4BRMm46/ZQwhLgIX&#10;cY+gXEQiFg++SrDE67BdFA+U1D70T4Qsy3SwrA3lqEOHDh2bNChcrdvtvhyVYFHxtciyRGFM4hae&#10;Ho99GIPCvycUwODWTHQGzjiR6xSi4ZyGhv+hAnsrXid6EZSJIIgz0ulKWfgCl6Xo1IB/KzM2V6zr&#10;VERDxRq7puZMMBq+AcHLE+bfQwlDaTJGF2ms73+Jf4D/K0RDl6vmMEzbWVMfmpemZarT6NGj38SP&#10;NMo22w3L2o2RY2NIuR7E64PazVIFvb3+8y1mE80pfaEyUelnYJhsSTP1c+AXzps3b4lKEsUIge2P&#10;7XuyEeeuWo+bNiuUUwC8B5WvqS6f5fV6M1lWbYMFT5Wpr8wp18+0/fx/yUhWHR2dVxQW5O0lWvbS&#10;Zh8uCY7Is6bWF7B+19fXe7WhbemXz7CE84QEHNLsZlmCm50I/J7kmuRQSINu93QUSLBwZk4s631t&#10;XSWuhGz+KircU5pxvZUssV+wvZfib0uAcRwMrATzjMxWFh39xmXx5z7zkn9ZKATHtLW1JN1EJuD6&#10;fGbEkIiJm8kVZOSSfi3O30c99PE0GTZphMPscdQXJgpJZajPvI/r5G67vWo5Pf6Ylo95ijekXIzx&#10;v+D/E1BvOZL6F+Uhb3/0XjPg+jxZh7wrhiWi0Dfl5VWnoE5Im9oxT3g0D12IaRdGdEU5STGwLhQK&#10;Tk53sEYHVSiT1oPeUhwHqvFF+lg0fPIhWlkXI1KUjmOJiRvKFVjfDzX9UcCYlE7hXC8IBHqvxWeB&#10;dCfR++MIlJeIeNeblFdnwlwRJqPLXD33pQDOY+wIHItHpOi7KPi3bW2tGQ8jsoHRqJAMNeONTUAZ&#10;JmS4lMbdG7EvwWDgbIPBSF5KxAgV4yLjCGd9g1FzufJSU7nIM5uV/Y8KVS4GNfgvkwEneTvUiYY6&#10;dOjQoePPDc3Kjrz+UQjl048qgYMmFMArM9bCNz9HlivkAfCRF1bCA9ePAtT10hZLS8a6ub0wusKo&#10;hBoWYR9lhBWrQtDjD2tvrwIR897/PDub9vFVJoXUaBtphAN2L4BhQ2QwykwhSxLZ79Nvu5R/MbQt&#10;CcIphxXDj3U9SphjLciQyDHGBMOxnI++7ISnXludkId+H1Yiw5LlQbj1shFw5+PLFSJiMnT1cIVw&#10;SP8Ipx1RrBAN6QwN9WqdaLiBQB4DPR7XTQyYGMVkLAPrz5h+TyjEPyTDU9R5GOpF4xiXj2bMQPtW&#10;pDfVdfX05OIgJCW83sanXC7n30QPgYi93W73IfX19fHoXFEvX+SRTr1RxOGGuvrkxMhMcNfU7AUR&#10;wtIybI+3M+WPobc38IzFbLoFAPoW6Iz/FUV8MFfy5dixYy1Wq8HNuGE3rB+RHrcQfsbC+B1eb8P1&#10;2UZrGQwQoQjHwL9xbCjnX/je6PdeBraJye1yTo4WnDUpjkIa13pcs7Bh485UaI8Xx8UWOC5+y1WO&#10;aNjbf2Ah/1H/It9Lhmli+zY0NHyNY/IjvN9BqFq/hfc8RRyLBJvNlod5qD5iFJVVwRBP2NvFVxud&#10;o6r1xYiHypxD3BKiBLOtycB81aq1WZ93dnf3vpBntdAeRZ8RNwOKRnnnhooCmAzYDrOxr18Qz3MV&#10;yNKDKNvWIsGNvC96PGNQz7a+E/fOyOBhj8dpqKvzaaOKxIG/n40zjOjR8hfsq0nZeDHVgrPwVCyL&#10;+CAUt/jpVPlonHo87m+U8wYOb1D452zKZ4HQQ2A00PnJNiVFRe/h+DsRy1JFUVFI1waZ+r6PiAvw&#10;Rp3X2y8ibgz4Xr8axwh5Du3b22PgwHcTkXRvT3mhjs0Kf3qi4YiiDnj8zNdhSH43zKwbv9HkMPIQ&#10;7NzTnjnjnxC0eW+324/DhSgd4BZkvGADo6Wl5RW7vaoAJ3g6XM7Ox30atLc3fYflXYHl0UF8v5Uh&#10;bC+th0faGR+aLG8Uj7a1NX3ed71wAD0ANDc3P2uzVRWhEkns9yzfOTzBW8PGBoUww3qcivV4BcRF&#10;/wYEWRuMHDnyALPZPENDNkwJWri3tbUmhEQcAFYGg3AIeZhILmPTG/i8nsGYRActWT0PnDN3fwTB&#10;Maod4xboO9TTwo96LIW8DOR6n46OjgsKCgonguqQhT00ZEjVJ+RpMttyaIFdWlp6pNWaR4TeBCu6&#10;VJBlmdpHJxrq0KFjswMq2P91u5x0SL17LI1IX2TNGfO2x3lhIb7PB7x+ItT7fFNcLoeFAfs7ZLmG&#10;4iz5moNCHHs8joMZyOQtKt36KQoWJ0FwLpVuRLv53jCHk+vrG5OGb1SsJR2O/cEgv4tfy7IoL8SB&#10;/72uzvesmBi11N5ekzcP1F4CRaxItkHWD4QhzC+o93qThlmgjZaampr9TEYDeQgflyyPBkTpu6Ou&#10;3ntXsh+93sbX3C7H99i/2jVHD47v+TnKTlb+fzfI0kTIMKa4sMZZ19l5R2FBPnmx2kmTbQSO8hG6&#10;I8NNDkSAfS4Q8F+dar0sAtf3l1ZU2M34zjgnu+L5jGAweMyGPBgYbLS3t7yIdSZjrZM1P1nJq+PG&#10;kAnfabLNZt9Ok0wPV4pw77w1FApdrE0l74OoM5JRHW3IZkPMW44qwhFtbW316TKFQoFnDQYjeaiP&#10;s+pQz3s9+QY+fwlF1xANecrDHByD/8G6k6fb4zQ/bbT+iIG8uqP+u6/ZbCEPttlGsJAqKsLk9uzn&#10;9SiaAP5rIBA4bLA8jGKbl2TOlRnt7e0LKysrUedk1HZVGS+IYAxFBohFwgAhxLkOHTp06NCho39o&#10;bg8oJEIiB/7eGgkxfOjehQ7ULiEAACAASURBVHD4PoWw27Z5cM+0FUo+IvNNeWAZ3HzJiJRlBYIc&#10;pr26GnbZJg96esMqoiGFIiZKUm2NGd6dlZpESARF8hjY05sdf+nsY0vgp7oeWNsZUsqNaSHkhZC8&#10;M/7iS3Te9NoHa+HS04cpHhbfmrlO8VQYA13fgd+TXRdDw+9+hZh5xlElClnxn1eOhBfeWaN4V0yH&#10;/f6SD5dMHpZVvXQMPrzehpvdTqcVBzmdRcU2KkYwYHfimFM89skxBwt92xjzQ2F+SC5ewNKB1uQe&#10;j/MGVAleFNMlgLtxnTsjdjbkctVQJIxdEgpgcG2tx311QnoGrOvoHFtQkH9OxKAZnsvFWxcZ9Xo8&#10;7nciRrJxQZzumhoyuPo45YUMjkFZ94t+I0Pfgjyr4uGDJdkm+oJD6AryMpatXIOJYDD8mNEgk0fB&#10;RT6f793+loP9Rm00Qgm13dj4SU4Xc/YkMHXUNsb4+fjx1/7IUq/seTuuEM9piazmdDopEtrTsTTa&#10;u7HZbMeUFBW9iBkOkRhMx36bjePkE844GS6OLikuosiC4h7tEnoutBGB3G73CXh9snPFS7DMXJzs&#10;KMB7bCEZpOi4ZS+JhpSZQA4GcNy+hteeIiRXuh0O2ot4M/WVbE+UNTsyL4fpc+rr0zo+SoYwZ1dg&#10;O5HDF5FP4nK5HBRaXbX/Sx5Xx44du1ue1YzpipdLnCGlh1DG47CgB8OMfdnT00NnwCVWq2lXfLgu&#10;wN9j4yiEMk5d19n5d/KomqucBK+3cYbb5WzGyrYkN4DvAwvzf4PEds6FZEvnG7UOxwE48b+J428C&#10;vigaPR4XGSjOwX8m7L/tDLJE+0F93A0O73R0dp6UqsxsgWNkMd7rRmyze9UVgWvHjx///EA8m+rY&#10;dPCnJhoWWXth6hlvQFnJOljbbYHv59syX7SesEdPKxRy3VNoKlAI04qKip0kyfAgY7BXFpeQt5Sv&#10;1rdcMbS0ND2F8n0rywZyC0wTaSaHNR24GCJSX9IDIizvXputaoEkKV4LMjFgSStcgOVpvWWQ5rUM&#10;IBNhkFO4pxtbW1ufzHCffoPC4trt9tnYLLdg/x0I6duHlIoFaX7faMB6vIX1mMCYRG7LtYfrydDO&#10;OXt/MGUgL5G4MN2FMfm6aBipFIdfMJ/z8DX47ORidUAeDGheGJ3ktxCOsTdQV/tbe3tbU7pC8J7P&#10;4PPwnSzLt5B3REg/19COyNxkP+D9tAEONDsgfAmWnyw0mOYa/lkoFPpbLKR3roh6arwQn0cxNNnI&#10;wkJOFnoXprouGZYtW7aWvFJiH56BspPSnYEEwVvDYbYmZ6F16NChYxMAWd6iFn+5LDHyJht/o0sS&#10;m4If+66P++HHlXjPD+TIPXZPfwVfyzhrSfUrhbNwOp1bGmQKs8tOhLTzDWcOh8Pc0NCQOfZQf6GE&#10;XwZat22d4vfPIBS6tL6h4X/piiHvj6jQb2Mxme7A8mjjIKkBBYVfxib9O1mDan+rrq4uxA8K30Eb&#10;s+ncPAWxnNdxTr/S5/MtTCcX0NqVw88o065Jf+XwI3bypXN8vi/SFUKWyli/7SxmI/UbWXAnN0Lg&#10;8BsuNq6c4/WmXKvRJvTo0aP3L8jLuw/lOgH6SD6+/pBKaJOwtqZmDzAaaN2tJQ7GEGLA45t7tFlV&#10;Xl6+95AhxVNYxLtiNoZXK3Bsb5Lr6c0F4bC8Ctd+CyFC0MnE5qTn/nscVO/iuHgB9aqsN8uiRLFz&#10;KysrP8TbEJEsVSzMNlzb34rr2cc2Z5Ihgd7VuB4+rbzc/i22MRHDKzNcQlHTWhnjad9tA0FJSQm+&#10;0zi+WxjtNaR713ehfvefYDBwQxrDqw9QF9pSkgx3s4gH02TvyADW6YXe3u5ryKAtk3zt7e1LcYy8&#10;Gp2LFOAoeDFZ3p6enukWi6UL8yrEb7xPY1tb64xUZUf740TUT77Gul2eBbmQ5tpmzLve+kME6b8o&#10;324o3/9hnehgIB1pDp8N/v3gheHhuH5ho1Lccw227aP4XN6MYyH9qfdGQnNz8y+lpaVbWix5V+Pz&#10;g/MhS3fyTm02q7jYTuNmUA56dejQoUOHjj87fPN74bQr2xQC4DZui0I0pIUUke/on9EQCWMcjJqO&#10;TP9kneKh746/jVDCLItYvDwIZ17dDmPtRoWI175UrY4uWxWE6Vgm7aXzJBzCogIJjtq/CLZ0mOHK&#10;u5dmXYdHnl8FVRVG+Pz7LtgW61CPdSKS4rrOMNSMjoRJ1spCdfAt6IWZX3XCpIkR9fWH37rh95ZI&#10;/T+c3Ql77ZIPM9J4VezGMh7Ge598WDG0YfmTJhbCmUcPgZfeW4Nl9cDKNSEwGhmUDpHBPd6s3GfC&#10;jn3HJHrQ5A2P/2fvPODjKK4//mb3mqrlri4jZOuKTDPdmGYcWugQegsljRIIBP5AgNCTQEILLUAc&#10;eu+9V1NtwJbuJLmqWe6yunRl5//e6nTaO92d7lQsYb+vP+s97c7Ovp1tM7O/eS/YJ/d/LlfpR0Kq&#10;t2IrOnIgl5EOCr3a0dl9LQmWhtMOj6f6OYfD/ueQhzKCvGiVlpKo7C6HwzFJ7YnKFo3YSt84pKWl&#10;TcX9Ha3/4fcnEX42aF5AexhU5RjjMqkqZG9soSFASnAK2wwn6k8iIddSCfJrbDe+4vF4Fidr03BS&#10;VVVVX+ZyvAJSlA/F252AYIhfIf+bbL9IR1fXi6kpNvKcGRpMhfmdVlJScuWyZcuS/v5G+8dr/WoB&#10;aph3QgXg5uzs7Bdo0FzvMnIgg23ao0ngKkC5GhftgzvfJ4oilPpQn8Yn4BUeT7hnTbRznM1quSOq&#10;MSLMi33CqH7/eLCY9QGHUgSSvm4BAg9jLkahYW9I6jhCQ72/JTuR3OUgB+GRxz6Xy3GjCA9JTuf7&#10;L6WlpU/R9WhcHhQ6X2S32x8xqeS8QFA/zhxQxBwSMuB1E7mLTrTu5YAGfxvqvUX3g+7xU4MBxZeb&#10;mpufnTA+6yJ3kiLb8qqqb6ZPn76jxWK+mYShdN3HSLpGgnaTp7L6/uHqd/R4qu51OuwUUtvobCjN&#10;ZrGQ+PD44dgHM7pss0JDm9kP9575KkzP7hkx9IlnO/BrA2nDRgYVa/4ntXlGZd8jSSDgPygQ6IvH&#10;YjZrTUPJLzjKf252dlGJyQT7KoqkDxLpUgpqyeBLW9ugacoqVZXltbW19dHyaGw0fT9liu6+Okjs&#10;oVv19eIbY1ohvHEfrEH7jsZKRLbJZN0f7aNwahNwS5U+SODv9VLKlTgtWb169dKBKlT19TWvYOXj&#10;tfz8fBq5vzseZw55/MHLpVsI2Yz5rMU8lnd0dJQ3IZHbYxn8B7d/JCcnZxdVValSTR8M6MVMtZd2&#10;zK8mEIDv16yp/z7aS8Pn8+4qpSXpmyLWea6rqyOPAr+cOnVqjsVi2VcIYUcbJuCxKDhvxnldIBBw&#10;4/KFVPFKdr+RSBm40edTB+1yXdM6o9oQDEG8W25uUZnJJGej7QV4XlLwvHjxGMhHP53nVT6frzxW&#10;eCqvt/MNRUkJXVuq6k/Ky16wfK6aPHnybTab7WCsvpLggLwn+WnkA5bjF42NjV8OojLwfX193SnZ&#10;2QW7qirshsczGY9Pw2Nb5vN1fUIfeRLNCO8Heqgdl5eXNxmvv32DXgsnYZ4qnW9Kgr/dfr//u1gj&#10;ZSK9OeB2Yb0PeI0fN2XKlAyzOWW2omgOvHaogpqG6QLBc1GFZfE52hJVGIn7XTFlSsF047J169ZF&#10;Pe/kqRFv7RKsBxuEMv5QL0pjI3yX6LMleO/T/flwbm7uzmj3HjhNC9pO18IGLPMVUvp/xPNYmayL&#10;fIZhmJHC6/dTp1dIgIHPrgE7YrDB/Z3T6SzG531Yu4M84tHzjcIKlJSUTI+1fTxaWlqivmdxn9Tg&#10;/sjhcGyH9bE5aOl0IcV4EFIDKTbhy3EVrl9SWVm1eCBPt8GwB78uLi6+NNVq3V8qUAb0zqX6lBTU&#10;GbrSr2k/VFdXL+597+K75xm/lMmNrA2yatWqljirG8sr3Dvjcdmxcrk32pIL+gBcUY/n5nMS2CW6&#10;n2AY5LOpQw3rZYdiha+MOnCEhE4p5Ao8kg/jdZZUVVWRnXP0DlqAfdCWUrRjMuaRgnlQB80mrEJ4&#10;/H75OaZdn6BZ7eVu92y73V6M9RAKYUp1fTRNYv0j8FWFe2l5EsdH1+ZF06ZNuy41NfVQLKQdSWAR&#10;tK0Gz9mneG6/TSQvCnmMs7NKS0svMguxu6YoxUJokcf0utfnD13HZnMg5nVFo0lxtqfLNQPr5yqF&#10;2M7FsqM6dyuWWVW0MgvWlS7HdsF148al7YrVKfLESYIRK54vP27fgdtuwLJa2dnpq6ZRo4kcGxMb&#10;8kyHs+2oron3SJ6U6lSsb1K4D5uUigmfLV6s82/GqR7Pz/LBeM02gvXaF/G5+BLVw7GNQWJbGgUp&#10;sG64Bu/Hbxsb674cqP3Y1dX1G7T1ot6/MX1CI6q93u6LTCbTn3v/xud1P5ERtq3+ifXTB3r/7u7u&#10;jinkwv3SR5u746UNPi/vxWO+b+rUAhfe8y4sU/qoQz24lL5d0wTWif11eFxLN27cGPV9093deTYe&#10;szG8ecx2ZFdXx6lWa1ic8lBaGliEs8Owbp6GbZe98BzbsS1CnkfpnUft7yY0merlCxIZ5R9sf/yK&#10;+gbQPvJEYe8R/sk2vGYqcPoI23QDhZIPA9Ofg/aFvCg2Nq7eGC0dtmdaJ0yYkIfPPv29S+dzoHZh&#10;cP1dFJ4rzvlYT+cD27nVtI9o+XR2dpweq4z7p+08MdG0wfvrTrTvLmxf7ojnZxaen9ygfV14fuiZ&#10;t6ytre2H4LkcLt7G9vEN1KcihGlH3Cd9lML7SqtsaFC+Gig8M943N+N986/ev+PdN71EKcOEwPKM&#10;+gyigW44+z8su2ux7KhvCY9DTMFniwXLrR2vRRK6VuPx/BB5PGj/TWj/P6PlG4/2dvVnLYZmGIZh&#10;mOGAOnPLq7vhgRty4b0v2uDjb/pXIX0RQ9fIS+C7n7fBPrNS4Jh54c6xSdD38M25eujhy/+2tp+4&#10;j4R5vTsWwf1Pn2bRvQLWr/Xp4Y6/XNQRNVRxPGpW+3TPhCToW1LdBWcfNx7mv7QZvD4Jr3/cChee&#10;NgFe+bAVlq7qq+ak2ASccGimLk587q0W3WbytHj0vAywWQVOCvzk6dLDI2/cHF9z9MSrzTBvdhr8&#10;5qTxeqjpy86ZCJPGb7OftX8WVFRUvY+z90tLS51mRdkPhKC+ElKB+qSQ67Ae+iPW2T8yCrHi56dH&#10;7EhYOhr8lhJT5OjxeKgdNhKuLwcdrUWqorT3ANH6oyj0svGbULAvYMzJZ4NhhxOzKyDv9kktbnjf&#10;crf7KpxdFXN9hWduUgYaCIrJ4kYXqahwHxNvff/0VW9AgscfbHPTN8FH8d7YUxViL7wfCgT16wG0&#10;4H3h7urqeidWf16wnzM3GfsSZNBRJPH4yZlS3OMvr3DHinyT5L48JLz9fRLpyXNh1Og1saAQ8Dg7&#10;LTs7O33ChAl7Y3t5J0F9c1JYQUj64FsffH4tSPT5lQidnd0P22y2AfuZqC+qbPr0QUU4oTDRODtv&#10;2rRpf05PSZknFT2seu9zsBGP61s8/o8TGbSJ5zThZ12wL8c1UDq8t0fPExwzJLbJGpnV7Id7znwN&#10;dp7WN3D8E0/xqNlzVMdSyA9E7af9WRNL3DNU1qypoY+oCX9INRLsOE1o22TSGgmKy6J6F0iW4Avj&#10;m+A02O2/h0GEXW1sbBwRLyhBsdqzI5G3keCHm6Q+3iTD6tU19LE74Q/eRoIfZoZ80wc/GjwfnIaF&#10;YAPmu+A0ZPA5QB/KXwxOCZObmzvFZDKHCU+khH7ePoJl+U5wSopgpSnhexxv7ZghEgfzvAiW9aLg&#10;xDAMM+aprq6O6f0vHm63e1WsdcEG56DqdQPh8XioAytuJ1aiBEdYvwLxR2XqBEV48QSDQwKPqxJn&#10;lcORV1BwOH8ItlBda8AySYZgaJBhqYcGRYJPBachETyvUUeT4zWedN0u2FmeVB0gONjks+DEbAGC&#10;dc1hu+fiMdR6+GDbGMEO0ridpMFrL6HBYMmkDbZXlwSnpEnmmINtp7gERYQfQHzPEQkT7Bt4cjjy&#10;CoazTcjT3GDFdkM9H4mU8WDS9hK8R36ELRYWObTPhcEpKZK5F3oZTLkkQrC+tQCSiPwxGPsZhmEY&#10;humDxHbE5tYAPP7qwA6zXCVWyEhX4eb7N8Dn33fAvrumwtRJJrCYhe4VkbwgNq73QUu7BlkZCsyb&#10;nQ5pqQr4AxJ+dHeBY3sr7LlTir4/Ctlc19jjbXBziwYLFnXoHhUHA3laJKHfQ882wZOvN8O5J2Tp&#10;XglrVnth/DgVrr9wsh76mdZRmGQSPT7zRgs0t/ZoIaiGubiyW5+IkkIL7IPHtoPdBmkpAh54pgkC&#10;cfSG73/ZjscQgDuvyYZvfuoEVRFwwB6pFC0j5jZjTpG1DVJVVUWOWdyjbcfPA3Go4Y+Pt0bHEwNF&#10;J9lWCIpGvwxOzBgk2Ef2XnAacZIZLF6+dGnU6ICJEuwnfy44McyQ2eaEhmYTVkhPewP2LAmPZvT9&#10;itERy07zN8OZbYPSKjEMw2w1TJgwIctisdjWrVu3ecqUgnyz2XwXhL+jAu3tLQl5HmIYhmEYhmEY&#10;hmEYhmEYhmGY0Wb/3dPgz+dNhEdf2AwbmgIwabyqC+HWN4Wr675c1OdcmIR8NMUi1SbghXdbQmGS&#10;yevgD+4ueP6dnjELWZkKHLhnGtzz+CY4/ahxkJoy+GhutA/yTHjWsVn6Mdz/VBPM3TsNDt0vHd76&#10;tA2+WNgBBTkmOOGQHmFlV7emey2k0Mbk+TCSZbVeyJligl/skwaLKrrgv7fmwl/uXK97T4zFd0u6&#10;4JRLGuCfV02F/KlmWPBDJ+Rnm2BaXtKOoBlmzCEkfIwPhXn6byFvxNkfR9kkhmEYhhmQbUpoaCGR&#10;4emvwz6lq8KWL187EZraU7a4PRmaF/7StAAsMr57cIZhmK2dtLSMY4SAR/PzC2IleTNaiHCGYRiG&#10;YRiGYRiGYZitBVXRIKANXhCyLcNlxzDMWEQIgDOOzoLTj8qCNRv8MHWiCi1tGrz7RRu0tmu6N0C/&#10;X8KqBp8eYthsEtDRpcGGTQF9WTQ6usIFfD96wh1fkxdDEgHuNtMGxQUWPQTxUNjUHNC9Ip565Dh4&#10;8rVm+GBBuz71Qt4TKaQyQfskYWA8yGNjQJNw3q/Gw9NvtMDDt+TqYZ2ffr0ZYrlyIyHiyZc06B4V&#10;f318li5mjIVgl4bMzwh3ZeXfnXb7TBBwsgBxscvl2FBR4blptO1iGIZhmHhsM0LDVItPD5e8+/b9&#10;I779VJu9xe0hceF1TV9CbmDYwrgzDMP8bBFCOuMENWjyeuFPW9IehmEYhmEYhmEYhmGYLc3p+/wA&#10;j32+C2iSVRLJQCLD02b/AP/7fNZom8IwDBPyNNgLeRr0LOuG7QsturjQZhXgWd4N6akKBAISivLM&#10;uiDQjcuWrvJCUa65n1jOYvAQmJGm6PnEo7tb6qGYV9Z7IT/HpIsBB2JcugLNbdHzrVzhhVSbAmcf&#10;lwXzX9wcUxA4qywFDtwrDf7+0MaYaYgFizr147nugsm658Vzjs+Cubjd9fesi2krpb/vqSZ4/u0W&#10;XfR4yL7pkJ9tHvC4GGYsQ+F0FUU5w+Gwp+Btf7QAcWOZ09lZ7nbfMdq2MQzDMEwstgmhYWZKN9x/&#10;9suwQ2H0MOfk0XBLYpYaXLN5Abh8G7bofhmGYcYqUgpHjJGGP/j9cMaaNTXLtrBJDMMwDMMwDMMw&#10;DMMwW5Rf7bkYKuqnwncr8kfblJ8Vs7ZrgBOx7FhoyDDMWKOmwQd/vWd93DSLq7pDv80mANd0K7z/&#10;ZRuU4TwtVYFurwQTLv9+SZcuQDz3V1nwr/9u0tNbLUL3hLiwvM+L4L67pcLCii746Kt22HPHFNht&#10;ZgrUNbYOaOuumO7Dr2KHbF7k7tLFfpedOxHufWITdHb1lxI+8HQTXHTGBLjqd5Pglvs3xBUb0vH8&#10;+e9r4Z5rc+DZN5thZ6cNXvp3Adz3ZBM88epm8MXQRlLY6Tv/t0n3gnjvdTngLLHq5dALlZGM49WA&#10;YcYamqb5S0tLTzKr6vP45144Xel0OhvdbvdTo20bwzAMw0Rjqxca5mS1wv1nvwLbT90YM83ydVtO&#10;aGiWAbhm81ewW3d00SPDMMyWQ36J/1lCf0m5cLQs0TT4h6LA10JAjpTgF0I2oD2fNzQ0fI2NrHj9&#10;EQzDMAyzdaJpFVJR7wz9LWTjKFoz7PikXIWN0b7jA8mu3hmGYZhRA9ugz+LsB8Oiz0bLFmbbxZ6z&#10;HgomNMO8sqUsNEySeWXLoGBiM8zI3gDVayaNtjkMwzAhWtoDkD3JpIdNjgcJAitXdOse+iis8u1X&#10;TIV5s9ND631+qa+fPMEEigBo75BQXGCGKRNN8IO7CyZmqbonwJIiM+xQagOTSYDXKzG9Ci+91yMy&#10;NIY1zspQwBegfHo8GBbkmOKKAnspX9oNG5oCcOX5k+Dl91v7hW0m7n5sE1xy9gS47sLJ8Nd71/fz&#10;8GjEs9wLZ13RAPf/NQeqVnjhubda4JKzJsCvDs2Eh59vgnc+bw/Z2AvZftj+GXD+iVkwabwJHnmh&#10;Cc45fnwC1jPM2KWqSlccHznadjAMwzBMImzVQsOdilbDnae9ARMzOuKmq9+UuUXsSde8erjkMvZk&#10;yDDMGKC2tvYlnL002nYQDQ01n+Ls09G2g2EYhmHGCuVVVd/g7JvRtmOkqKqqcuPsktG2g2EYhmEI&#10;bB8/Pto2MMxBM5fq87lly+GW1w4YZWt+Pggh4aCynkAYNGehIcMwow0J6zY1B2DCOBUWV3bDtHxz&#10;P6EhhU+mUMokqNtr5xRQFQGHnlsLazFdIAAwdWL451uzScDMGbbQ302Y/5XPNoX+3sFu1cWCFOL4&#10;9Y96xvFRmOMnX2vWXftRmOGJ41VYVe+Dww/IgLQUAQ8807M9hWU+cM80eOzl5oSOj47l+nvWw/EH&#10;Z8Lh+6frXhC/W9Kp293Lax+2wpFzM+DOq7N1r4XklTEW9Wv8cOqfGuDua7JhR4cNHn5+MxyK9v71&#10;oilw7QUS1qz3w+YWTQ8zPR7LNG+qCRSlx2GhH5e9/mFbuNBQ6BN7NGQYhmEYhhkhtlqh4cl7/wiX&#10;H/45mNXAgGlbu6wjbs+kQCfc1PQZFPlbRnxfDMMwDMMwDMMwDMMwDMMwzNhkUkY7XHzwl5CZ0hcu&#10;c6dpq/X5lMw2ePDXL0OXr6/r/uXvXfCJp3iL2zkWOcC5HI6e5Q79bbP49PIkKPR0aU5fiNKWTivc&#10;9e5s2NCatsXtZBhm2+aL7zt0D4Rvf9YGe+yYElpO6rffnjxeF/6R0JAIaBJOvbRBD0tMYYEJEtDF&#10;4+rfT4LObg3e+LhHVEiCxsXQ906Zu1ca1K72wcwZVsjLNsPKOi+UFltgvz3S4MV3W2De7DRdGLj7&#10;Dim6p8NHX9yckEfDXkhM+fw7LWBSMQ88vlN+OQ6a2zRdAEneF8nD4tc/doKG+3j45ly44K+N+vpY&#10;tOC6865ZrYsLzz9xvF5+y2q9sM+sVMibasYp+nYkjjSbWVPIMAzDMAyzJdnqhIbUEXPtsR/CfvaV&#10;CW+jiJGNylnia4Jrm76EyVrniO6HYRiGYRiGYRiGYRiGYRiGGduQ8O2+D/aEv538DuxctLrf+r1n&#10;1OhzGiB/w0tzWWRo4GP39mA1BfRvABm27rB1E9M74EDXcv33olV5cNvr+7PIkGGYUeHwA9L1kMYk&#10;umvr0HSvgSQkPOWIcfCH0yaE0pHnwytvX6uHJO7Fsb0VdnGlRMs2hEkVcNtlU2G3mSnwr/9uhM2t&#10;4SI+Ei+mWBVoWOuHhRU94Y2XVHeH8m9t13Sx44paL/z7yaZ++SeKPwCwYFGnPvWyo90GV/9uEqSl&#10;KnDdXev1Mnj89jy44K9roLbRFzMvnx/g6n+ug5X1Xrjw9J4yWl7rg2l55qhiQvKseP/Tm+Dw/TNA&#10;w+Pt9XLIskOGYRiGYZiRZcwLDc/Za7F1nmM9LFyRB57VU2DpmkmwsS01LA15LXTlr4VDdqiGY3cr&#10;hxSLP0Zu0Zmc2T5iHQ4HdtbAxS0LwSIH9qzIMAzDMMzIUP3vhzqaqpe3jbYdDDNU1tm3V6Bku9E2&#10;g2EYhmEYhmGYIdK4ORPOeuAE+O3cb+A3OEUOhv+hJheuePoQPR0TzjuLZ8Diumz420lvw05FjWHr&#10;ApqAhz7aAx74cA/QJMtNGIbZ8kj8R6GQr7twsj6R9783P2mFVJsCB+4V/i3y9kc2hon0iMrl3boo&#10;0ZKAp77jDs6Eg/ZOg4eebYIX323VRY3EJ990xNzGg/nTNFL8VNkFJ1/aAI/ekgs3XTIF/v3EJt3z&#10;4vN358ON960PeWGMBr0J//PcZl0UecPFk2H6NEvMtA890wSdXRKqVnSDEH1l1fOTXwAMwzAMwzAj&#10;xZgXGlosNkHeCY0eCju9ZmhqT9E7DWxmvx4aQQyhyrh7cR14GqYMg7V9qNhy+HXrYji2o3pY82UY&#10;hmEYJnm0ttZUX3NL+mjbwTBDRWtpax1tGxiGYRiGYRiGGR5ICEeeDeeWLYMZ2RvC1v399f1YZBiH&#10;1U2Z8Pc39oOn/vBM2PJlayfqZcowDDNWoO+XvzwgI+q6FKuAghwT1DX2OVAh732JiAx7GZehwuXn&#10;ToI/njkRvv6pE177sBU++rodur0jG80tHjUNPjjnqtXwxO15ugfHdz5rg4dfaIJb/zQVjjgwA257&#10;cAOsrI/t3ZDCLh9+Xi0cPCcdDtgjTQ+hTB4Se+no0vTQ1ETFsm7Y3BKA8eNU/W8xlA/GDMMwDMMw&#10;zICMeaFhNFIsPn0aLs6cswhe+d4FzZ22YclvaqAdrtz8Ndh9m4YlP4ZhGIZhGIZhGIZhGIZhGGbr&#10;o2Bic0hk2OUz6QPrCRIfltdPHU3TxjwHYRn10lt2pTkbIH9CM9RvGjeKljEMw8RmQ5Nf93JIHg5T&#10;UxQ49YgseOvTVlhc3Q4V7wAAIABJREFU1SOc22fX1AFyiA4JFOfgtjRRaGTyovjCOy1QucI7nOYn&#10;zKoGH1x88xp45JZcPUxzSZEF/vNcE5x1bBa8en8BfLCgHV54twW++akTAlGCwlEoZRIokpAy0hPk&#10;f55tgua2Hu+NGs6eeK05FG6ZZIaSIygzDMMwDMOMGD9LoeFwQ6GTH/j1y3DhY0cOOYTynK56uLj5&#10;e0iTwyeE3FbIycmZqqrqjoqiOKUUDmwefFVXVze/dz0ut2KamZgmuB7y6upqzhg9ixmGYRiGYZix&#10;hMPh2EFRpFNIxQFCOsHrv6p86dKlw72f4uLibKvVuhPtC2upDqHJReUez/3DvR+GYRiGYZhkGD++&#10;aEJ6uraPEELvOxMCrLW1NSeNtl1MfOaV9VRXP3YXw7UvzINDdqyGyw//DA5yLYO73pk9ytaNbajs&#10;un0muP2tOfDu4hlw4wnv6ZGRSIA4/7NZo20ewzDbKHIAR4LkrfD8axqhfGmPsFBVAU48bBzkZ5vB&#10;WWKFkw4fujfbjDQF8xmnT0uquuCtT9t0Qd/SGu+A9g0nC8u74J7HNsElZ0/UhYb52Sb47Lt22G2H&#10;FPjFPun6RKJICre8vNYL6zcFoKtb0+2flm/RPRlOzFL75UvpyGtiL+QB8cLTe37rDg0luzVkRp8y&#10;p/MOEPAr/Q8Jj5S73dePrkUMwzAMMzyw0DBIWcFaeOWSx+H+D/eEF74t0zsoksEiA/Dblh/h0M4V&#10;I2Th1o/ZbHkQZ0fRb2oCSKmsN67Pz88/ENe81bse2RCZB8MwDMMwDLNtoiiK6nTYf9IHret1RQF+&#10;Vb15JPaVmmK9HfM/tXeAvFTgrpHYD8MwDDM6FBQUXSoEXIY/rVLC/xoa6i7XNC2KnxWGSY6CgoLf&#10;CSGuwjpEOv75VH193R/x2hq20coZGfJwrBU9Rr+DfWee4cqbGTnm2FfCLa/tD08v2En/+5mvdoTv&#10;V+TD7ae8BSVTN+qhgJn+kBfIbr8JTrr35FAZXTD/KDh19o9wUNlSFhoyDDNmyUxX4al/5sHCii5o&#10;XOeHqZNMsLPTllS45GSYWWrTJ6KtQ4NlNV5d1LdmvR/WbfJDw1o/VCzt1gV/gyE9VYGyGVbdOyOJ&#10;BM0mAaoqIDNNAZtVQGe3hDUb/JCNx2mzKnDQ3ung9fWpHUlUSIJCmhKF9mWkqdlQVRd9PUMMM1o4&#10;nc4MRcB5+DMDJKzu6Oq6c7RtYhiGYZjhgoWGBsaldsGVR3wCv537Nbz9Yyl85N4eFq3KA6+//2gZ&#10;I8W+zfDn5m+gyN+yhSxNnGbFCpt8ttHxi74NoSiKedy4ggyzudNmsVhM+LfW2tra3oxomja41hnD&#10;MAzDMMwYhUR906ZNw7qPOV0IYaG6j8/n61i+fPkmrPr4R9s+hmEYhhks+flFBysK3NH7txBwSW5u&#10;AY0qvXcUzWK2AvLz82djFeo+w6Lf47JanP9ttGxiRh+zKQC3vnoAVK+ZFLachHMkoMub0DxKlo19&#10;NCn0Mop0GPDklzvBd8vzwawGwBeI36/PMAwzWiiKgN1mpmzx/ZIocCeHTZ+M+PwSFizqgA+/ateF&#10;h4sqOvXQxfEg74t5U026QHFxZRd0dEV3lUgeG79f0gm7uGxw0N5psPsOKUMWVZJnRCMWS19+7MuQ&#10;GQsoAKcCiQyBHGxqF65YsWLzKJvEMAzDMMMGCw2jkJXaBSfv/ZM+UWdE5erJsHL9eKjbOA5qN2ZB&#10;7YbxsL41DVo7LbBH8xqY3V0PiyzZ8JGtCJpUG2xWrDj1zLuFChoIsEgN0qUXsrQuKPC3Qpl3A+zW&#10;3TgiIZbXqqnwma0AFljzoMoyATo7fM0j4splG0ZB8vMLHsGfO+BUiL9p2Cw2X/oahhkZmTR1FxYW&#10;LZMSvgfQ3mxoaHhd0/AiYBiGYRiG+ZnhcjmuxerOoVjhmeZ02CfjorCvdlaLGXC5VuZy1kuARQDy&#10;fb9fe76qqmp9jCwZhmGYbYSCgqJrhICrDYvW1tbWTEtw21rcdnLfEnljbW3tLcNqoAHc1x4xlo26&#10;0BDL4nW05aDBbCslfFRXV3P4cNvEJI4Qar9rC4m2jNmG8PnVfiLDXrp8JljO3gxjEs/TY6wyZRiG&#10;2SJswdDEg4FCJ7e2B6CpWYOmlgBs2hyAjTit29ijLKxr9MFRB2VC5fLuUHhnIxTKmISKS6q7wL2s&#10;Z31hjhlKpllAalL3ZtjtlboAUcOdbWwKQPUqrz4982aL7sHxlCMy4eRfjoNUm9Iv/0Qom24N+7vA&#10;IDwknaEQYnAZM8xwIeA3NMPb7eWKisqXRtschmEYhhlOWGg4ADTycWbBGn0y8lNtDtzw0lz42FsI&#10;H6cUJpTXJrBBLWTCYssUeDN1e7BJPxzWsQLObCvXQy8PlZ8w36fTHfqcGXGokXJWAumoteMSAly4&#10;yZn5+QXrCgsLb6qvr/83ezpkGIZhGObnhJDiSBAwUPwxqiMVCpxwi6PNJvUOl8v5gJRwrdvtbt0S&#10;djIMwzBjDyGkCf83uk2xxkzcb1s9bWhbKcWI9mWhrSsiI631LBt9sCwsYCiLJLc1D7M5TJJgfWhF&#10;fw87YuVo2MIwDMMwzNYFhUJ+45NW+PanLqhZ7YWWNg1MqtBDF5MXQ6tFQCAA0NwagJZ2TRcbxuOF&#10;d1rgwD3T4JAcM7zzWVtouWN7K0wYp+ieD6les9/uqZBiU2AF7v9jXBYtWxIWkidDsuOz7zpg7QY/&#10;/Ou/m+CJV5vhkrMmwpFzM5I+3h3sNki1iZAXxV3L+pyAqIqg42O/hsyokZ+fn5qVmfkg/e7s6npl&#10;tO1hGIZhmOGGhYZJ0tplhTvfng3PfzuTOreHlFeXMMFLaTOgxpQJNzV9Puh8yGPiA5k7weupJUOy&#10;h9kiTAEQd+flFeynKMrJmqYNv0tLhmEYhmGYsYMNa8x/FALmlZSUzF22bNna0TaIYRiGYeJRX1//&#10;bH5+wS/x54nBRZ+3tbX9azRtYrYOVq+uex2vrfn480zQ1azy20AgcNsom8UwDMMwzM+YmgYf3PbQ&#10;Bvj8+45+67yaBK9P6qLDwfDR1+0wc4YVTjwsE559q0X3IpiaosCXizr10MWzXCnwyTft0DxA/iQs&#10;pIlEj8/8Kx/u+t9G+PibDli/KQBX/XMdvP5xK9xw0RTImRL/kzV5XVxV74WsTBWKCywwLkOFji6/&#10;Hob5sP3TQ+kUGgKrDPEDLsMMAWxT0g35wGjbwTAMwzAjBQsNk+DdxTPgttf3gw2tacOa70JrNnxl&#10;zYW9ulcnvS2JDG/J2hO+tOUPq03MoHDjtAynLilBEQIy8TepP4sjE+K64/LyCq7Dn9dsYRsZhmEY&#10;hmGGi3oAuVCC6BZAHbiCenXJ1bcdIsIqIy6b1fIkzgcV7pFhGIZhthTBAYEnTZ5c9CeTyWttbGwc&#10;E94MY7AO38XuBNMuHlFLmAHBa4vCmZw9derUq4Swpa1bV78cl43x4IoMwzAMw4xVPljQBlf8Y50e&#10;pnikWFLdDc2tGhy8TxpQreX9L9th+0Iz5E4xw6sfJhe4oqtb6sLEe67NgSdfa4Z/PLwB/Fg7+uqH&#10;Tjj6D3VwxXkT4dhfZPbbjrwv3vLAel3s2BsnrKTQAhuaekI9X3j6BJg8oe9zN4VuBvZoqFNaWjrZ&#10;ZII9hFSLpZCZQgpyZ7kWi31xVVXVD1gX9Y+2jVsTxcXFWTabbQ8h5PZY1lnQ4yp/A162SwKBwEIs&#10;8/6xyJmfLU6nM9ftdicv7vgZ4HIVTBRa+u5SkcVCKln6QinX+KVcUl1d/cPW5EgJ71ub1WrdVVH0&#10;bxqTcDJJKTbjvLqrq+vbFStWbB5lE2OiIA7H9N2FpuwsFZiIi7x4otYEAvBdZWWlZ7TtG4vY7fY8&#10;VYXd8fFchH+m47O6i65tTYifsMzKh6uPpqioaEJGauoewXtoHOgBw+RaAK3c41m6CPfjHY79jCYs&#10;NEyAdS3pcOMrB8In7n56sWHjjdSSQQkN78mcxSLDMYO8rba29vHIpdnZRSVmM1wjhD5iPQT+/af8&#10;/Pw76+vrN2w5GxmGYRiGYYYJCa+Wuz0XRC6eNm3a+PTU1N+DgGvxT4th1dwyu/2g8srKD7ackQzD&#10;MAwzONavr2kYbRsGRn5YW1t7ymhbwSTH2rVrG0fbBoZhGIZhRgYhRMAXGPn9fPRVO1x669qQ8G4k&#10;qW30wa4zbfDSe62QlaFASZEV3v28beANo0CeDM/91Xg49chxkJdtggv/ukYPt9zeocG1d62HT7/t&#10;gBsunqx7K+zl8Vc3w9NvtMCeO6bAUQdlwHtftEFnt4RltSQqBDjx8CjiRA1G9CwUFxdnp6bYSMRh&#10;+M4uV7g9VTtFihRcLsddAsSvw+wD7aSKiso3E90fiUmcDnsl/szBje8od7uvj5PWYrfbT1EAzjOb&#10;1L2AxG4i9J/+cZJKF/Pb7HI5X5AS7na73UsStYUoczpvw7z+YFwW0OR2Ho+n3/dOTHsDpr0kmfyN&#10;dHV7S3w+X0tGeupSNH5c3xrZ3NHZXbJixYouY3os7z/jsf7FuAzPyJ/wGB9KZr9o9ydo9yw8mc9U&#10;VLjPi5WOzg2W97FYrL/Ba+IA0AdfB8u6Nw1NJrUd83xNisDdFRVVXydqBx7PlXg8V0dZRdeZD//v&#10;kgLW4O9aGoQmAvLLTS0tn65evbo90X2g/TuaVOWLRNPHR74jwXe1AMvCYciMHjTpYUskvITX/5mR&#10;Cctczs9wtrMhoebza66qqqr6RHdGAiSTKtx48hS8aE4r93hejZUWT7sJ76GXcL7PSAp2y+z2OaAq&#10;byWQ1IcXxHqcu/Ge/lCI1qcrKuo2JrMv/ZhKS08CRfxGQMbeeOEqwngt40Vuwj+cjtKWMpfjRX9A&#10;3lVZWflTwsficjyKmZxgXIY2V3s8lbsmK+7C++IfaNtvw/OS91dUeP6ceB6lewqpXoT37ZH4Z5iX&#10;MRE8Zlznx2vrU3xm3+fxVL+Cdib01nU6nQdg4b0WPxW+qUB04IGvFiA9mhSf4Xl7MZHzhudK4Ln6&#10;NV6D9P2lkB4yfY8cPE+q/gxbgju4Gp99r8fKp2zGDBeYTeHPIwm34T12c7z9Y9ntJ0B5Tb9XJLyA&#10;6c/uXTd9+vQpVot5eXiWEp97nmjPMbouvsN87HEPOAZYdovw+bzfQOmwvMxYXmdIRfwen3W7hK0M&#10;vhfpOY3lWYfX1sOdnd13D0Zgqt9DdvuJ+Ew+PyM9bR9aZLyH9N/4isD9tOL5eRECgbvLq6p+SHY/&#10;YwUWGg7Ai9+VwR1vztFDJo8kP1qmQItigcwkxKtvpm4P76RuN4JWDT94g6l5eXkzpVS2E0KjD8/r&#10;29rafmhCRmBfCu6rRNOUYkXRpuKiVGrkaZpYq2m+xVjJWjnc+4zGmjU15OXwrIKCok58Thlfeja0&#10;h8IxzY+1LR6CNScnZ3d8LpFnxBQhZGsgEHA3Njb+GBwJnxBUFphPAe6vAB9gpMZPBXKICYGNmM9P&#10;WBbrIreZOHHiuLS0tF2klFPwfHnx1dmwZk3dYkzf1X8P8cHzUKSq6m6Y1yS0gV7C9ZjPt8mKLKmB&#10;lJ2dPR3fB/mYTSbaZVIU2Yx5rcBjWJpMmSTDlClTcm022wz8mY/H0FupbcJjqcRjWJJoxYJhGIZh&#10;tgVWrVpF9bqbsVFWi42nx8JWquJ4/D+m0JAaY6WlpTvTCEIpxThFyg58uVd3d3d/H9lxOFzQPh2O&#10;kh2ENDmk0LKwfuHDesYGrDMuq6qq8mypEZolJSVTLRaLA/ddSN4h8fgVrPthPQcqeZQ5wzBMYgT7&#10;HLbHdts0/J2Nz1Jqv9lw6sJn6hq/3/9DIn0BEyZMyDL+vXnz5taB2pv0PsFm996qKqnTcjxOnTgt&#10;wzb8pw0NDeuHcFgjAvU3ZGVlpfT+bTKZAuvWrYvqlgbT2jCtrfdvbB/74n24wjZ0htVqLcN36jQh&#10;YAIusmL5t+B5WYXnYEljY+Pa2HYVpeTmBubQt1T8k84DhR1bjtt9Hq3vIs7xmehawHZ7MV4HeC1A&#10;mqJIE77f0Q5YJqVvYTIf34wEB5TOwWMqDC4i4eDXtbW1A3qNpL4WLIfQNwC8ttpiveOpLyc7u2BX&#10;k0nuhJtMoUVUN8DtV+L0Y319fe1g7O87jux0r9cb1jcczR5Ml43Xxw5YltujCRPRBjP0XN91eF4W&#10;bKn+NYZhGIb5OSA10dncOrJKQ9Jj3Prghi0iMiQc21vhuyWd+u+9dk6Fdz4bnMiQqF7V59Bt/93T&#10;4JhfZOgCxl4+/KodKpZ2w9+vmAq7OHuqn2990rO/i8+cADNLbXDEgRkw/6XN8PWPnVCQbYbPv+uA&#10;g+f0aZG6vRppBkbUc9yKFSvWlLkcnwKIo/qWih0cjulz8MdnxrRYj3sM7bnIuEyAIOFawkJD54wZ&#10;B+Jsek923qdipnM693c47A9iZXNGcFGzBPkf3OgtxeerlxawSmmeqQh5BlpxCKY7F237tcvl/G9n&#10;Z9dliQorsDZrFRECMKxDRvUiKYXEtCI9YmkL7j+hKxjroLKmpqazzOl8GQvOMOBZpGO75Fj8EVYe&#10;eKxP4DHdhD/NfXnAb3CWsNAQy7FUEaCLV/B+ezpWOrvdvhOW9yN44L3ClU4s7/low6tCeFcGAiaV&#10;2jVY3iehFcei/ScLUE/GY3lJis4LKipWJjIAib6lxyo/G+Y5HvefC7oN4mhQsQE2Pqsdr89XAhrc&#10;5fF4vhtoB1TGOEu235HsSo1Y1uX1Bf7PIrHELTHzozZohOgi+vWARn0VLNuiPmPhVy5XwaWRYiwJ&#10;2uMClDlgSGgyKSTwvSHRA1JVcSpul4mZbXBXVb0dL63DMeMInO2BcxKpvZToPpJFUxRV6Xf+4Uc8&#10;4mV4c1GQeLK3BEt8mujph5iBv48GyLjF5XJc5/FU3ZmIiM/hcMx2Ouz/oZ/BRa2Y78N4A7wJgUAt&#10;PTuwhMqwPXga3s+H4/qzTao4C6/lx1vb2y/Be3RTAodD5z3sWOj84nNzX/z5aQLb65AHwtQU29mR&#10;eUG/6yo6PUI407/xXjw+KAAjx7mvCE0+5Zey3BQI+PFiKMIG+VG4nvYzF6+tuXivL8Jnw/lut3tA&#10;Ea2iaSqoSqR9P+CulksQqm67FNPxXBWhCdlYErvgMwevv4y78Lzd09nZfW2sbyG6aM5R+mSEaBNf&#10;lPJ5PI7KnnIQe2LeB+O18xrm9/eKCs8V0fLS8CaJcn1ZoqXthTzlmk3Kk/q9AlDT1tFxqXF9IBDA&#10;LM3h51mKOOdG0HPEmJ6eBS3xbAhtCXLAChees13x3P0Xf5aFXlISFuK76Ul8VpPIj54lGYqUO+LD&#10;8ER8Hv41NcV6Pm53Gp7rTxKxgyDhqqPnHurdTxu+Dx4VAfk6FkoN3UNCMzlBofMsjkDjzwKTeiY+&#10;q5/CZ/Ufown1xzosNIxB4+YMuPaFefD1ssKBEw8DGt7tiyzZsH9XYn2EK0xZ8GDGTiNs1fDR08mc&#10;cmV+fgFVnif3KMEVfV1GRqa/oKDoXazHFIQN8RgChYWFd+O+sKIM41S1b1/6L4UmM6YpWoRPkmtr&#10;a2sTrswPBTy+myFCXY+W7Bgt7fjxRRMyMuBqPAaqBBk+cOBrTzUBLl+Nx3hvfX39v2IJ/3Jycqaa&#10;zZY/49txL0y/A0So8XtQsSxUDfN6z+cTf167tq48Pz//WHyw/j4tLZ1e7CZ8oOrKfSo3zKcNy+3x&#10;1taWqxMRhxYUFPwSt/8L2rx7Txn0nV/cbwDzekvTAtfhccRUa+fm5rpMJhO+LMUBuH/KJ/hxQwmO&#10;KBCUF9nWgvs7pK6u7is8nidw+XED2ReJ19tdtmbNmpDKHvM7E22+yWZLCbkNNR4DgfttwOv3nw0N&#10;dXeNlNCRYRiGYX6OeDxVTzgddhr9VhBaKMUO0dJi/SM1KzPzckz/e/yTPqT3vOeDo6xTU2zN2Cie&#10;j+2zG5MdjRkLGsDgtNv/hPukzt7snsFlvfULBagXB9dRR+bb5W530vUKoszh+DUo4sGwhRLuxvz+&#10;1Puny2U/FqRyh81qmRa0TP+/t56j22G3b0A77vUFArdxmBWGYZj+YBvwQnxmnoTvk52ok7K32Rbe&#10;fKMPDXpfwHfYdLsa26Hvx8ovPT1jExg6KGy2DGqLRv1AExS0XYhtw8uBPIxE9Gtge9iP9j3X1dV1&#10;+bp168ZMWKW8vAL6qHhv3xL5Lf63R7S0WK5X43FdY1hEnh2ONqbB9nMplsbZmOc8bENTX4caWf7U&#10;njabLZi26A91dTX3GdcG+42uzs+H3+Gm/dzS4LmjvqNXfD74v+CAzqhgmj/hbo7tvRb0PQsw9B/0&#10;pjR3YtoXAbSb6urqqmLlF1EO+yiKeqvFAvv0HpMRPM9LNE1cXl9f826sPNLS0utwltH3d9pcnH1k&#10;TEPeCfCaOhOvqetB/6gmDNdyTznS33gtr/T5vAcNJrw32rqnxWL9CKcUw+IPN2/efFjvH+ORjIzM&#10;bzFNSfjWfcfdc08VfhoIBP7U0NAwHF5LGIZhGOZnjd+vNW1uGdnPBK991AaN67fcWMRJ41XwLO+G&#10;whwzLK7qwvc/1o+tCrS2J6907OyS0NahQXpqT6XsD6dOgNc+bNVDKJOgcWW9F9Zs8MOvr2yAy86Z&#10;BKcdNQ66gqGhsYoUymdDU08ZT0Tb3vq0LUxoSPsIaDK5uM6DIKDBA6oCR4UvVc+FCKEhiVLKXE6q&#10;a+/et1QcnkzYVakqZwSP/ouKimXV0dKUOZ2XYxHdCrpHPV2k9X53t/f0ZcuWRQ7yKcfpaZer9JcC&#10;VIrSloV5n5OaYj3Q4XAc7fF4Bhw8M2S8/l3Lly5dmswmUvgexNZEWGQVRUgq7zChIZUpeQ7EKmuo&#10;L4/ETC7XjF0qKqoXJbIvvDp7PeatqKqq+jhaGpfLcbpJVUi82PPNUsLCgJQnYPlFDsIhz5cv4vne&#10;G/N9Ho3JxelYASn74Dk4oaKi6rPIvAdCgm+33uugtLTUqqrqNCHk7kIKEkYFvbOJU/H6PLXM5XhB&#10;k+LieNda8JyPT8YGzBfbhOLICMP+Vl1d3dtWi5ofltvfsDUT5nUO7XPEsg/P5dXQIxztxSa09NNw&#10;fpcxXVNTy1MTxmf9A3+GvF6SJ1FsW92UqLMYTH+GfhgCnhgorCmmPT84J8+eIyY0jIqER8vdnnuM&#10;i1yukhlCWv6KBp0UXJSBtv3T4Sgl0fHv4mWHZXyhqoh/Qq9uSMKnWGCnRDkn9Ox4Bq/lX+Czhu67&#10;ibi/MzLS0/bH++uYRO+v/qhkX8JCw1Sb7Th934MAn3G7WS1m6s/ICS5ai2+ME/E+jNw/PZ8+KCkp&#10;+YfVankWnyF70nME2+FfYXldVO52P5DsviXIhysqPGH9IHj/bm9W1T9iOdI3EXox2vC8XZ6aYtsz&#10;Pz//kPr6+o7IfJyO0nsiRIYVPn/gkEjvnXa7fXd8Rr1C95vLZa+tqKj8d7I2R0J9FQ6HfT7+zMPJ&#10;j+/aU4NOJ4YPCUuxfAfl4TASPO4TFaHMh5C2BDokaL+vcFf+L0ryBTjdj9fIIXg/PIbX+LtlDseJ&#10;5R7PKwPtB9P9TigqPZN6Be5f4Dk5OYpHVbqHniuz2+eCqpCIfXLwWb0f7vfYRIThYwkWGkbhuW9m&#10;wh1vzYGO7riC3WGn3DIpIaGhH58zt4/bHXxCGTDtWCAnJ6fYak15Gx++M2IkMeG6w4dLZEhIKXIx&#10;z3EDJKPRHW8UFhZeWVtb+7dh23kMcB/1uK+O3o7uIBMi02GaPTIyBFVKcuNkh+vELfn5Bafk5uYe&#10;GW30uNlsnoazS8XAxUoOdQ+h0fiYHyndZ8XZhlprv0tPz5yL+50Ty5sAqekxrweFUM6Otj4INXaO&#10;UBT10IKCoivr6mruiJpINd+NswMHPAqATK/Xu6rnp6AHuS1e4uhYw45cSiUDy2Kg2OR5mOaOvLyC&#10;A/G4j2ZvQwzDMAzTA42WLHM5luF7ucCwuF/dZ8aMGSVZ4zIplIAjcp2Bcdgovhgg41dlpaXHlFdV&#10;fTMU24qKilKcDjuJAOYMkDQFhMwaIE1U9E4XRVCngzGMzvPuyqrLI5JaaNRp3MwEkEfq680mZR7a&#10;Po9Gcg/GJoZhmK0X3WPu3gn2K+yG7dB3sR16eax2aKLQIEFs+76MP/eNkwzfA+IUmy1lbk5O0bzG&#10;xpqkwpL9XBBCDweXUJgiKQNhQsGCgoIZWD40CLQkxiYE9R0db7HAofn5RafX19e8HN0OOBlnsxK4&#10;FlIw7WkAygmFhYUX19bWPhgvMaa5Aq+bW8A4krX/3mcqCrwd7Gf6+0AGxCI/P/9uzOuCgVNC3tq1&#10;a5MWr2ZnZ29vsVip7mUUGf7Q2dlxrPGDWnNz8+aMjMyc/jlEIvZTVdMXNNi0rq7uw2TtYQYm3dYN&#10;ZlWDpvaUgRNvA4xP6wSvX4X2Ldx3zzAMkwidXVrjhqYAKeOG74MX8sXCDvjvi5vBYhb67y0F7a87&#10;KPTLSFfAvbQbjj8kE158LyFnQ1FpaQuEhIZTJ5lg9qxUPWRyYa4Zbr9iqu6tkY7xtoc2wNKabthj&#10;hxRYVuOFe5/YBMfMy9A9Gb7wbgvsYLeCZ1m3bqMREkBqUiQd8jBZqqqq3nM6SlfiqQ6FnkNLji8u&#10;Lr4o0jOgJuF+RRiFhmDCEjgL57cMtB+n05mB25LnPvLa9ki0NC6X4yasjxvCUsqP/X7tiGXLlsUc&#10;rFpRUfWGy1V6qACVhHQ2Og5VkZ87HI6DxqLYoaJiaXmZy/El2jm7b6nYn/oVDeK2HjTtAVCViEHD&#10;ugj09wPtJxim+jT9DwmPRvMG1yMqESTaCfpDgyUdXV0HxfMI6Xa7F7hcJQcIsHwFPf2jU7Ds38O8&#10;jin3eOJ6z4tHcEByVXB6HM/fdooi7kHDDu9JIY7H62ffwYoao4HX5JGKiBAZAizHMrhtOPI3gnk+&#10;kppiuw4MHiqlIuhchgkNyVs9edcL93oJRXa7fR7OYw4E64W8nmE5ufT88bzHS0tlrCriFz1/iQNw&#10;H47KykpPoseVBeGoAAAgAElEQVQ0EgSFpyfjs6BegLisdzmFF8Zr7Du8xqIeE6a/Bp8dN4YWSFjQ&#10;2t5+aLy+Z7yW33O5ZvxCgImuJ3JyVIi/PyWBFj47vkzWdrxWj6Fw9OQpNsFNYoYyjweJffG80bXQ&#10;q0xvBp9/bkV1dUWsbfAZWovt53mTJkzQQ6kDXYcC7sdym1xR4bkx1naJgvcvOT+6EM/RZ6CIZ6Gv&#10;7jBn3LhMcuAQFnYey30vLOvzDYsC/oB2QrQQ4XhNfovn5Cg85q8EKLeWlpY+h+mGFG2DnDbgTB+c&#10;KEH+dTDne0uB5/s4RZDnxR7xPdItIXBYFFFpGHhM7+A9vZ9JUeicPIm/Z2NZ/hgrPV4LV+D7wPjs&#10;+2ZT0+ZD4kXQKK+s/JCeTSZV+Rx6BqLm43n6BJ/TA9o3lmChoYH1LWnwlxd+AV9WFw2ceASoNCcm&#10;vn423Q4rzQNp6MYGPeF309/Dn9tv4V0nNBq9B3FLbm7Rx6tX13w7cub0eM3Jzy8I6xEUQoaF4svJ&#10;KZppNgvyqpABiVFmMpk/yc3N3S2ZEEIxoMrArEQSkmhUVc1UiT4h2no8TgqTeFK0dVGgjwW3FxYW&#10;Bmpra+9McJsoyPq1a9cm4mY8CQJVfe+f+JBYNi+vgF74/xheGxiGYRjm54sEMc7Y3SsFhNV9aPS2&#10;xWyiDs2BhP295IBJea9sxoy9y+N0AgxERlratTCwyFCHwnQkmz+NklaE6QUwdoIBfOD3a6dHjqIV&#10;flmVeKtMzE5PT6WQH5FiRYZhGCY5yCnc3/Pz87+pr6//YjAZBAfYkVhrdpTV0T4uTzWb4Y3JkyfP&#10;XL9+/eC/zP78ke3t6ve9f1BYXrPZ+gEYPSDHJ01R4LmCgoKD6+rqPho4+YBQWKEHCgqK1Egvi73k&#10;5xddoIR3HMeD/CfehttU1dfXvJqsMXl5RYeoalSRIX1ApI891HcTrF/IH2JFuYhFbm7uFIvF+g7o&#10;I+dDLPd6uw+LvC7po2phYRF9sNo5gaxtQiiP4z1VEs3rAjM09rOvBJvZDy9+VzbapowJ5rqWQ4fX&#10;BG/9OCyOLhiGYYYVvwbr16z30/t5WNXh+8xKhSVVXbCizgdHHpgBn37XDptbRj528q4zbfBTZY9W&#10;LRCQcMYx43QPgkMJ2xzpCXG/3XqEhj96uqAozwwP3JADz7zZrAsOX3y3FWaV2aAgxwSff9+hT8QB&#10;e6TCrZdNhRMuqoO6Rj90dGqQmqKE8u/u1kY8BCH175Q5nf/B2p9RLJiSkmI9Bedh9cr29vZnM9LT&#10;aJBT3wBcAedgm+LWBMKakmAujcLLNjW1vBC50uWynydAMYgMYWO313/S0qVLB4yIUVFR9bWzxxNi&#10;0DuayFQFvDVjxoxdqqur6wbafoujwQOghLW/hMVkogFPVxmTuaurP3Q47NWGENIkuDoF66qXDVRX&#10;DYapprZJwBcI9PN6VWa3Hwaqci/0tfe68Io+IZGw0yQGK3M4zgFF9A6asuLvF+12+97xhCzJQB4V&#10;8bo6wmm334IWXhlcTKLGdxwOxy9x/ZDaUBSVZlxm5l2RywOavCBWqNehEAxT/mpwcKEOFnxZWWnp&#10;Hv0Govv9D4DZFO71skeUNqDQ0ODF8lu32x13cCC2R8+FvgFowqQoJGC9cOCjGXk8nqqrnA47CZOL&#10;QwsVcT1eE/+LjMpHXjnxvjCK5TbTtZzIAHfyXojX8sWY98PBRemqIt7Aa3kWXsvJety3pNps5+D8&#10;5oES6p4bhSXeQM+o4HNuGj7nXgdDiF588v7OncD3hTVr1rThvXOCKgRdF3r0SCy3GzDPOrxW5idr&#10;SzTKPZ7n8Tr/VcR1/ttp06bdEO4xUP09hPc1fRVP5Eqiccz3MXzJNOI7oXkoNtI9Bya1530n4RNP&#10;ZdWtQ8lvJCktLXWaTbrH3j6RhyavqPAkJuKjMsVn/Zn4rH8T72/SruwfLR2+f08iEadhUavX5z8h&#10;nsjQsI+fcPsLcfv5wUWp+Ps1vMZ3i+W5eKzBQsMg7y6eATe+fCA0dw7CCdowUWvKwDoSBWyLXads&#10;VNPg2bSfTydKWloavaAiRYbL8QlE7qTLNU2YFUXSSPNToqQbAtpXmCdVjL+VUi7HqQlfooFAQORg&#10;BeBUIfSKRe+DWDGZ5MU4P3X49t+f3Nzc/SHiQ4OUoqb3N4Vbys8vIFfDkSLDV6XUntY0ZQ3aThWD&#10;89D+vQzrC1XVTI2W4yE+WAxwBZbNKvxNYaAm4l6Px7yiiQVrMe2TOH2L58eLdu6K6S4Fo8tpAcfh&#10;MU3Dh+Uq44Y94YaVSJFhI+7+LjTgeyEEdeJTaCB6GRpuOPE3zO99zG+gl/oCsk0IuQorRT4stylo&#10;nwu3D9042Mh9Fe2LWZHBbfeiEfcRi59dt64ubJvubtWdkiKfQrvpw1MV7q8RLyKvqqpZOP0C86DG&#10;S3pfvvBHtOeORN1wMwzDMMzWDDbAJ6mKmGlchm/rVWF/C/gPRIoMsaGK/z8sRaBOaEo2Vo6xnigM&#10;oWhEJphNT+I7d1ZkB0kikIt/p91+bvhS+Y4mxTX4nqfILXLGjBmTsaG0o1TFwVjPSMozjx7ywGR6&#10;C8LqdPI7zOfYaGGPN7W2Vk/IynoGa2qfaUJ4hPCu7u6GLqsVjxNMB4meUJWhEUn492+Ki4v/MhKd&#10;dwzDMFsRz+Gz9zFqw+Fz3x8IiFxsT5+C753TDWlwlfoXnB88mB3QRyroJzKU5PHiH9iuXZaXl5eD&#10;u/gN7vP/oO8jRGFKSgqJxf8ymH32R6AZRUcPlEpKf1VDQ8OW9rDgxpbxzYoiaYR+F56DcaoqS/F3&#10;aVNT7abeRBaLhQYxhokMsc3/Frbb78O2+DJNU6bidtTh/hvo68c0CSH+l5uba0+gA3d+IOB/VEoT&#10;dc6nUr8K2nQk5nciGLwT4nn6F56zT7Cc3MaNs7OLSiyWfgMKKwIBuKyxET6dMqVbxWM4BJf9i85H&#10;b3a4n3/iBfZmslEPVDX0gauXSiyRs+vr67+lvga6aNHOEjz+/XFdUvUgCk8dxXPkGq+3++A1SPSt&#10;5HyswzwCoC2iKBK431acm9LT0+24/JqeCCUhctA++hD+eDJ2MQMzb+ZSFhoamFe2FDq8ZhYaMgwz&#10;JhFCW924IUAegofdDe3vTpmgexf0+aUuytsSQkObRQGKWEwhjCkk9GOvNFNdbUh0dIZnMKusp6jW&#10;begTDJ50+Dg9ZPOlt66FheVdMHevNDj5l+OguVWD3XdIgT127NkmxdpTnfP6JG7Xk19Ti+b1+eSQ&#10;vDYlSpfX+6jNarkef4bc7ArQva2FCQ1JuFPmdP4PVxq9UxUHRW1x+51CAigpnoms+5I3P4vZdLdx&#10;mSbh+qVLlybsmKSysvI+h8P+GxJvBQ9gktlsegLrdfsnIILconR0d7+QmmIj0Uef5x4BZ6Gt1xrr&#10;3WS3y+V4AFf+07D5uMzMTGxXwPx4++gNU40H/m6klzCXq2CiUDJIfBhqR0iQd7vdnoSd31AYTrwW&#10;3kO7gx7xIMWkiqfxGHYcKFxvogTP2/+5XM48PJbeNnCKqogXHA7HrCjhnRMmKzPzGugXmUW+QF7A&#10;Bm3wQATkg6CKsG/g0qR7qAwTGtKgdDzmz4Qx4oCAI0tKSqZGCSEeghwFOe12/bs2llxUr6GGtGan&#10;w/7rsIVCnuF0Oq9yu90jHrJ9IOi7OV5fz0JPP0QvBQ5HCXlUDQ2md7m2LxJgvT9sYwm3JBrOnXBX&#10;VT2K5fa7oKc/IsukKk9hGe09wHfyiFDyQOfpfNzutoH7+s3n6qklLDTsNy76twBH6RO4mTHS0ud4&#10;rE8nsj1B9wyW6z9wn9eH8hXwb7vd/tkghJXR0eA5fLIYr3Nbamoq6SlCAnMRoW3A58+qgbLFx9N5&#10;g/mGYqS4uDgrNcVK5WXGnW7Ak3vqUPMcKXrOt508eBrrYRV4vd4Ta5tolFdWvoXn/Cqv3/9EtPWl&#10;paX5ZpNKeqc+7Y+E25IR6Xs81Y/h+/e3FJq7Z4nIFNJC99DuPwetyTYvNOz0muGmVw6E1xbFi9S2&#10;ZfAJVRcS5gXaYqZ5KGMnPd3PgYICrHAJJdJ97QJ87syLGDHyKt4wN+TnF1BlOmkVejTq6urewNkb&#10;UVYtxemzgoKiTaJvJAdEEZ0NKzRi3GQy9fN0h4+IkHI6Ly+PXHGH9Rhig41COd1uWPQpjTrAsqKK&#10;zlm9C0n0h9vv2tDQ8D3ERmJekTY8h2UxH7c3dGTLDjw/pRGj4t/Kyyv6VFX1D/+h3eIxHYTz3tEK&#10;ulgyL68g0lVwFZ7zfTBP4wgyzC/vaVXVPRj1CvUsqmr+KwwomJSv1dXVRvUy0Et9fc1TsdYVFhZO&#10;D36gMOb5Kdp3ZuRDe/36mgaILUBdmJ+f/72iqO8ZluXiMhLMLo1nH8MwDMNs7WBDy2pWVQobbI5Y&#10;Far7lNntc4SqHGZcKQHu81RWXhDRkfmcy+W4EhvSxtFhO2JDngQCMd/5scCG8ZRgKOIQPr92XkTn&#10;YUNweiuZvMlDo9mkkHfqqYbF7oAGh3k80Tubgp3EJ8fIshzz/FwRegdMbydmRkqKiTwLJe1pkWEY&#10;ZltBSu3rurq6Nw2LFuP0TmFhET2LjeGyDiTx1bp165L6IJCdnZ1usVgjwgTLf9TW1hqXUefiNdgG&#10;bSUPd32LBXkuuW6YOg3nKMrAHnqlNJFngGuGYX8JIyVURGmbh4XqysvLm6WqpmMjtvw3tvmNXijo&#10;o91nBQUFnwqhPNe3WOSrqpna9v+EuMivGxoaPjcsoHfqM/n5Rf/DsiOPBr11FQvaQiG5TjRubbHo&#10;3lGMo5Kr2tvbZm/cuNHoDeCF7OyiHy0W+RPalRpcVpybW0AfBQb0nhHBDOMfeJXcXl9f+3Xf33pn&#10;fm9otITBa86Wl1fwCv7c1bC4CcuHRIbLY22H1/TdMVZ9jXkemZ9fQOc0JLiVUg9lx0LDYSTF4oPZ&#10;M2rApGiQYeuG1i7raJs0qmSmdMPuJXXgDyh62VDfPsMwzFhC+GVD4zr/sImzltd64fl3WuCMo8dB&#10;7hQzWC0C1m30Q22jb+CNh4jNKmD2rBRwlljh8Vc2Q3Pb8Hzz7vaG57N9oQWyMhTY3KrBD54umL1L&#10;T3XqoL3T4crzA3DLAxvgw6/ada+OZxydFbZtC9okBEB6Wkj3Bes3+WkPI+7RkCDxksvlfAVN+JVh&#10;8c5Op3OW2+1eaEyLNj2IVv4RDKIEqerfUGMKDYNeuPTvl36tf9hks9n0dwivqza1t7fHFUpFQu0S&#10;3M8dWI7/7V1GQi27XfeK9mIyeY00NOg2KNi81LA4x1laSoNfwryJt7V1/C8jPY3aQSGxiSIkiZTm&#10;x8rfGKYaooapTr82ok8Rb8Su5CO1ado/QFV+0bdA2PEYfgcR4YCHSmdn10WpKTbqe+0VZo5XFSBx&#10;2SGDyY9CBJtU5U8Ri9t8fu2SqBsME+Sh0umw03fX6b3L8Bo9Edvll5C3ufDUGh6fYtQamG0WyxkQ&#10;JxqdwzGDrh86r+2BQOCZeLZgGVDI6OzwpSJTCEmCzrjfrrcUUmjfiz4tbM8yaSJnAKG+ZAEW8kyX&#10;ZkiCT2B4IJn99Ah67bfjvoyCvT2cdjv1cz8Z0z6QHwgpxqERpYbFhVi2dB5ei7WdLgh12HU9Ax7j&#10;g7jfhxKxE8/vr8JDrpPx8o5EtjXS2t5+Dz5TSFvS+8xNVVXdm92JcTZLGKn4PSLiU4pi6B8IhnUP&#10;c9ggIPwbRzSGQxCYarORFmQ70Jv8gbPdFVUJC1K3NMF31x5hCzX5r8H0wZW73TG9NppV9SYIdx7W&#10;0dHVldQzgO4hfO/cju/fPm/FAmbhMdAza36S5m5xtmmhYeXqyXDZU4dBzYbxo21KiFpTZkyh4WLL&#10;ZPjalruFLRo8UipH4Y1hrODKQMB/bkNDQz+31DTSpLCwqCly+Ujh9XbdbbXaDEJDyKMPBf0rJInT&#10;451RweMtEFlZrda0tLQpuNguhHKwyWQmsVpEvGu5pLGxPtTZjekiPOvA5xEiw+B+NC03N/cCzJMq&#10;oaELQlFM5FY4ntAwht3+e1XVZBAaitScnBx6WYR5O2hoqPkUzxF5G3QZFhsrAeTRgTxBhHkiwHN+&#10;Hp7zfo06EkUWFhZiJb9PNIDXy1GYx6QIUeKwEQzlTY2N0E0vJVS3tYljsVgHdCMfCdr5PpZJJf4M&#10;DaGWUtJvFhoyDMMw2wJmqj9NmDBB4PvPiu/ScVgXmq4Ksa/ZpFLnSmQ45LZun++x0F+Kco5xJb6T&#10;V/kDgUujjZb2eKr+5nDYj+ob3aV3DtL2SQsNfYjNaglbZjJJqr/UR98iMYIeHN/HGs12vcuCx3Rw&#10;VVXVoOs21DFd5nIuwJ/79C4T0kT1DRYaMgzDJInf77sd29JGoaHJarXSgL+knqkWi+UYnBm/cm7C&#10;99f10dLW14u78/N1sVpmcFEOtnupk/+nZPa5NaKq6lkRixqwvC6Plrauru75wsLCV/AtGPLgKISk&#10;7QcQGkanvr7mXczvTszFuL9jsF6TtWnTJj3sGYUFUxTV+NGYRKx/iRAZ6qxZU7MM86MPLKH6jaLo&#10;XkqSFRqGeSzGPJxJbt+PYJhvEmkeaFjcikdzaG1t7eLB5kv9U/n5RY8qhvB1QoR5S2SSRFU0mDou&#10;vGty7+m1ujdD4ohdPPCJpzhs/brmdPBr4R8StxZIXDklojwOcK7Ql9N02I5V8NWywrD1a7E8Altp&#10;eTAM8/OgKxBYtW6jb9i+vZIIjzwJPv5KM1xx/iRoag7Albev070KBr2ujQgzplngsnMmwj2Pb4Il&#10;1Ul/OonLlIn9i2f2rFR485M2eP2j1pDQkDjliHHwzU+dutDwtoc2wB47pUBhTo8Qg8pi7Qa/Hm7Z&#10;pPY5FFqzwd8tRKBhWI2Og6bJB1VFhNUZRU+fVZjQ0O12V5W5nBS2dm4oHcDR1J/k8Xii9hv1iJcE&#10;ee9aUllZ+a1xXdCb4VHGZRLky4mEPY0CCQpJZBQa0aAIeQmMMaEhIYX3QQEWsq3vpAvdi2SY0BDL&#10;YVPQs9tZfUvFbBLLxQk1GgxTDes8nurXjSt6PHrZwr7j4v33SUXFysZkj8FdXf2R02EnD3t9A5UV&#10;uBjr7fcMpxcrCudMnh0FCENobXGwy1W6X0VFYiFEQ+b1RIghEU14p6qE6yM9Pw431FeM5/IhPJdG&#10;sWDGpPHjSeAVJgjF8/ZSZNlKAeei/bfH9tCpnNGTEJ7HY2mJZwvWMs8P/iS1t0EVJkgoOiaEhiIA&#10;6yHCZ5XS1x9Bz44CfHaEPbPw2N8YjEfGtrbOVzPS02gQvVG0SPdnTKEh9Ly6qKzChLX4zKEyjCk0&#10;dJaW0vNuCoWR37hx89OTJk5ISGiI1/9lEYs2u6uqknIuQOjPFJfjXWPkJXwIHVdSUlK4bNmy2mTz&#10;i8TnE12WiDFUUkijVz4qNxINGl6iYj86nyMZ6r7M4fgdnpzjegyQ9+CzI5qjrzGD0j+Mua+ju3tY&#10;32XkbEIRFIXLiHyLnrnJ5hUIBN5QTCrdeyHRYvD9O3+IZo4426zQ8JmvdoS/v7kv+PxjyztgvQmv&#10;oRh19kcydtiyxgwRRZGzw7yFSvhmFEL1RGXt2rWNhYVFYS8+i8VCHwkGLTRUFHgk6GkQ+kc/7gd1&#10;HJ/XW6kJhq/ZMzyJjPmCJM83hYWF5OY35C0BmxrzBmN3Y2Pjj2g39ViGngeqqk6DCKGhbpGEhbgf&#10;g9BQ5IevF/NEWHBoqIjwHBCRn/yPEIIU3703IoU/oo7v52JtM1hI6Y/HSaPqje5L8YGvHdHUVLcp&#10;1nYDgWWyDI85JDRE+7PipWcYhmGYrQYB52ODvqdzBV+GqhK/Xo0N0UsiQreE1V2wCjE/WmhhQu9Q&#10;cjj+g60sQ31J7FNcXGxLNoRwXV1dk9Nhp07AnFBO0vQCNhAvqqysfHkwHXo0ChPrgiQkMIgBZIM/&#10;oB00LJ1tEpZjAYWEhlLIcfGSMwzDMNHBtvTKwsIi+ogXGvUtpVIESYu3xYHhf8u3IyI3hNC0mk5s&#10;vy/CbfY3LKYOnm1eaIhlMjf8b/mMptXG/DAqpXwU29yGUNFiJkWQwPOacGg4I4FA4N+qajIKDc1p&#10;aWnk/UL/uKEoCo2CN34w8TY0KDE71TVNLMD6gHEgxcxBmPUjTnsb/r4Erx9LV1fXrevWrRuM14De&#10;vpAjDMuwjOVRtbW138TaKG6GSlEK1qj8FJZLCK0Wwr1lcB1lCJBAbq+SWrjiiE8gxdI/6vb/HfmJ&#10;PhHdPhPc/tYcvY97a4UElPvaV8Llh38GFlN/RxzXH/dB6Hen1wS3vnYAvPy9q186hmGYLQl5uNtl&#10;J5ca0CSoihh4gwTYyWGD+55sghffbYEur4TeXovtCsywos4HZlOPeK9hbf93x2Ag4d7l506Ey/+2&#10;VvcyOJzYiy1QXGDpt/yQOem60PDtz9rg96dMgMLcPrXFX/4wCb7+sQPaOyXc/shGuPuaHmdilJY+&#10;sO2+Y3iU6nUb/VogIGJ6bB5uqqqqPnY47NXC4HlKgDglPz//ssg2Al4W9+NlYawDW7H+SIN1/xWZ&#10;bzD8oy6AkkI+GrneYjKRyCqsIial+CAyXSKQwKjM5SQho8Fbupg90gKWwVBRsay6zOX4OKxNJuAQ&#10;u92eV1lZGSYwxQrr/SZVOcu4zKToXiSNHhFD9IWphseprmtcl5JiIXFRavgWclDlTX2PZU7nR2i3&#10;IcKJ2M7hKKH2x7AOLBa+wNP4kLg6bBnoZZCU0NBpt5+CG+5vXCYpEnRlZSwP6MNKQMr5as/35JAY&#10;Viq6wDRMaEjhp7FsHzWGDqZ70+GYTu28fsccHDh+WHDjfveZEbzGivF6okh/rXjwt2LGtxj2gbt1&#10;7o/30ieDO8Jhpf9DVspQ2HV8dpDI0BSxflDXcjAs/JeGUOC6R7ay6dOnly9dGtMpT5fX+z+b1UIe&#10;R9P7lopflJaWbo/P1KjPbzzf5wUF9k+R4yh8Zg1oH9kBFvOu4Uvlp5H3d6Jo+IzFZ7hR4K3aLJYT&#10;cJ60h8RITCZTQeQyofV559W/j7icNfhze0OSFItZfRGv48NiCdaHAl7zO+I13zu480e/X/tz3A1G&#10;GQqTjtdVZNSPRYMRAMZD6YnOGS4LHeT7l76HBUO+H963VOyA94IT17mHYudIs80JDb1+FW54eS68&#10;unDIA4JHhPVqatTlX1lzodo8Ieq6sYsIC/cihPxuS+49Nzd3Gj6USU2MDxRB7pTHQ884r/U4r8R5&#10;2APA7/dvqfthvZTaKXV1daEOXZMphYRqYV/n0Z4v42US7MA2UkydvfQRIxljgt4kqVM+5B1RSpkZ&#10;I3nkyBxjhztpDCJDPy+It28sg424bwr3E7ohhRAj0iOYl1dAHiSMHevYQpZ0HqrjbTd58uTMlJSU&#10;E4MiSrJzMvRU0uiltCxytD6m2+aeqwzDMAwzAN0S5KUVFZ6HexdMmzZtfHpaapirbm2AjrQAwIII&#10;KaPFarVSfTMpTzzBUbAPgoDrQwsF5GK16gWno3Sly+WYj43mR5MSCAo4UxhH2ACsDWhwUKyOkUjI&#10;M+TEieNPwgwOxmyoLkSjbq1Ys8D6hliJORtDMZOwkesbDMMwg0Ziu1aEhIaKErP9Gy8PR/jASrEv&#10;tm1jDrLDtJGdUMMVruIL3PuA4bUCAf+YGPRpRFEUU35+wXTjMillXOFbIBD4xmQK7wgRwkyDCQcl&#10;NGxoaKgpKCiqw3Z9qENfCEH5vRa0xy7CR1PK/Hx4D8911PwUpV/YoqTPs9/vu89kMtOHv94+K6pi&#10;XGCzpfwG9/s2DUqtr69/O4mBEaUQHo2iG/M4rra29uNENqZBm3l5eccJoZAHg1k4FWEZoG0FEu1Z&#10;iynWRGwytkZ0/z975wHfRpH98Te7ktyTOD1xC8GJVQwHhNBLCL23owQ4jnLA0bnCn+OAo144ygFH&#10;OQihhoRyCb330CENSGJZdkIS1/Q47pZV5v/eSrZXq2JJtmM7vO/nY0uanZ2dmZ3dnZn9zXuDkFcX&#10;F8OPFePh3hnvQdG4yO+Kftk4QvPSs3rjiIjbdyZISLlsbQ7cd857MHF05HXC5LXo+peOg3WbB47X&#10;IoZhft2kpirrKms9tl1yw7UeyUAW/kpWueHNTxtBYg9gVLYKaakKFBZYQFWFtn3OG9s1F8KyhyYO&#10;yTXz5TOy4fp7e19kSBx9UGbEcLJoOGyIAtsb/Jrlwv/e1rk2FEZmm+DC07Ph0bnb4PPvmmFtdbsW&#10;9tT8gJO0k6aHGv7Yut2nlJeXr+v1zEch6D50FvaL9EKToUOHZpL45Hl9XJfL9Zbdaq2leaiOMAGC&#10;+n5hQsOioiJafELvn7D/1vRC2IGFnB46FaWxLNlySJA/Yl5CBBomk4lEkc8lm2af4YdZoIRY68Zh&#10;giYo/Kc+GlmBdDjsy7CW9tIF/w7r9kbjYme9m2qPzxcmOBNSmW6sbuGTSdc3BM7VjNAgleq7V4WG&#10;K8vLS4rt9i2hLp/FcdTPj3dMEbTmaBRSSWz6lycr2EoUElEVO2yvYt47rYiR5xuHY1JxScmqlfq4&#10;WKgncdRIgijd2ETzKhgmNFSFlp4FL4AyZ3n517HyEBSpKhj3pZa2tsexTm4GnfhUEfJK/FiYVAF7&#10;ExGqzyB8AGUd36WA6cY7h1f2qC3/iH9HhYSYzdSWowoNV69eXe9w2F4QAUuQHSh4IV8GgXMXQlDk&#10;qYm0fT45K+6cmc3TjUGyB/dJiLRvQDzeY6GhEPJk4z3dL0SIVgTv0+9inV1j2HOqqsByvM6vd7pc&#10;L/WWVVR6XzFy+PBXIOAqutnnlzOiGYkYKKSkmMjbgsG8vfyp1w8U4fnr69E1JPEaEsfrQ8yq9jxg&#10;oeFAYVNDJlw750RYWT2m+8j9xCYlstBwbuagXI0ZMtslpdi4Iw6KfSM1Nzd3pslkJrOiBiOzIpgv&#10;YY2wa1+zEQd5z+Fj4T4S2Ok3mExylPGGtGHDhpjmtvExUWsQGorx430kgkvGPG/IqiohIr+8xodc&#10;a2g+pXkzyLEAACAASURBVNGIb0g5MH48q+0pju6lixgVxz4JkZ+ffxiW6TZ9GJ6LW6uqKt+PtV9u&#10;bsGMtLS0RzBPI0T44kOyXDihN/PJMAzDMDsZjTj4ne/x+O4uLy9frd+QkWEKe94L4YnZb/B4POtV&#10;g8tjVcqk+g046J5pt1qnYLflxNAtYhd85N9uNqm3OBz2l9zu9pvjdH1g6CnIjW63O66VcsU228lB&#10;Vw+jIyRLizpy4kmHYRhmkJGIeZfeMQXTRcjiPCmFOVrE6IiQ+Y6gUC1s9XkMIk/+JIysqqysXNA7&#10;ae1Yxo8fT2PqkLkHv1+JOW+0YcOGzbm5eTRp3jkboqqyp0orsnqiP3e69BSjcJCsZxwE8ZPwea6t&#10;rS3Jz8+/EFvV06Cz1gGB+a2TMPwkrIOyvLy8f1RVVSXhDUL6pJRxzQePHVtQGHS5vGeEzXRdjsW2&#10;PzbxPDDdsWbTcJjx2AyYeeaHcMzuoetjPyvZFW54+Vho6z2vnAOe8g0j4axHztHEl+Q6Wc/7P0+G&#10;m+YfPeC8FjEM8+vG65VflaxyW3fJtfRKPzZvnBlOP3oIDB+qQkWtB0YNV6FqvRcO3z8DMtMVuHvW&#10;Fs3K4bGHZGpW/jpQVRJkRE4zPVVobpnpb0KuGXbNs2hWBLfU+WDe2/Wa4K8vMJkiV4nFLOCSM7Lh&#10;vqe3wpeLW+CNTxrhlCO6BIQzThwCTy+og9Y2Ce9/0QQlq92waasPDpmarll87KBqvYcsSZb3pvvZ&#10;+Gh+HiCLRG6dmRGgkKXrEKEhibKK7XZ696dfkGJDDiwtLQ0RlKhCBKwZArxZUhL6TlFDit0NIyXp&#10;crnWJlsC4Yc1RnmGEHJAvpx2lpW9EeZ6WMBFiqLcHeHc07zeXrp4I7EdkpX0V/SRdG6qv41oRUqE&#10;Wyv3Yrct2TJI4V8jDBUuZN8YYsG808IzvYg0e/LkybQYKa4FaempqWRJMFRcIeF5bLMxhXm9jk8+&#10;gReGwV2pma6zP+lDtm/fvnl49jAa93cqmwWI0ydMmHDNunXr6gypdloNje5aWdMeWLDNXUjfSchI&#10;FtLwWp5Pi8+7YomTI1nW3OEE3dzq2IZl67y/iAiW93GMmHRbxvpYo4QHx9GWvf/F86cXGtI1cOHE&#10;iRP/YfRgpKqCzjMdZhHWbyLCsbCy4jGStngrRCveY9OMwT2+bsmduQA1pC7wGvvO6XQu0Qd5PL77&#10;LWYTtTmjJ4FxeGLn2q3WW+x2+wPNzc0vkLXJnuRp5PDhj2GaRYGsyOvwenf1JL0dQ/g9FC/qpJ+L&#10;MY4T1q4UpSnpawjb5Jqwmc8B+vzV86uZkVi/PQsumHUG1NYlsVB9B7JJzQgLW5QyDtaYB6U31pDn&#10;CnbSeriWKj5yc3MfxKMZ/a/vCEogYPEPn8fgwfLSy+X1+GM1PsAXk4ti/Iw4rMM4ighXskUZAgZQ&#10;FBoihk6iYfoRnuXxoFl6jCOW8EcQ3OkQRjPtMcsQJCQO5iTJMkSG3CiZTOZ5oKssPMY7NTVVM2Ps&#10;RuLE0xVFzNMGFgzDMAzDRKISn6qBiTcpvFJAs5CwGX+twi7Az14vfB/dFbJZUQ1PfK9XiTkJbLFY&#10;Im1P6jlNE7uKopyCg+8rMQVafWoU+dHU9+9SUyyn4kB/RklJWVQ3iUGoP6PrmInd09NSvwy6zIgq&#10;oCy2Wo8AVXkV2PoPwzA7OTQ2NIysIpsyiUxIXBxr99QnXG/MTfR03LqDX3zGw6Ad+/Yo31hq47yF&#10;6NomlR4mn9R5rqysnJefn78Cv96Dxz8awjNRJITySl5ewXE1NVUXdfMinfpiJFIMtlmRLoR4LS8v&#10;jzw8zI+20/Dhw4dlZmaR659I5hvpGvJC2OJepjch4Vx7BPEcuRP+NYkMO6Aye33h9dHuNbHIkGGY&#10;AUdTi/+LH5a3nn7CYVm9ZnqWxHRkwXB7gw9yx5o1C4cZ6UKz7EfiwN2LUiBnTNfzYe/dUjWx4OqK&#10;9pB0pu+fAVeemw2TJ6RE7P397GqAz75rDt/QS7S5o3dbzjtlKHz4TRMsd7nh9kc2QUurH357zBBN&#10;hDg0U4Xp+2Vo7pV/LG2DJStatfLecW3o+tOfytztuN+nfVaAKJAQ0OGwz6e5JF3wQTabzaoXZ5D1&#10;NSHMU4z7q0JzAdspBJo4cWJqeloquTel91lPG+MHtxsXxTSQ29hky+AXYrNxkCOkyE02vZhYzG8W&#10;O+zdWsby+eVfsP4+M4ZHco+LTLRPnnwYfnae/6KiolFmk3pceMqadbtOoaHeTTVWeGT3uRLyjL1y&#10;3G9zd2WIjgw3XS2gb+ob5EbjkALzTtYyuxUa2u32KYqAPxqCt3l8vh3uQnWly/UVthuai+7ykhew&#10;UPk3/Rx0dvYQEtoZ5xzS0tPTz8XPRzsCdNejt7XVPSfWse1FReQudwy2g6VOp3MphQUtJ+qEhmA2&#10;Kcql+HlrsmXsKQ6H7Q8ChN49O4nE7uuoH7JkiW3duKjdjdsbkj2mEP4txikSGUdbJkuUeB0vDHHJ&#10;jY+1tLQUsgbbacWVvCF0iDzBn4A1Qy09mRdmJRAgaRfDpaUVmzEvxuAcuofEEqpGw2q17qGq4jIB&#10;Kgkp9ePrKq/ff54xPrmyx2vyTLwmXwOD10kNAUV4JmZlZWbciXV7X0tb26NG0WY8OBzW84VQzu9M&#10;VoodZ8VNwAS8zn+MJ6qz1DWVPHd27RpusEHvfroXMS409pWW1kQ2vx8H1CaNz18JffT87UV+FbMS&#10;TW0W+MNTpw94kSGxTU0NC/tfRn8Y3+sNZL3h5t3nq5zHjx/vMJnMVxmCl/n9cL/XC4sVxdOAN/tU&#10;IcQkvEG+DRFk58kj76msrAw3Xx7PnlLWGQd1o0aNokFCLKuGxkEEuN1u40qMHY3x+GF5jIAxTlzW&#10;f+KBHuw5OXnPAin5u1jX1NRwfqyJ+KALJ3I/FeICEc/U3R6P+EwIz0afz6eqamqeyQSP4ba9eyvP&#10;DMMwDDNokPD2Smepsd8VF16vd5tqCX03jc/UmP0G7C+NNM6C+xUl6X5DsC/wyMSJE2enpqaejYO5&#10;S/HJv78hWiYO9P9ns9n2irVqT4KcjQPudNz/fF3wJBz0f1JQUHBQRUVF5IGmqlB/Q/9mtA4T+6fX&#10;7/8Uy1uDWRQWi8jFPNyH3ZIwVw8MwzCDBSnBOObNyM4uGF5XF+X+GCQ3N3ekoqgh43YpRa+NGXtA&#10;SB6wfK8KIV+Od2e8x6/o/SwlBua33TBn00tWFuOjtrZ2O467aUK4c25SVWUE675djBs3jvoKxvnX&#10;cOsuiWH0xqE/t8a2tgVjXA5xgs/x+mQzVVlZuRw/js3JybEriulSEbCUEbIKmcJycvJo0et9MZJa&#10;gz2eGxUFXoKuOTCTEMq83NyChurqig8j7ZSZmXkthIoMsd8k7/f5fM+tX7+eFtR6Ro0aNSQtLW0G&#10;5uSJZMvJRMek+GGaLWAUYenaHPD4VNivsBIOLloHKWYvuH9lYsNULPNBRQFjFN+tygeLyQdTdqnR&#10;LBxSXXmTXXvNMAzTBwjh/mbJCnOvLywh64X0RzgmpUBdvQ/+796NsKc9VbP09+HXTXDBacO0qZMP&#10;v2qC2k2h63OGZSkw88+jO9OIxEdf957IkKwNfr20BfRvYppbo+swVEXAo/8YB5feXAuuNe0w84kt&#10;cM/sLZrIkMSG9sKAsefKWg+cd/Iw+P2pQzWhpZ6vFrdscXvkjrWyFsTvl7OwDHqhocA+GIlHru8M&#10;kOYLA11wuZa8anTFhDMLCwuvI3ei9DMtzUKiJur7Vbpcrk+Mx0pL82TojCd2kLCYRI8Q/rYI66kS&#10;WSCWCLZ4IimKjGqFxyflbFWIG0CfaUUTEHYKDU0mhYRlFmN94yk4nFyxYt1qnS2dm+qmLXV1IZYO&#10;oWunMFEP7p90nft8os0UvlaiT+pbgmgNM5Yl/Nnd7RcQpRU9jrFDcyrh72VlZT0QWfYACbPwXPxH&#10;FzLCZBKn4mfneFxIha4zMgpUgffDCR3heIuh9vFo166m4DyufHfNmjUbYh5WEZcG63B2R5jT6fzW&#10;4bCvxPDizogCLsFqu2tHuZTuANuw3WRS/yxAXBSyQcLbpa6y+zt+jh07lsaExgu9Z/cOH+6fZFvG&#10;x8OjmJlpIelJzZ1yp97CXlR0AgTe89dvq6+PfH1Gz13YdSuEL+nykqit2GEPmcdA1PHjx1O9tkTZ&#10;rRM8T7vifemveJ5orD3FpCrGORA3PiXn4vPkb3h/iSiQw3b3Ed6/pppUgW1RHBjlUKOxLd6XnpZ6&#10;WbHVehGJdOMpX5ARApQ/h4QI+LvDsevckpJfKhJIJ1noYb9HnHFDbm2SFlYaIviF6JFlRyNB66bG&#10;RZfuZISmHQTaZOhFJGSfPX97jV/FjMStrx4JlVsGh0XARmHBmyoZSw60xZXmkVBiiUerNSAhF3n7&#10;dP0U+/X1AU0mE/kv199DKr1ezyG1tbXG0VFlfn4BrezpRaFh8mBvp9wYlpKSQq5pogoN8UZmdF2z&#10;aevWrUlPYvcOsgyrv9P8Nnbg9ooVm0Sfubl5dn0YdvxW9VZucnNzr8EP/Wol7NjJs+uQWPuNHZtH&#10;datXveMFKY+urKz82RB1fX5+fjWWlIWGDMMwDJMAv/zyC63+o+exblJLoX7Dl9H2EUIY+xWyra1t&#10;dcTICRBc1fcc/dEqQhyk341HO0YXJU0VggSVsUSVbqfLdYXdam3EnuiVunBbVmbGm9jnOdy4qpwm&#10;NE2qEtIPwuHoaU6nc6Eh7U0Oh33tYDUzxTAMQ+A4L+x+nZEBh+DHG7H2w/vnIeGh/rDxcz9A5el8&#10;LpHlu8HmwlhK2WDwrBC28rsvoQn6/PwCqkf96tqp+Be1HlVVnWoMa29vT9p9T0Aol15oyJm+rRrb&#10;bXZjY+On3c0p9CY1NTVkseO68ePH32QymbAvIm4BneUCbHs07xFLaAjV1RVv5ufn03zZO2TRMBhs&#10;VhSYP25cwYHr11eECV+lFMfomwdew49WVVXeoI+zefPmBky3LOnCMTHZt7AKMlLa4bGP94MnP9tX&#10;mym+6NAlcNVR38FBk9fBpyWF3aaxM3Egltls8sNDHxwIz3yxtzb5+8fDf4DL8G+fXavg21WRjG8y&#10;DMP0D/Qifr99doNWtx/SUvpOCD0kS4Frfz8c3G4JTy/YDj+VtsFL79SDuz3yu+7jpmXFFBkSi5b3&#10;zvv4/fdMg//cPBYOOnttiLiwuSW2/nL9Ji8cuFc6lK1t1/xwkY+wbfU+zV30rgVm+Ox7jLPZC3+6&#10;YDiOFcJnSpaubFWxf/h9rxQiQcj1sVF0JECcj2Oavwc9a5jtNitZqNoswX+BAPUL3e7pqWYzuYR9&#10;PLCfErCSJuHZSEYz3O4Ub2qKIVD2zFuG8AuTUX4kBfSJWMrr8++LY5Fu3UyWlZVHtbKG9b222GGn&#10;RTPHdgYKONXhyBvR4WoazwVZQWv3S3EGNpdF0CWwEkFXrDfRD52b6lc2bNjQBBGRWBci5J1yXl4e&#10;6SySqiNV9avhei/ZJ/UtJJiN1hjxfHdrndxeVHQZxjSOwX5wulyzI+6wA2hpa5uTnpZ6N4QslNPc&#10;lGtCQxJymU3qoViXn2PBX8NtOmEh/MZqte7jcrkW4fWo2q3Wc6lesH2EWQ3VM3ny5EKL2URWAhvx&#10;YnxRvw3r9klM42Fd0DibbfJpYHDN3asIuLzYYTsOL1AFr9EhWIRdsMxGi3NtEuQDpa6yW/UW37B9&#10;e4Znh2lmeqQX8ithjouoWuNqy3gu3sT7YjV+7bLeJmB/mqPvcJEsFXFJQJ8NcyPoPbpBu25D8+tX&#10;kr5XBq2fhu2P+YqrvKtWraqw24qmQeg8CD7u5N+ETy7bsn3799HvQV1g3ZRiXg622SbhOF+9HksY&#10;Ye5MoxBU5VOyUFhS4op3cexWciGP1XaULgyvt5QH8fO0ONPoCat9fmk0BhGRcEFv+PlWpEy4I2a3&#10;23+r6J7lUviW6Dxe0fVEHRv9gXp2DWGbNF5EffX87U12eqHhJysL4aMVk/o7G3FDfmkbFQsM9Qcs&#10;/M7PHKzWDLVJ66+wo3iOLmhqbm7uXtXV1ct66RCW8GOKHIOVhG8Tf+jseGpqajbn5xeEmHtGqO7e&#10;ixQ/aKlvhmHSNxE1el9B4oA/6H4fMH78+Al4DtZFijx+fN4pYBB7KoqMKjBIhPHjC4pNJvGv0FB5&#10;a2Vl5Q/d7asoMN4QtCmCyJBhGIZhmCShFV7FDhs+88XJHWHYrTkH+zj/ibb6Swn0jfT8vGbNmu6s&#10;WoX1F2NBExiYh+PsVus8zNCMzg0CwoQNRijfuO/VdlsRDrzFhbpNB2F6NKl1qT6+KVzQ4cHjfwEM&#10;wzA7IS0tDT9kZQ0JcTOPY79r8b75ZtT7Po57g4vH9LS73e5ux3R9D1lJEWd2/RbH5iFVSP/lKTF8&#10;PmWtKXRWcBjWt7W6ujpp4V7iyE+x7nQTX+JsPO//wDYRxY2a+L0hwLUBSfboKSnp5JIppBaklN91&#10;fG9sFN9lZYG+3aqZmUPIQsS/kz1msgTntu7JzS0oUxR4vWsLXSa5I/G8xXQHVFlZ+Xl+fv5v8eub&#10;0OWSKctshjeyswumGq2LCgEhL6qkhH55Yf9rpjh3A1w46wz4saJriurphVNh0S95cKh17a9OaGgb&#10;vxnOf/xMWFEVcJhDD47/frIffL86D6ZOrGahIcMwAw8pFy5d2XbGQVMiG40u/cUNXy5ugbRUAfvs&#10;ngZjRpigfF07OFe7od0j4aTDs2DcqNivcMkCYNEuAbXZeScPhU+/a44qMiTInXLsLIN27J4yaYIF&#10;Hvr7WDCbBGSkK9Dc6uvcRpYJI+HB4/79gU3w/peh+oobLh0JZx0/REvLh8OG2a9s1ywkbm/0w/Ch&#10;oVoPsvDY2iq3d1gF7B/8TxiETaOtVutJ+PmqvaiIFn6Mxhp+qKSk7Mtiu30FCNitI6JUNPfJjzsc&#10;u4wTkHYkaPon97ORjrJmzZpGu81KfeYuuaGAIcm67wwcXxMshSBkn7icBJPPV7dy1aqep01uVBVx&#10;rC4kRfgzScz5n4DLX7E7lmyB01m61ChKFFJcgPV1Kw7jzFmZGcGxnTeW4IzEiyGuE81mM/1OSp0r&#10;pWlIuPty0Sf1jYUdZhTfSEXGfHc+adKk0SkW8z8NwT4J3itieYzra2guuNhhe0U/94olm95hodKs&#10;qr/XgvzwbKu7/Z30tNR7QSdKNAWsXi4qKio6EmONx05lLe73fqxjms3qJVqaEl52Op2N+m1NLS1z&#10;MzPS7wHdu24BCi1C7zuhIY7dJdkRDJ5SvOA347W6SQpoxkyuwd/fuN2eV/FeuNG4o+Z23GFrwFzq&#10;23IaefrTCxITQTFcF4E8ybg8D9AxHQ7bLAHiTn04nieyanhZYWFhfmqK5WgtLkBibpMDhOVDjZDf&#10;eMHrIguMFxNAfbwWLKm8eG+6BR/f83XBAu9Hw1e6SsOs13aTFt3rSfz2TtAF81+wHs+GcP0XPnmV&#10;Z7DNLy4rK/slnrR9Ul6rCkFeFjoFyVjoU2022zGlpaUfJJLPhJHkhrg0qXsh1mNd2NkRImHLgNim&#10;T8d0zu5KV30SAnWtecnC5wnNn+i9Y1gmTpyYmoybaiJSm+yr529vslMLDVvbTXD3W9P6OxsJs11J&#10;0YSGNWomLE7pc2/DfQZeZ6+qqvIQ6Dq6QqhPDx8+/LBt27Yl7OrI5xMtaui4YYhxIh/vxG2G+7tR&#10;MDaAkXMx7zO7fosZ+fn5T1VWVi40xszJybscO6C/0Ydh2V80xtvRtLa2vpmWlk6drKxgkKKq5kew&#10;g3IKtgefPi6euhEYPtOQxGIsb48tGgZdHz8Hobbjv6murr4nziSMDwJ64ZKO+3dr9phhGIZhmPjw&#10;SzEXB9Und4WIqTZbEa1AfcoYlwaxqqK5wehEgnwpJD3sa+Agj6wGdooLTULQhO2ihPJFIkib7VPs&#10;XM3QBWdF3cGwL/ZDLrNbrTkhq/4EXOJwWL8pKXE93xlXUVoNC9XMOCAldwlhk0AMwzCDHbIAh+Pb&#10;j0iQ1xUqpuHY9p9437zJ+DIsuLiOxouHhqYk3920aVMj9DNut3tBSkoqic06Jl1ThVBezs7OPmFH&#10;WrvrGZ4SzD5NhndNHAuV3ONcGn2f3sXrFXNMphBLwPk49r4DP28wxg1Y5BNn6MOkhLlxHCbiooNx&#10;48aNMZvNt4XOIclFOO6v7PhF4jtjuxVC3oFhSyPN1ewIFEUuCX+vEZ/ba8zz+5h3rG/xpC54YmYm&#10;PI/X3EmG6zDkxaMQsGtyOWaShUSFkdwBk9CutCaml/Gdkic+3TdifSxblwPLK8f1Q44YhmFi09Tk&#10;m//6J43TDpqSPsq4bfYrdfDwC9s0YR+xlz0VjjkkE+5+Ygt0PIznv98ALz6QA6NHxPcad+puaZA/&#10;zgyV66NrHUwRLADqIdHTkEwFGpp6piG69apRmsCQUAxKqvFjIpeHLDKSyNA60QLnnjRUs2g47816&#10;eHjOVjh8/wwYN9rUWV9EJEHll0ta2lvd/jd7lPke4nZ756amWOg9VKcFakVIEja9CopmXY9cLHeI&#10;B2n+q9MFLNbUXg7H5L2ETJuOP0xYwo+juakMCh1IMKI3XmKZNGkSuchLyqWtkCInvJvZex7I+gJn&#10;Wdm7RmtoQcHmf5SANUNSzGj1LcE/W4Cit3443mq1HieEn/rSZOLNWVJS/h1Ehyzr76IPSElRaBFx&#10;UvN4ipQ5YLg+JMg+qm+RZwyRUqmMFLODFLOZrKaHuleW8HiJs7y3jAklj9c/C0yqfpG3oqriIlq0&#10;hu2BhIb12xsbX6N3usV2+3w8110L1gScPXbs2D+PHD68I+z5WAK7oJvUC+g73hmfNG5ft25dXfAY&#10;5+uCD7bb7bs5nc4wy/G9goS7S5zOR5LfX6zC/E7RhSgTJ04kPUXMNhE9OZkjwm8ecXuicLs9s/G+&#10;SZb7u8buAs4pLCz8v1SLhRb6qWRhL5n6xPtouTFnUpFJe3MQQkTYN7Hr1uVyvWq3FS0J8ZYo4Fqb&#10;zTaLLLUmk6+g9cffORyFdwowk7vz6YYoaWZV/RPE9tjUCebDhe36YczXX/ThqiIeKSoqKi4rK4uy&#10;OLR/kcK/VoRZioVeHyxiu1olQoWGJDynthGXkDMsPQVyIvTQBvTzl9iphYYvfL0XbGoY8O6rw2gO&#10;Wit+O72QfIn3c26Sh6z05eUVPI79pOs6wvD7HpmZWYvz8/Nv93q9H23YsIE6vBZ8qI83mczDY6Xn&#10;87mrVTXUFjje0OdgWtdiZ2EFTYgiToPrn4Pz8vL+iHmZbRS6DTSampoex7qhSf0OX9l4JxRvYflu&#10;amxsnEsvK0aNKshJTYUrsYj/Z9h9JdZBvw6giKDbHBwYiZs7wjCvJ+Tm5r6NfzfV1taSVUB13Li8&#10;w1VVeQAMnXK/H4yrY5IiJyePHpZTQkPl/JycnOOwPUTdz+12L9u0aVMttrZSCLUyn6Io6qOjRo26&#10;jsrYG3lkGIZhmF87OAB+3W61hqzeFiAedzhsE7xe/xOrVq2qIeFdqsXyOxzE3gahb9U3u92eSKsY&#10;aXJxYucvRdxZbLWub2lv/0y/ogwHygukkIuw7/EBDoyd+gklPObY9LQU/WQVDR5r4i0XrWCcMGHC&#10;2ZkZ6YvxZ+dLeRzkPoaD/e9KSlZrEy0+n69cMal03M4xWUqK5QkcrF+KeUpqUphhGGYgg/fHmTiu&#10;Itf0nfdzHC/emJubd0ReXsFz5BIZx/QKUoRhNOk/xZgE3juNi9X6hY0bN67HPD+N+f+jLviArKwh&#10;K3BM/F8sx0LMay2WxY9/9NJqMv7thyUurqysOKb3ciL2wePF7bbK7xefVldXaO5yyEIeluEjLMPx&#10;nakJuATDLELI59rbRbXJ5KNn1AghVGu4tY2eU1tbsQiP964+D5iL/8Ow8ZiHx7xe7xohxEhVVc+i&#10;cAjtC2xpbm58rPujiPuwjn6D54SsZ67G9FKxPAeYzRZKL1cfE+OEWSrEff4Z2m4118MfY5pzMP4b&#10;mJ6rtVW0pKXJdPxdgL+nSCmOwvz/PR6PCkYw3XvwGPnYR3kLuxTfbdiwoaJDADhmzJhxKSmpdxp2&#10;ceO5jNuqI+Zpdn5+wZ749fKOsOC8DVkP/U9XTPkztVddnL9g3pzV1dVv6601YJlNoi8aBxNRVBfP&#10;tp0Vrg+GYQYbW+rq3v96iSnF45WaNb4Ofna1wUffNMGNl42ELxY1wzfLWmGZs00T5v3772NgWUkb&#10;LPyhGao3eOGCG2rh3htGQ/Gk2JYIie0NPnBHsUZI4j3XmnZ47eMGOGy/DKO2KYTcsWbNqmKyFE9K&#10;gT1sXfltbA59LWedaPT3G+D1jwOvXR6+ZSyMHx14R+rFunv53QZ449MGuHzGcKjdFJi6IauII4eF&#10;e75845PGrW3t/reSznwvQNYUHQ77y1jFF3eFiqNsNttUlSzvSVhaWlpKVqKwbprnZmVmkChRd4I1&#10;y2kHBr77Y7pzxbP9nQgVGoLJpP1OyluGFGA3Ng2fztr3QITm84rt9qewp35bRxi5rnY4ig7FPv8M&#10;slbnLC8nS4ZQWlr+jt1mpX5zp4Uf7EFcQho17YeEZ2IeTIrvMPGj9UFCmmz4kZzwTgh7eGDv1zdZ&#10;2UpPS51sCKYLM6poK1h/vzMEb2hrb7854g47mJVlZT8UO+w/4tc9O8LwvF9gLyr6Br/m47l8ssNw&#10;DLbhp1QRYhk/a+Tw4ZdBYPG7BI8notXQDmy2ybTwnVb5/BT0hBOmrbHZJj0jQNULDUlgTAvq/miM&#10;O0Aga/Uh8y1ms5naY1JCQyGxLRtdc/vib8tkebHYYZuPe52rC85MNZsvwHRJaEgCsjCRZzzg2Pz7&#10;8GeeEuHaiw9VBVuE4ISuWxrf2+32mxQBH+qCUxVF89J4VrJ5I+i9A7bRo2026xtY7ONDNgo4Nspu&#10;EfH4fHeYTSp5mNIL9QpNJuV6/LyrJ/nsO+TSsBABve4+Vkig58F++jBVValdJSU0xBTD2+QAf/4S&#10;Saz/BAAAIABJREFUO63QsLEtBZ770jgnPThoUizQIkzwcdqE/s5Kj/F43LdYLClkzUV/gRTiBfOC&#10;yWSG3Nw8ow/zqGzatGkNxq+FECuFYhr++zk3N5c63H9oamp6KytrCJlFH9oRQQjlcdxvZl5eQRk+&#10;TGgkQiMZcgGTtGncvoCsPObn52OnQ5C53I46ycKvD2OZHs7PL/CkpXVZGtDh9nrhooEipMTO2z9z&#10;cvJODLW4KI5VFPVYPA9U/0rwz4B8qbq6ssdiyVGjRg1JS0u/JXyLeKi7yW+LJY0emC+RBQM8FzgY&#10;E3rrGRdiujPwPJTi90YpwYLJZWOcXaIkxzAMwzBMDKjvYrPZLlaF+BK6JlVNAsRNOIi9yW6zhrjY&#10;1CH9Ei6P6ApHwlfYi5qoCxkHqvJueloqWcDOp4AJEyZkZ2akn4bHOV1V4B48TqvDbt+Iz3WagMrA&#10;uBTP0Gnwv5FI2Wg1q91uP0sR8C10rcbMEGB5AQf7B1DZy8rKGoodNkxX/LZjPzzoKVj2E4od9jL8&#10;SSb4qd86HMPZFxzDMIMeHGd9jePy/+gXIwaZKjQX9UrMl544Bru7pqZmSZ9mMgFaWpr+lpGReRh+&#10;LdIF5+Dd/J809jSZIgpffPgcSMXnQFLuVCKwKx4vbktzmC2yUvdy1295J/4nEZ2qi/N7clFs0Z5e&#10;kR7DvY3/cjz3dF47TbRhHs7D/+fRvFEUpN8Pl8bpLQOfpeJiPCcXq2osMZL8ANvXfGMotttv8vPz&#10;78c0rtcFm/D3RZim9tIjTXOSJaBjzoE+/H7hwK/JuPmehn/7KAqcrSjavJknP78Az5u0pKSkRrJc&#10;+Aa5v0rkANXVVX/KycnbnxYDd4WKu3Nycj7COigNBtA8m/5FD7lbexXz04r5oRe0VNgMIZSRwAxo&#10;FCHJknh/ZyMiAzlvDMMwPWXDhg1N+03d7etvlrUcO22fjM6b3eIVrXDoPhkw6+U6+MtFIzShIfHV&#10;khb4Gv9GjzTBiGEqnHFMuuYq+M8zN2rCvf33TNMEi6kpAtJSFc3yYPYQFcaPNsHmbT648vb1sHFL&#10;ZKNceePMmtBwdUW7ZjXwuEOjG2gp2sWStNAwPVXAmcd1vXZbW90Oza1d4scUi4DfWMOFhl6fhNqN&#10;XjBh17NDZEgcNy1LExquXhfo6rz7ecCw+X57YF0YXDA3t/ihdLVbLSsr6/cX8zhueQL7WTqhISiq&#10;or33M0shO8VsFRUV2xwO2wLsRZ7XESbIHazQ5oK2er0y5lwUHudNw3HIveNBkITQkCzK221FBxqm&#10;wzYOhPrsDo/P97TZpJIArlPzIEAljyJk3OZfHe9OabFMsd3+HG78G3RF7BDetGM6c2Idx+v3v2lS&#10;ldv0YXg+qb7nJZVxAQcZQtxutzemC99kSLdY6DjGgdW3RhfAHWBbMNtt1v9CmK9l+Gv/uiU3IGEW&#10;5vCJrgCRAwo8rm0Svk7xYGlp6dfFDrsT9DoFoRm9ScE0vli5alVMq2F4TXZY/N8D6yUu97jBPc8t&#10;LCy8YUDVWQd+/xugKnrPAnjeNYFzci5xw9tynbO8/MtEkpDge0yA6dyQQEWQmI0eWHVNTa3/SyZr&#10;Pp/vC8Wk0rzBsK7sSmN+40ZI5SDjWwOfHxJ6b0Dg9fdRscP2OaZ4WFe+4AybzfYwttlvks0fQQLs&#10;yZMnX24xm9ZBqB6jgO71Ro8i0aB3Fw6H9W8ClOf14XhN3Ohw7PpCNIu7/Ulp6aoleJ2Su+xOa4NY&#10;r/v39nHwHvMmPmf+pA9TAosE3k4mvUCbDGlY9S1u9+c9yOIOYacVGr7y/e6a2HAw0iLM8FlaAbQo&#10;USdUBw00mMrPz6cVHu/hBbJbhChxzybRjY8sIeIukazXaJZhyOpfbm7BFfhAfAFCb57ZwqAsHohU&#10;Vla+mpdXcDXmlVaRG2f0IzQI2SKlPLu2tmrxjshfPNALk9GjRx+Xmpr2Ef50GDZHvOfggOidmprq&#10;i3rj+KmpqSQyjcu9YSyw83G5qpq+hsBgpDN5CK6Q4QX7DMMwDNNzcOC82G63n6kITfRgfHkeSd3g&#10;k+C/1ul0vRopPa/ff49JVUi4l6EPx9Gzq+N7RkYKuSXQP8nT8Lk+IUY2vy4tLY/bWlQHTqdzabHd&#10;fgceSb/Cbx+71UoCG81iksfr/5NZVQ8gdy26ONRfMvahGIZhdgpqaqr+kpubR5M1l3cbOQT5bxwz&#10;RlhQ1n9s3bq1Pj8//wgpxTuhC+1ioubm5pI1ieV9mbd4IYt7eXl51wuh0HOpX0a5VQjW45H49V3M&#10;Qm63OwC0S+m/rLq66vXeyoOU8H1zc9OMaBPu1dXVf8N2S/2SP8ebpqLISJYOutlHseBxjG2J5oKG&#10;RTk9la2toa6M4gHL6cY6J0EpzSV1LIhIU1XTk5iHQ8kVH7aNz/PzC8gThbHMJKvkBZeDiN8fvBSe&#10;/XLv7iP2AwM5bwzDML1BQ7Nv1otvN0yZtk/GmI6wpSvbNFEh8fJ79fDbY4ZoFgd9PoCVq9rg7c+a&#10;NMGgXuxXu6kJ3vuiKeIxSLxHLoXbo1gzJBqb/HDAXmnw7bJW+N/79XDw3umQlRF5AcZuk1Pg9Y8j&#10;6o+6ZXdrKuSM6XqN9cyC0DUhJHBMTQk/rkkVMHyYClu3+2BZSSvs5dBWcUCHp+cR2SaY/0EDPP5S&#10;nWbN8Jrzw52jvb2wye31yQXUj0kq872I0+lc4nDYl5ErZF0wLSBta25ufSk0tn82DhHO0wVoL7Yl&#10;yLnduaZ0uVzv223WCtAvThXyFPyfsOewoqKivTWhlg7Mw4D3FEdgPVUXO2w0ljhZF0x1gkO19hBr&#10;de1e79MWs+kG6Opcd1gzfKM77yJkza7YYaeFRPt2hGEiJ2L/+apE68lqteaYVGVqSKCEl/pClCZV&#10;MSNsJOGXz0eKS9hsRdT/N1jXkp87XWUv9nbeegJe6C/i3YTcO+vfB9N5d5aUlH2vj4tt+SkB4gFd&#10;UOA6EzKm1VCHo3CyAMthGLMBI8cUokoBubSAXBeUmWqxkCXFh+Mpz47EWV7+Gd47SGA5qStUUN4T&#10;nnMhF9F4rw5Z/Ij1/XSii+HIbXmE+2ZmML05FRUVrYnmjaD7aLHd/ixerDpRmNgd73m74raErM8F&#10;BNnWk0NDpQvTWZhM3sDrvxEfgCTm7rhEharAg3icfeMVA0ajvLy8Cu+LK6msumAleKy40y4tLX/B&#10;brWSBdADdMHpeAk9hJ+n9iSPfUHQyu1LmF+9i+g8h2PyXtjGes3te2npqi+xLYQKmAPX/9+i7BIV&#10;m81mVRURYnUR2/xzeu9cA5WdUmjY7lVh7td7dh9xgNImTPB+2sTuIw4SKisrq3Nzc/fDG+ONeP+i&#10;C3tYtzsBbMTbQdgqAkzryfx8zcgMvbAdpdu0suNLdXXFixinDuM8CKGWBWKxxev1JvTQ6yuqqioe&#10;y8kpWKko8J9YLytw8PiZz+e9pra2tmRH5i8eyP3w6NGj909JSbsLy3AZBDtt4cit2NO/u6am6qGB&#10;NmChVfx5ebTCXyFXTEfEuVsznpd4LCowDMMwDBPE6XS+bbVa91ZV5WER65krYalPyutKS11fR4vi&#10;crlKHY6iIwSotKJV34/q7C8Jv5KOw2qyFhg+Mx1KCw7qHquvb7wt0cmRDpwu1z04GD9L7x6a3LnY&#10;ccCL5a6lydDJkyfvZzab/oNlp4mKePy+Nfux75pMfhiGYfqb4Iu/K3Cs9T6OtW6D0EnkSHyLQ8Xb&#10;qqurP+773CUOzXfQJHBubu61eIPHvxDheCSSe2vbh1RVVT2Yn59fhvm/F7oXurfjmNcphPysN/OA&#10;9bgc63BPIdSZQgC5nIo0h0CT4Z9J6f8r5vmnBJL/Bne1YvlGRNiG43f5UE1NNVk6ifoiN9hu/4Lt&#10;9l1st7fi94MhtjBzg5RibZRtIfsJITpfho8dO5bmy+jlJU3ix5qzbcXz8ILP57ll8+baTTHiRYXq&#10;PC+v4D6s75t0wQfheaAX3XMCcSqozMuxzPTCKU7LmXLgWez4FZOTXQ+XHb4I5n27pzZfPpBIMXvh&#10;j4f/AB+umAy1dQPK6QzDMEyvQUKwzDSHuqXOCyOzTVBZ6+kUGRINjX4oWdUGCz4IuA0uyDHD708d&#10;qlkBNJs0K0kg/QEBYukvkacl3O3d6wW+/7kVjp8WsGLo8YBmFTEae++WlkgRQyBLjCWr3LCuph0+&#10;+LIJFq/oekdO1g4vPSs76r6nHZ0Fs1/ZDjfctwnuuHYUTClOg5ffDXQrVq1zw4tv18PQTAX+df2Y&#10;iO6Xn311e1Nbk+e/SWe+1/E/AaCEuvqU8AZ5wNAHlZau+spuK3JhrzBEZIC9z9hufKFTUHE79i51&#10;ccXedrt9bxI7JpJbVTEsBJOwpam55cFE0kCS97ndQ/BaeQLLYBAAwTfkRlQfUF5evrrYYaexzOEh&#10;Mf3+buubkOC7RYD6UVeIyLHZJp+EXxJaBGVSFHpvqp8DbPP6/XcmkkY8FBYW5qemWGYYgtd4/P65&#10;MeIbxWbtXp+8sqfCp96GLDI6HLZ5AkSoe2IJYa6Q8Xp6AdvH3RA6zqyvr2+MuJC9CzO5Mhcgxcsr&#10;nc6rY8XEcVT6sKFDyCvjUF3wFYqiPDLQ6o7Gt3ifuFUR0CkeJZfjxVbrwStdrq8SSUsIeblhiLu9&#10;vd17XzL5EhIeDb2fBfB6k3Ob3IEUrfcJSL0Yj9A56DCZFGo318fYLYyioiIyrBUi4PFLcUuyAndy&#10;Ae5w2N8MFaiKqfaiIrLsGPEaTQQJYrvhab8x0bxS23U4Jl8twLQI9J4wMM82m+2Y0tLS5Kxg9iF4&#10;L33QpCpkidTSFWq6Av/9obeOEXR//Q+8hhZ0BgoowjqZjnWS0HyZYnz+krAZ2u7plYz2MTul0JAm&#10;KLY2RfImMjj42TIK1pjj0eINHqqrq2n0dIuiFMzMyfEfKYSYGlipLi1SCi8+iGjEUOP3izK/3/PT&#10;hg0bKqI9eElsiA/m5/GhTaZO6QXySI/Hs9QQ532M88G4ceP2UlV1Ch5jIh4jM2CHTlJe6qSUtX6/&#10;stbnc5fh8TYkWCSfz+cNWW2Cx4s2iZwwNTUVX2B6e44fP/5AIdTpmPcizHtGUMRW4vXCB+vXV6yI&#10;lYbX610ZqOdOonZkvF5xmhDeDpeF0NJiWhMpXnt721Mmk6nTdDfWbdQJ5E2bNtELlGtzcnLuwnjY&#10;wRd7YRbG4rnwY3nW4bbv8Ry/F2wbMfBf7vP5Ox/+WPHVsWLX1NRsxPM+NVacaBjLXVVVRYOQI/E8&#10;7ILlpon+yZj/YeQFC89FO5ZjO7YjfDAr6/z+9vKNGzdWDDTBJMMwDMP0FjhI+x32TzotBba3tyf1&#10;YjsSJBDEjyOLJ092SLN6PHbYrCC1wX+zFHKV8Po/psF3PGkFV63uQWmBybQP7p+Dz+/OAd7K0tI3&#10;sRxjrFbrPvgs3weDJgh8voOQJhkQgNQKPyzfVl//SW1tbXOkY/j8cAv2Bx7q+O31+jZGikeTvg7H&#10;LkdLmRayKhz7M52uNmiFIX6choPT8YqUB0oFijA/2ZgfswxM0tIbh61+P6zBvh1WlatyIKzQZxiG&#10;6Qk41iJ3Im/jeNFOFtTw/kYipmF4v/bROAu/r2pvFws3bKhYHU96OD7/LY47O18aeDyeqAvAcKx8&#10;Eo7vLF1x2yPElfn6Xxs2VEd95gUFavdiOe7Pzc2dimPEPbE8dN9Pw3EwTWR2vGj4BfN5Eo5ZnfGU&#10;KfKxfOeS6+Vk929ubopoCqeysvI9/HgvLy9vDymVKfiMyxH0XJTCE5yvoRcmq3D8XhpNfN/c3Dwz&#10;IyPjka4QmZDFAUybRPSXYh5uxM/DsQ5JpE9vo2nOoDyR9hCKfAHTfgbH9ftSmvg31O8XTUL4S/Fc&#10;fJOIG2tst9Sf+AzbbYEQpgOwnnbF+qH+Cs23bMNzT3MKyzHd8khzWnjuUnJz80ImLLFP0Ck+xX4H&#10;tbNDs7MLhmdlSZrzmoTnYCQeg0wDUT7rMO+lXq/7G/IgEimPeNxX8TidLnbwWojq3qumpup2bLNP&#10;6MOwDCHnDcv8PKY3Z+zYsXitmndTFDkWAlaoyTcjvbe4Xifi/LSxUZwZ7XjMjufI3VZDRko7HDC5&#10;AhY6B9ai9gMmVUB6igeOKF4Nc77qTnPOMAwzOCFXrXvsbv/vi283XHfN+cOHkOtiYvhQFXYrSoHv&#10;fmyF3LEm+MeVI2FttQdeeLMenn+9XnOTvP8e6fBLZbvWyZg0IUWzFEjW/CpqPZq1Q5mgbGXU8MDr&#10;YHK5TC6YozExzwLDshTY3pj4tEN6qgIPPLs1LJxEk/feMEZz4RyNy87Khp+cbZo48eo7N8Dh+2fA&#10;ewubYFS2qpX7dycPhT+cma2JGY0sWdEK9Y2+qpXl5QPGKMfWrdtfGjki+369sAVrNIIAyi+L7fan&#10;sFd1f1eoXFxaWhqXBXSny/WczWYli3VHdoRhH/Vu7L8dFa+4SZs/M5v0VhVBCv/V5No52j5CYn8w&#10;tBm1r1q1qt8WVZWVlX1ktxWtxZx1Wd72y7D6JiT4ZwtQ9ELDamd5+YfxHKekpOzjoPvlC7pClTuw&#10;vt+h6z2eNByOXcYJkXaNIVO3uFyuiO9lkwXzpNhtVurr69XD2Ch8f4xmLTMlxULe9kK8xGDeHgjO&#10;2w44fD45y6SGCA29LW1tYQItvJ624Hl7Dc9bp+hSgnwp1vvpoqKiFLOqXqC1c5+vWyEqpeVw2F4U&#10;ILpEQ5rwaBItqh9wCyedTudLWCczMI8ndgaqyswOC/fxpFE8adIkYTGHeCvEBvYnvBck9c6gsbn5&#10;5azMDBIp6hcJfoXtNek5FKKkZO16h8P6Vzw3nYJFOk+FhYWPrF69ujKeNLBeVLvVqvdaRM/n17Ee&#10;F0TbJx6Ex3sz3n/pHHQ93BRxN47TX4vWPm0224FYJ992d4/HpjshJEDCt8nkkSwBFjtsT2GKl+nD&#10;VUU8gtdJcXfWd3c0dC/Ftv0AVkCndUGsi99brdZHcNvPvXUcPPevOhz214XOsiPWCV1DB8R7DWGe&#10;JppU5RJ9GN6b/kpttrfy2ZcMeKHhotUj21dUjYXd8uLXgb3y3e7dRxrAfJ0aj6eYwYnfr5m2fSv4&#10;14N0tIn8hcG/aHHoBrs0+NerBNNOaEVQksf4OviXMMEX43Hlsba2YmX3sQA2btxIN7aEbm41NTVk&#10;bvypRPbRExT7xU3wpUevnhusSxKR9pqQlGEYhmEGIztiUik4KdwrE8Ox0iIBIH58G/xLmNLS0rj7&#10;BsGBYbf9J7JwiB/zk8kPwzDMYCUouuvRpHEwnZhurvQExVwxIUuFieYhOJH4Q/AP8vPzH4VOkaFc&#10;1d7efkgSixxDCIrx+oygpcBErAV2Qq6k8aPH1uwwD/R2+n/Bv14h+NIv6fkVI9jeyEVdRaL75eTk&#10;HAgG68U+n6/GGK+uTnup+24yeQu+jOhmQWeAYL1029aD81Mh/Spy85yTk/eBEIGXQFLCOzU1Vacn&#10;awWa6RuOLF7V+TnQhIYkgtQ+MW8sNGQYZmemoant8Zffrb/y8nOyNYuFOWNMMOfeHBiapcDDc7aB&#10;qgqY+cQWOPLATJiYZ4ZJBRYYNkSFB5/dGmI5gkxokEAwlovkDlQVYAIeq2q9Fw6Zmq6l+WNpYG3F&#10;UQdldLM3wORdUmDR8sS9VIoIPhrIFfPfLx+Jn7HXypBL5adnjteO+8YnjfDu501a+a+9YAScND0T&#10;+x7RxZH/fmZrXVOj77aEM9yH0KIQh8M+F3N9RTCo0uVyfRIprsfnm2M2qTOhw/qSFDHdueqhftqk&#10;SZPOS7GYv8GfhRRG3kKsVuuV+PXR7vafOHFialpa6hxqXh1hEuR9JSWul2PuKOQkgxWzn/rTahuN&#10;xYrt9tmYpZnBoCa/EBHn2Lxe+YbZBDR+1LzmkYvKRAyIbNu+/arh2cPIXSYtXtYswdlsRSRAuqG7&#10;fQPivyISrems3skXna6yf8d7/HggURTmic7/sSEbJNxQ4iyLKHpzOIpOEKCeEhJdwrr6hoZet7TY&#10;W4S7s5bvrVmzJuKY2yflU6oQXULDbq4zVVVPw5M7Er+WxLv4ndLEe7XBOplK94ABJzQkGpubL8jK&#10;zKAxsi0YdJDdav0LBFxSx4TGg3ab9QXQW4mU8KjT6Xwu2fyQe2SHw/aMANFlaVDCrGTT04P3tNl4&#10;j5iK57RD1JWRarHQorojg+8JYoL1cjPuO6UrRC5vbXVfFH2P+KD3F5iveRDw7NBB7tChWXQeQq49&#10;ct2M1/VDqiKuthcV0T3+8WjpkhgR44UsoJUiPsutkfD54WZVgTMg1ENUocmk0Lm6K8pu/QY+V28z&#10;mdRpeH/eLxiEP8XLDkfeQSUlVeErIpKktbXtInyGTqLnQDBoX2wrJHCcGWs/As+nGa8hcmOvE4PL&#10;WdRWeyt/fc2AFxourRnu/8Ps02HO5f+DonHdzxv/snEE/Fw5bgfkrO/wRuqNMwzDMAzDMAzDMAzD&#10;MAOe3NyCcxRFXBn8SQLEM3oqMmQGH3mI3+9XWlpaGtLTh+ymqspjhijrBmu7yMnJu00IOCzwS1b7&#10;fN6zWWTYv+xZUAvnH7wMFBF4xy/wc/f8QPM6sng1ZKZ0nR63V4X/frI/rNsc3YVlbzJhVB1cccR3&#10;kGLqeoe//6SA8ZDf5K+Hh89/i17Mar/9+EnCwx8ruvNEzzAMMzgg0cuUPe2vLvig8dwZJwzJeO6e&#10;HBgzMvBqdtxoE9zzZOB9N0m0Gpv8ULPRCx9+3QyjR6jQ3i47LQuSBcN4RIaED2+3v1QGjKt98m2z&#10;9keui684J1sTNHZH9pDk3lG2tPrhyvOyNQuEmtXGyalQWGDpfscgJCb8/qdWeOfzgOFmEkmeckRW&#10;zH2WrmyFtVWeBmdZWY+Mm/QFfr+cpSoiIDSU8Hw0C0dlZWWbHQ77G/gkJMvQLW3t7bFFfgbIepjd&#10;bj8S+2YfYhqTKQyr8kEM2+Z0Ol+Mtt/48eMzsrOH/Q/36VL8S/h3qasspmDO4SicLMBykD5Mgnwt&#10;kTz3BVhvz6SmWG4DEmxKWECudSPFI+tbxXb7CyDgz/hT+nyRLR9Gg4y8OBx5xwnIooVBmsBNgPg/&#10;THPTSqczqmAwICopmoWxj+kKlfOcpWUX9pZIUzvG5MlHaqIo7G7pNvnwHF1f4iyN6A67oKAgLSsz&#10;/WFjuJDyuu690vUzJEQTQaGhP9xqaAd43j+326y00oUEuT93514c74KXBZKPX5yFaS4tdth/xK97&#10;doTh9XUiuaSO13LejoSslhYVFR1lNqlk0dOuBQr4F7blLdiWo9YltRebzToPOgWeQBX1mNPluran&#10;ecK75OOqol2bZOFva0tbWzfureMH83c5XoP4ABYXagECpuG1Mgfr4MJYVvkcDuuVQii3dvzGi3WZ&#10;2+05Dp/vUT1pJIJPyttUIc4GnatfuqfgPfzpoGECjaAFXB9txJv8g8U2Wy15bjKmN3HixLFpaakh&#10;7Rbz/F5JiSupxYwEWQV1OGy34KFD5jTw942Yz7mYz3XJpt0X0Pm02Wwn4jOYRL57BEKFFe/bX2F+&#10;z8L8RvUaitsPw2dol9VbCWX48H4gUlxqAw7HLkcBpH6A6Qcs4Qm4E9PYgseI6vKbRP7YFufgV92z&#10;VM7C58EV0fYZiAx4oSHR0m6Gv8w7DhZcOw9SzbFFxW8ste+gXDEMwzAMwzAMwzAMwzBMKEpgYryD&#10;lupqUR4IV9RErGUwgx3lT6qq/Ckra0iU7fL5HZqdXgLbsSk3N++qrhBRGfSqwW28HyFhXorZC3ef&#10;9SGMzGoO2ZZm8cB0xy/a9zWbhsP1Lx6XlMjQYvJp1qU83nC3lbGgYz29cCrcO+N9mDg61AsjWeg6&#10;zB7wFLi5IQP+9soxLDJkGGano7HZe9dj8+pO++0xWRnjRgVey67f5IW3Pg3ooArzLVBX74OWNj/U&#10;N/mgeFIK7GFP1ezFLVzUrFkm7CAtVUDuWDOkWgQ0NPk1V8rxcN0FI+CcE4d2G4/0Tq41ya0dWFnu&#10;hhOnZ8GBe6Untf9jc7fBU/MDuo1hQxS487rR3e7zr9lbtzc1+67vT2t60SD3x8V2+3d4Ivfz+v3P&#10;xYorfP7ZoCpnkkBu9erVCVsJJ5FHQUHB/lmZ6c9iaidhkEkRMNfhsE+XEu7Si0DIqp7NNvnY4dlD&#10;yV2zNRjcjMe+OpK4iCyXFRUVTcenf4pUYDcBFuoH6vxgy+X19Y2PJJRhs/l2h8MWVzm9Xv8NZWVl&#10;Dd3Fw3rb2CHYlMIXUzzok3K2KsSfMO+fJ+OymCxi5ebmTh82NOtRnWjpfjz+gV6v72a9q9eAFbJJ&#10;B9ttVrISt08w2CNB3lJaWnZvMm1XSAvVX4fICe8GkIWhBXgMsqpluADlcr8UlzudpVG9umRmpt8U&#10;4nY6QCOe72PwOMdE3Clq3kQptqMw0WJfsb2h4ZVhQ4eQCMjtLCuLKqSiesayPCVA/Avbekxrhna7&#10;vQivn0Pwa7vXK19IJD94Xp8yiLHUlBQziRZvSiSdHQW21erCwsIDUlPM5Br3t0AaSwHP4L1rmsfn&#10;uwO3/9IRl+4dVqv1yMzMjPt1FtxasdB/xnP+RG/kh7wI4bHf01w6S3h+zZo1bb2RLkHjVCzCxXar&#10;1Ynp/xNI2CdghtmkWout1uud5eWf6a9Hagc4VrldgHJWZyIS5mzdtu1KslrbW/kKlvlJzItujA2Z&#10;ipBkKTDEaqLT5brebisag+fqHFDE68UO24t4fc9RPJ61frN5iBD+Q9PTUsnK4NiuLMOy5uaW83qe&#10;z7JZeI+5FL/+RhecjnVEAuZTo+yWOALG4LUa1VqjgYqSktJ/RdpA4khs29NSUizPYXvtsNZqw2t7&#10;Gdb3ApDydR+Ay+fztWC7GK6qJBQUp+L2YyFgshcvZ3jKD/CXaMJ1grxZ4TPyYJNJfRJ3orZC6yZm&#10;4bk5BO8gt69ctWpVR9zA83fS4elpKfd3ChMB2rDVXY/36G6tEA80BoXQkKjYkg2zP98Hrj4Pq3A2&#10;AAAeC0lEQVQqunczWvH4zo/WqNsZhmEYhmEYhmEYhmEYpo/Ru9rIzM2Ftfn5Bdtyc/PIVceh/ZUp&#10;ZscihLQZXMrpkCu8Xm+3LqkGIjk5OaRS0JsXOgDb9y9kECYnJ+89/H1dP2XtV8/3q/PhtIfOg7vO&#10;+AgOsa4N275g0W5wz9uHQpsnuVcCB0yq0CwPfuEyvofunrL1o+DsR2fADSd+AadPXRm2ndK8Zf5R&#10;UNecFmFvhmGYwU15eXnVnr9xzJ33Vv0FF5w2bBiFratph4oaD2QPVeGgvdPhzU8bYfwYMxx1YIbm&#10;PnjumwEN1onTM6FqfUDPsGu+Geb9Oxcy0wMWB//5+GZNaGhSAfbbIx2+XtoCBePNneLDvHEm2LzN&#10;B21uCVvq4lsH8Mjcbdr+JASnv8g2+CKzDsvzwZdNSQkNl6xohSdequv8fc3vhsOIYbGF7R9+3SQr&#10;az3rnGVlCxI+4A5CCv8TQiru7sRszvLyT+026y9S+OJ2m2yErJPhx8l2u/10PHe3kRAI/y7G7xcV&#10;O+xOskKNGUrF45DFnlHB3bwg4cW29vZbollc23XXXYepinifvht6tu20rxRNf03Y6p2AGSJqPzkU&#10;j8dzO350KzQkglYk9yotXfVVrHilpaUurJOv/Qm4qTYSLPNFxVbrPKkqd5GLTvw71WxST8W0V2Pd&#10;rMEiqnarldzSdqyiIBXTmz6f/yZsE6XJHhvTPbub+tuGx/kEwPcC1sV70axpEjabzYp1dn2ETVl4&#10;jD8mkbuP8G+HCQ3pPDgctjlCCg8WM6by2u32PJeaYrmpsbl5Xqx4eIclMZXAc/g2WRxNJD+tre4X&#10;09NSScTb2anFevxDUVHRHbGs5vUnQXHzGXjvOEkRQNfbHuTKF9vy77Atu7AeqjDMErx3dCjA8aEi&#10;X8Fr6KbetmaHjfUxPAcn4GdUi3BJpx0QEt7vcBS+JcD8Tzw7pwFZoFSVT7B8G4odNifeJ0ndX4B1&#10;UaTbdZEE383RXI/3lJa2tn9iuyHRckZXqPh9cVHRIyvLyn7U5Z/EkufZbEVLsF3dgXHOxXyeCxYz&#10;BHoGIRaJqbDPbt267breEEbSsR2OomvwtrYQdI8DEvHhffC4lS7Xez09RpBh8d975GL8F1FoSATb&#10;9qn65yKQPg7vodjJOZt6GaoSNjYmgeE7PinvwGfF4nhyERTDn+1wWF/AZ/7tATfbgs7Ludim8BoS&#10;9Hyla4ieB2OCu9EqvvkenyZO/yV66gOXQSM0JJ7/ai8498AfYXhGa8TtS9bkwpbGjIjbGIZhGIZh&#10;GIZhGIZhGKbvkQu1FeZd0ETiGCmhe191zE6EsEUIlNgOFuDH5R1WAAcbVVVVW/Pz85frVuATE7VX&#10;aAISV6AxvQoJ9f6x4EhYeHPoe7n6llS48/Xp2kL9ZDmyeBVISE5oSLS2m7U8kCvnIWmhxkluxTyz&#10;yJBhmJ2Z+sbW2594ue7sU4/KgqGZKmRlKtDSJuFPF2bDjBOGwl8vHqHF+6m0DWb/L2CojASFn38f&#10;0G9l4PcHbhzbKTIkFi9vg1HDVfjHVaPggWe2au6RD5qSDhW1AZEiuTDOHWOG1ZXtkJ4W+f7/8TdN&#10;8NDz28C2a4rm+vjLxS343QK7F6XC/96LS9vVSQYe463PGuG4QzNh/z0TExs+8OxW6DAjRVYbTzo8&#10;tsvkNrcf7vrvlubmBs8fB6I1ww6amlrnZ2ambusuHpXBbrf/zeWKLZCLB6fT+aqiKK9Zrdb9hZDH&#10;Yx9tHzz7+PAW5D6SFKc12Bf9CKT4uq29/XWyBBgrPZ/P1wB+08VSgaFCCtJlNPkB1rS1tS2Kx3Wo&#10;8PjmgKp+l2x5zGZzXfexApB7XCz3jfG0CQm+e9vaPJ8km68OVrpcn+LHpw7H5L2ENJ2IXa2p+HsS&#10;9ot3J7+7+H0rHu0bzNC3AO2vl5T8UpFI+lKKV4SUy+OI2O4TosHj8VTieamK97rAeIqqt9jWQ/xC&#10;bIq1PVJ7aHO7u71GYuH1+meZZfedXGrrxTbbxUFRblTwpL2j+OVX3njq3QBdE8VW69E4MBqhD3e7&#10;3XRTTFhoiIPHldiOQqzFJZOveMB7B7mgf8vhKNoPQDkeKxTbstgVu/+/oQsGc7MB7xufSeH/Wkrl&#10;daeztLbbRHXgOORBRcr5PinLYsVzuVwf2a3W2ZifmPEwwZB6kULELdYqKVlNXifOmDx5cp7ZrJ6O&#10;ZT0AE7CSe10SCENA3Py+BPk93gXfKSkpXxZv2oRHyp/Nhvxhu/o5WnxsNxuw3o8QfmWsPlyawsWz&#10;wWv7wQkTJjyXkZF6Do7Cj8K8F2G+aSFDO+5Vib+/9Pr9L3QnaMb7ewU+L0LySVb+osUvKSn7Etv3&#10;Udi+Q+a2vABbOr5r92zjuVG8q6Nnwn8Nphf7oR8Fqfjjej50PBdttkn7CqkeC0Lui+d6ItACSqkN&#10;kbcJCdQmvmj3el+nBSLJ5CfonvpdfA7tY1KUE/A4+4RcQxI24bEWSglfY7zX9K6xByODSmjo9phg&#10;3jd7RrVq+P7Pk3dwjhiGYRiGYRiGYRiGYRimi8bGxquysrLIDszpQO54gggBklxnDeSXoYMdvx+e&#10;w3rutDKA33/qv7z4LsXzvSfmYjSAbJJSrPP5PAtra2vDTc0NMqSUZwghnsKvB0GXNQMJ0U04MjuQ&#10;w+xd79hoPp1cKg9Nb4O9J1bDol/ykkrTpPhhmubiWGjfvX6l230iMWWXmk6RYUfeAnleAwsWFcfa&#10;lWEYZlBD4pPddnP8467Httxx3w1jxtp3TYGJeWY44bDQd+v1jT5o90g4flom/PaYIfDVkhbYsNkL&#10;vztlKOya39mt1Fwc/+XiEbDfHmnwyAvbYG21RxMZTts3HdbWtMO3y1ohxaJoQsRWtx9Omh7+Dp/S&#10;2MOWCk/cPg5ufXgzLFnZCkcckAGqErBmmGiHVeIOjsIUuO+prZg3AHITPTHP0u1+pb+4YbnO0BdZ&#10;ZUxNif2ceXhOXbO7TS5YWVb2Q4LZ3KFUVFSQ5Zx34onrdDp7zTJjcLzxbfCvRwRdlz6T7P4ry8tL&#10;8KOkp/mIh2C546rHkpKyuM5LvASFSAmJkeIhKLaKLbjqAUE3z85uI/YSfdEe9K6quz1+aen87uJg&#10;nX/ek/ysdLl6LBjugNy/4scbvZVePOC18T1+fN/b6WK9LsGPJd3Fo+sYx9FXdxcPz2WP6yUoKHso&#10;+NdrBC1hJpS/YL3Hzbp160hk91jwLymClvgSyie275gC7aDlzrjTDIq1+5zg86FP2rYRl8u1CD8W&#10;9fVx+ptBJTQkXv7uN3DxoYshPSVUwEsd2IWlE/spVwzDMAzDMAzDMAzDMAwDUIfgxzmKUpCWk+PP&#10;8/l8Zvy9uba2NqZ1B6bnVFdXPNrfeeigurqa3IZ91N/56Auqqqpotf8hI0aMGJqamppDYW1tbTVb&#10;t26t7+esMciRu63SzDLM/nwqPP/lFM1d8clTnJolwWSFhvsWVsGQtIAIZJ9dq+DbVQXJ5a04YMzi&#10;zaV2zY3zhYcugT9MW6xZS2ShIcMwOzslJaVPpac4LvtqccvIg6emm/572zjIyggV1JFlQbJaeMOl&#10;I2H4UBWm7hbZ2quiCDh474DVwIw0Bc44ZgicdfwQsE5MAfukFDj+kko4+uAMzaLh9P0zwGwKXwtA&#10;aYwaHnhN/Mzd4+H7n1qgdpMXjj00s9OaIVkXJNraJKgqgNfggXlIpgINTQGvrGShkSwvtrp9cMVt&#10;6+HQqRnwn5vHaqLFWHz+faiR52FDYrtM/tnVBgs+bGhqavNfEztlhmEYZjDi9/vb+zsPDMPEZtAJ&#10;DRtaU+D95UVw+tSVIeE/V45jt8kMwzAMwzAMwzAMwzDMgMDv1yyYlPd3PhimrwgKC1lcOIAYmtYG&#10;E0Zuh0ueOq1TVHjz/KPg21X58MfDfwAhJHTnWY4sFl511HdwypQuYzNplq5F/w+e947mBrmD15Y4&#10;4LGP9wdfN1YO6dj7FlbCDS8fA+/9ZNXCHv7wQPh+dT7c+duPNSEjzf0zDMPsrJA1HZvNdt6ND2z6&#10;9p1Zedm5Y81hcUaPMMGrj+ZqIsN4ufSs7BAxn1kVcO6JQ+GC04aBqsRvbHi/PQLCRTLs8u7CJk1k&#10;ePj+GbCy3E1WozVR4cpVoZ4/J02wwNKVbZ2/v/uxFQ7bNx1WrWuHz75vhi8WN8O0fWK/u13mbAv5&#10;HUuYSC6Tr5u5qbG51fM7p7OsMe7CMQzDMAzDML3GoBMaEq8tdoQJDT937tpPuWEYhmEYhmEYhmEY&#10;hmEYhmGY/oVcJJ/1yAzY3hJqAYuEfcsrx8Ew3F7XHNk6VgfkFvmhDw6E8g0j4B+nfgYZKaEGRcjT&#10;EP01tVng9teOgA+WT44rb3TsK549Baq3DQ0JJ0Ek5ZnyzkJDhmF2dkpLS1177O64+Yb7Nt81686x&#10;2ZHi5IwJFyDGwijMS09T4PJzhieVP49Xwv1PbwXXGjecf8owePHtes1y4nc/tsCI7BTNqmGqReAx&#10;BRx1UAZ8+FVTWBrb6v1gNlFaAWuF3QkNy9aGPmdManSl4c0Pbm5savY9X1JS9nFSBWQYhmEYhmF6&#10;zKAUGtKkyNrN2bDLqLrOsM9YaMgwDMMwDMMwDMMwDMMwDMP8SqncOizqNqPArzs6xIn3nfMeFOdu&#10;DNm2snoM/HXecVBTF3+aJHCMJnIkYaRRHMkwDLOzsnxl6eNpqfbTXny7/sBzThya2t/5IV77qAG+&#10;XNwCP5W2QfZQFX579BB445MG8HgkNLf64Yxjh8Cykjb468UjQBEC1lS1w+sfN0I7bjdinWjRtqdY&#10;AC45M6KWspMWTLuuPtQfs2NSZNH5gg8a279a2rJm6Y/OPydfUoZhGIZhGKanDEqhIfHxiklw6fRF&#10;2veauiGwbnPszirDMAzDMAzDMAzDMAzDMAzDMPFB4sQVlWPDhIYkQExEZMgwDMN0QS6UJ0yYcMYj&#10;L4gVxZNTc3Yv6n9rridOz4JNW31Qs9EDFrMC+ePNmtvlcaNNcNPlI2H++w1w3slD4fhpWVDf5IOD&#10;Z6zT3CkbycpQNLfJjc1+uOPaURDJPbQeozVDRQE8RmZYvJ9cbrjv6S11TS3Nx2L9eXpUWIZhGIZh&#10;GKZHDFqh4aclhZ1Cw2/KC/o5NwzDMAzDMAzDMAzDMAzDMAyz8yCEhMOLf9G+b2oICD9GD2mCI4pX&#10;w91vTevHnDEMwwxu1q1bV2ez2Y676vYNn73xeO6I4UPVfs2P2STgjzOytT9i01avJvojy4bkivn/&#10;LhnZGfejr5ojigwJEhguc7bB0EwFTjo8q9vjmrDYmekKNLX4YdwoExw8NR12ybWExKlc74Erbq3d&#10;jmmf4HSuXZ98KRmGYRiGYZjeYNAKDZ01o2H99iwYN6wRvmWhIcMwDMMwDMMwDMMwDMMwDMP0Gr/J&#10;X68JCxeWToSb5x8FAiTcdeZHcKh1rbbt58px/Z1FhmGYQUtpaeny3R2OK//w99pHXvlP7igS+w0U&#10;Ro8wwfmnDIu4bd7b9d3uXzjBAj+XtsGU4rSY8RRFaCLDyRj/nBOHwh62UE/SG7d44fz/q63f3ug/&#10;3+l0Lom/BAzDMAzDMExfMWiFhgRZNTzngJ9g0S95/Z0VhmEYhmEYhmEYhmEYhmEYhtlpOMS6Fv71&#10;9jSY980enWFXPXcynHvgT3CobQ0LDRmGYXrI8pKSV6ZMKc676o4N1z9x+7jRYuBoDSPy1ZIWWF3R&#10;HjPO+NEmWFbSBp//0AIT8yyQHcFao5QAn33fDPc9tQWm7ZsOt109SrOqOCSzK+7mbV4458+1jVu3&#10;e69zOp1v93phGIZhGIZhmKQY1ELDz50TYa8JNdDYltLfWWEYhmEYhmEYhmEYhmEYhmGYnYa53+wJ&#10;25rSw8JJeDg8s6UfcsQwDLPzsXTpyvv3nVo84s8zN178wN/HjBrIYsMnXqrrNk59ow/22yMNXny7&#10;Hs49cWjEOFTGg6akwwF75UFaihK2vaLGA7+/oaa5rtH39xUrnM/1NN8MwzAMwzBM7zGohYY/VoyH&#10;r8om9Hc2GIZhGIZhGIZhGIZhGIZhGGanIpLIMJ5tDMMwTGL8sHjljfvts5v/6jvXX/rQTWNHmtQd&#10;ozYk18Sr1rXDbkUp4FrTDk+8tA2qN3jhzGOHwLknDYX0tC4RIFkz/NnV1m2aza0SKP972lNh3Ojo&#10;r6FTLFTG8HKuKGuDS25Z7253y1t+/tn5aFIFYxiGYRiGYfqMQS009HhVmPfNnv2dDYZhGIZhGIZh&#10;GIZhGIZhGIZhGIZhmKT4ftGKm6ZOcbgvvGH9NbPuHDtCL/LrTcrXueHBZ7dBySo3bKv3aWEKHmq3&#10;yamwa74Zhmap8O2PLbBoRSscsGe6ZqFwTZUHlqxs7TbtIZkKNDT5oanFDy/cl5Nw3r5Y1Ax/vntj&#10;u98nrvxxecnTCSfAMAzDMAzD9DmDWmhI1DWn9XcWGIZhGIZhGIZhGIZhGIZhGIZhGIZhkmbx0pI7&#10;9t7LvuHUq6pnPjNz3IicMeZeP8a/Zm2FRctDRYN+P2jWCo0WC7/7sVVzc1y0iyVogRCgIMcM6zd5&#10;od0jO+PRlsIJFpAYlD1EwtnHD0k4X7P/t93/xEt17rZ23xklJa53Ey8ZwzAMwzAMsyMY9EJDhmEY&#10;hmEYhmEYhmEYhmEYhmEYhmGYwc6SZc4nbTbb6jOvqXll5l9HZx86NV3tzfTTUgVccU42bN7mg/kf&#10;NGhh0/ZNh92LUqGl1Q/rN3uhstYD40ebQFEEbN3ug+VlbWA2CThoSjpsb/BBhU5kSOxaYIHNW71a&#10;/PtuGAP7/iZ+IzGtbj/c/MDmtq+Wtqxva287pqRkdXlvlpdh/r+9u4GNurwDOP7cXVsKbXmRAg5w&#10;vAi0gA7UzOnU+TLdnFPjMolxmwkbGjG6bDKNe5U4p8sw2TKXmGVublOzxaiZKJvGIKJT4htG5bWA&#10;lTcVBHnpy/Xae9vdjS1m8mcU0LvC55M8ea699PocISHhvnl+AMChJTQEAAAAAAAAqACrVq1a1Nzc&#10;/Jmb5m39+/ln1o/6/lVDG2r7Hfwo5c5kLhw1KBHu+svOcNLU2nDeaXWheGvispZUuPPeHaG6KoTz&#10;P1cfLv58Q7j9t9tLNxQOH5oIk8bWhBOn9g+rW7vDmvU9H3rd6ZNrw0NPtIXZlw/pVWTY8lZ3uO6W&#10;re27OzLzN25+/5otW7Z0HPSbBADgIyU0BAAAAAAAAKgQq1evbm1qapq+YFH7vGdeSM68dc7wgaef&#10;uP8R394883IyzH+qvfR46YpU+MLpdWHbjkx4tfD4zJMHlMYkP7aoI7y5MR1OnFobRo+oDhvfTZdG&#10;Kr/R0l0an9w8via0bkqHjmSu9DpfOa8hzL1uWBjRmAhXXzZkv86RyebDPQ/tSv3hwV2dHV3pmStW&#10;tCw4qDcGAMDHRmgIAAAAAAAAUEFaWlq6C9t3pkyZ8sD3fr71/qkTa4bffG1j3dhRNQf0esVbB3P/&#10;7gNDrLBWrusO6UwIl5zXUIoJhw5OlG46LEaIxZsPx42uKX1/UEMiNI2tCS8t6yoFh0XjRleHW787&#10;vHSbYdE1lx+1X2dY8moyzL1zW1t7Z+7pts7slatWtWw/oDcDAEBZCA0BAAAAAAAAKtDKlSuXxOPx&#10;pnR68vWXfvvtmy85t6Fq9uWD+zUO6d3HvGNGVoeX3ugKn2rqF35wdWNY9GJn8WbB0i2HxQCxeFNh&#10;8YbCYmi4Y3c2vPNeOow/piZkMvnC40z4+kWDwn3zd5duPvzZ9cPDtOba/f7dy9emwry73+9c09qz&#10;vS2Zm1l4T4t7+ccAAEAFEBoCAAAAAAAAVKhcLpcubPOampr++NjTHT99ZGH7zBlfGhi/csbgmuJN&#10;hPvj2m8MCYtf7AxjRlWH45tqS+tvT7aH7TuzpeeLtxgufilZejx8aCLcdFVjmPPzLWH92+nS997a&#10;nC7dhHjDrKH7HRkuXd4V7vrrzs5lLalUMpX/0cqVq+/Z814AAOiDhIYAAAAAAAAAFa6lpWVbYbtm&#10;0qRJtz/8RNuPH3y87YqzTxmQnfXVwfXNx/bb588Wb0D8/e0jw8IlnaWv8/lQurmwaOLYmnD/HaNC&#10;66ae0N6ZC9On1IYBtfHw9tZM6fkvnlEfjm5MhFkzRoZPH99/n78nnc6Hx5/tCPc8vKvj3W2ZzlRP&#10;7rZUKvu7PaOgAQDow4SGAAAAAAAAAH3EmjVrNhW2q8ePH3/Tk8/nv/Xsy8k5w4cm6i67YFDDBWfW&#10;J4q3E+7NsZ+sKa2i4gjkcz9bF558rjP8cHZjqBsQL91y+L8uu2Bg+Mm1w/7vmdZt6AkPPtGWmr+w&#10;Ix+Lh9fbOnpuW7Vq7T9yueJgZgAADgdCQwAAAAAAAIA+prW1dVdh+2U8Hv9Vc3PzqXfet3PWr//8&#10;/oxjx/RLX3xOw+DTTugfL45KjvKLG0aEKRN2hckRtyHO+ebQcOHZ9Xt9LpPNh+VrusOzryS7Hn2q&#10;vbszme/oSYe7d7d3/WndunUbD8X7AwCgsggNAQAAAAAAAPqoXC6XL2xLiisej8/u6px05psbei79&#10;zb2xL4dYfsjUCbU9Jx1XO3DimOrEuNE14RPDqsKA/vFQXR0LV84YEvm6X7toUGnf1ZYNm7akw/rN&#10;6fzrq7t3L12RSr+zNV1V+PnXd7VnF4Tu9KPL165d+/G8WwAAykVoCAAc9rqGDK5qO2ZkuY8BB634&#10;d7ncZwAAAACgcuVyuXRhW7hnhQkTJox4oS176ivLkicMrEucks2Fiame/NH5fD7RUJfobqiPZ+tq&#10;Y/lEVWHFYyGTyee60/nQmczGO5KhKtWdTfSrie+IxUNrsiu7tCedfy2XCy+3FOwJHAEAOEJU/AeV&#10;7y1e2dV41slX5ONhWuHL6bFQ2oeV+1wAQN+QyWQ27Rx7zIWFVe6jwCGxbdu2TeU+AwAAVIq1L4aO&#10;5rMy48p9DjhUVj+f6iz3GfhIzCmswR/4+rVyHYQjz7p167YWtkf2rP8aM2ZM/1RP3Yj3duQHxmKx&#10;+lgsW/zcOJbNxroSiWyyuzvflkqltm/evDlZloMDAFBxKj40zOUeyBa2+/eskqZz7hhdFWLTQ7wY&#10;HsamhXyYHmJhfOGpeNkOCgBUpLlz5xb/I+ypcp8DAACAQy+Xm5srbOvLfQ6Afcnn88JCKs6GDRu6&#10;gn9DAQDohYoPDfemZdGNmwtbcS34z/emnHFHQ746Py0WT0yPhcJeDBFDmFpY/ct1TgAAAAAAAAAA&#10;AOjr+mRouDcr/3lje2F7bs8qiZ9zS9XkUN8cC2G60csAAAAAAAAAAADQe4dNaLg3uUVzM4Vt+Z5l&#10;9DIAAAAAAAAAAAD00mEdGkbpxejl4wqrtlznBAAAAAAAAAAAgHI7IkPDvTF6GQAAAAAAAAAAAD5M&#10;aLgPRi8DAAAAAAAAAABwpBMaHgCjlwEAAAAAAAAAADhSCA0PkV6MXi4GiI3lOicAAAAAAAAAAAD0&#10;htDwI2T0MgAAAAAAAAAAAH2d0LAMjF4GAAAAAAAAAACgrxAaVgijlwEAAAAAAAAAAKhEQsMKZvQy&#10;AAAAAAAAAAAA5SY07IOMXgYAAAAAAAAAAODjIjQ8TOxr9HJre8/O8p0MAAAAAAAAAACAvkxoeBj7&#10;wOhlAAAAAAAAAAAAOCBCQwAAAAAAAAAAACCS0BAAAAAAAAAAAACIJDQEAAAAAAAAAAAAIgkNAQAA&#10;AAAAAAAAgEhCQwAAAAAAAAAAACCS0BAAAAAAAAAAAACIJDQEAAAAAAAAAAAAIgkNAQAAAAAAAAAA&#10;gEhCQwAAAAAAAAAAACCS0BAAAAAAAAAAAACIJDQEAAAAAAAAAAAAIgkNAQAAAAAAAAAAgEhCQwAA&#10;AAAAAAAAACCS0BAAAAAAAAAAAACIJDQEAAAAAAAAAAAAIgkNAQAAAAAAAAAAgEhCQwAAAAAAAAAA&#10;ACCS0BAAAAAAAAAAAACIJDQEAAAAAAAAAAAAIgkNAQAAAAAAAAAAgEhCQwAAAAAAAAAAACCS0BAA&#10;AAAAAAAAAACIJDQEAAAAAAAAAAAAIgkNAQAAAAAAAAAAgEhCQwAAAAAAAAAAACCS0BAAAAAAAAAA&#10;AACIJDQEAAAAAAAAAAAAIgkNAQAAAAAAAAAAgEhCQwAAAAAAAAAAACCS0BAAAAAAAAAAAACIJDQE&#10;AAAAAAAAAAAAIgkNAQAAAAAAAAAAgEhCQwAAAAAAAAAAACCS0BAAAAAAAAAAAACIJDQEAAAAAAAA&#10;AAAAIgkNAQAAAAAAAAAAgEhCQwAAAAAAAAAAACCS0BAAAAAAAAAAAACIJDQEAAAAAAAAAAAAIv0L&#10;DNwoW5k0OIsAAAAASUVORK5CYIJQSwMEFAAGAAgAAAAhABdUHoPfAAAACAEAAA8AAABkcnMvZG93&#10;bnJldi54bWxMj0FrwkAUhO+F/oflFXrTTVKMJeZFRNqepFAtFG9r9pkEs29Ddk3iv+96ao/DDDPf&#10;5OvJtGKg3jWWEeJ5BIK4tLrhCuH78D57BeG8Yq1ay4RwIwfr4vEhV5m2I3/RsPeVCCXsMoVQe99l&#10;UrqyJqPc3HbEwTvb3igfZF9J3asxlJtWJlGUSqMaDgu16mhbU3nZXw3Cx6jGzUv8Nuwu5+3teFh8&#10;/uxiQnx+mjYrEJ4m/xeGO35AhyIwneyVtRMtQjjiEWaLZQribsdpkoA4IaTLBGSRy/8Hil8AAAD/&#10;/wMAUEsDBBQABgAIAAAAIQCqJg6+vAAAACEBAAAZAAAAZHJzL19yZWxzL2Uyb0RvYy54bWwucmVs&#10;c4SPQWrDMBBF94XcQcw+lp1FKMWyN6HgbUgOMEhjWcQaCUkt9e0jyCaBQJfzP/89ph///Cp+KWUX&#10;WEHXtCCIdTCOrYLr5Xv/CSIXZINrYFKwUYZx2H30Z1qx1FFeXMyiUjgrWEqJX1JmvZDH3IRIXJs5&#10;JI+lnsnKiPqGluShbY8yPTNgeGGKyShIk+lAXLZYzf+zwzw7TaegfzxxeaOQzld3BWKyVBR4Mg4f&#10;YddEtiCHXr48NtwBAAD//wMAUEsBAi0AFAAGAAgAAAAhALGCZ7YKAQAAEwIAABMAAAAAAAAAAAAA&#10;AAAAAAAAAFtDb250ZW50X1R5cGVzXS54bWxQSwECLQAUAAYACAAAACEAOP0h/9YAAACUAQAACwAA&#10;AAAAAAAAAAAAAAA7AQAAX3JlbHMvLnJlbHNQSwECLQAUAAYACAAAACEAWk5ROsoDAABzCAAADgAA&#10;AAAAAAAAAAAAAAA6AgAAZHJzL2Uyb0RvYy54bWxQSwECLQAKAAAAAAAAACEAeRUDIBRpAQAUaQEA&#10;FAAAAAAAAAAAAAAAAAAwBgAAZHJzL21lZGlhL2ltYWdlMS5wbmdQSwECLQAUAAYACAAAACEAF1Qe&#10;g98AAAAIAQAADwAAAAAAAAAAAAAAAAB2bwEAZHJzL2Rvd25yZXYueG1sUEsBAi0AFAAGAAgAAAAh&#10;AKomDr68AAAAIQEAABkAAAAAAAAAAAAAAAAAgnABAGRycy9fcmVscy9lMm9Eb2MueG1sLnJlbHNQ&#10;SwUGAAAAAAYABgB8AQAAdXEB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Obraz 9" o:spid="_x0000_s1027" type="#_x0000_t75" alt="Ciąg czterech logotypów w kolejności od lewej: 1. Fundusze Europejskie dla Pomorza, 2. Rzeczpospolita Polska, 3. Dofinansowane przez Unię Europejską, 4. Urząd Marszałkowski Województwa Pomorskiego" style="position:absolute;width:73799;height:69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nQ4xQAAANsAAAAPAAAAZHJzL2Rvd25yZXYueG1sRI9PawIx&#10;EMXvBb9DmEJvNWsPRbZGEavgoX+oFtTbsBk3i5vJkqS69dN3DgVvM7w37/1mMut9q84UUxPYwGhY&#10;gCKugm24NvC9XT2OQaWMbLENTAZ+KcFsOribYGnDhb/ovMm1khBOJRpwOXel1qly5DENQ0cs2jFE&#10;j1nWWGsb8SLhvtVPRfGsPTYsDQ47WjiqTpsfb+Bz9/G+3h8d1aPDchWa65bj26sxD/f9/AVUpj7f&#10;zP/Xayv4Qi+/yAB6+gcAAP//AwBQSwECLQAUAAYACAAAACEA2+H2y+4AAACFAQAAEwAAAAAAAAAA&#10;AAAAAAAAAAAAW0NvbnRlbnRfVHlwZXNdLnhtbFBLAQItABQABgAIAAAAIQBa9CxbvwAAABUBAAAL&#10;AAAAAAAAAAAAAAAAAB8BAABfcmVscy8ucmVsc1BLAQItABQABgAIAAAAIQCjEnQ4xQAAANsAAAAP&#10;AAAAAAAAAAAAAAAAAAcCAABkcnMvZG93bnJldi54bWxQSwUGAAAAAAMAAwC3AAAA+QIAAAAA&#10;">
                <v:imagedata r:id="rId2" o:title=" 1. Fundusze Europejskie dla Pomorza, 2. Rzeczpospolita Polska, 3. Dofinansowane przez Unię Europejską, 4"/>
              </v:shape>
              <v:line id="Łącznik prosty 5" o:spid="_x0000_s1028" style="position:absolute;visibility:visible;mso-wrap-style:square" from="685,7924" to="73266,792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LdfTvgAAANsAAAAPAAAAZHJzL2Rvd25yZXYueG1sRE9NawIx&#10;EL0L/ocwBW81ux60rEZphYJ40xbPQzJNFjeTZZO6q7/eCIK3ebzPWW0G34gLdbEOrKCcFiCIdTA1&#10;WwW/P9/vHyBiQjbYBCYFV4qwWY9HK6xM6PlAl2OyIodwrFCBS6mtpIzakcc4DS1x5v5C5zFl2Flp&#10;OuxzuG/krCjm0mPNucFhS1tH+nz89wrO+6/S9aR7vFm710Z6t1uclJq8DZ9LEImG9BI/3TuT55fw&#10;+CUfINd3AAAA//8DAFBLAQItABQABgAIAAAAIQDb4fbL7gAAAIUBAAATAAAAAAAAAAAAAAAAAAAA&#10;AABbQ29udGVudF9UeXBlc10ueG1sUEsBAi0AFAAGAAgAAAAhAFr0LFu/AAAAFQEAAAsAAAAAAAAA&#10;AAAAAAAAHwEAAF9yZWxzLy5yZWxzUEsBAi0AFAAGAAgAAAAhAPct19O+AAAA2wAAAA8AAAAAAAAA&#10;AAAAAAAABwIAAGRycy9kb3ducmV2LnhtbFBLBQYAAAAAAwADALcAAADyAgAAAAA=&#10;" strokeweight=".25pt">
                <v:stroke joinstyle="miter"/>
              </v:line>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654DCE"/>
    <w:multiLevelType w:val="hybridMultilevel"/>
    <w:tmpl w:val="5BF64B9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 w15:restartNumberingAfterBreak="0">
    <w:nsid w:val="03A8663B"/>
    <w:multiLevelType w:val="hybridMultilevel"/>
    <w:tmpl w:val="5C5CCA4C"/>
    <w:lvl w:ilvl="0" w:tplc="04150005">
      <w:start w:val="1"/>
      <w:numFmt w:val="bullet"/>
      <w:lvlText w:val=""/>
      <w:lvlJc w:val="left"/>
      <w:pPr>
        <w:ind w:left="1080" w:hanging="360"/>
      </w:pPr>
      <w:rPr>
        <w:rFonts w:ascii="Wingdings" w:hAnsi="Wingdings"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2" w15:restartNumberingAfterBreak="0">
    <w:nsid w:val="04CB08BA"/>
    <w:multiLevelType w:val="hybridMultilevel"/>
    <w:tmpl w:val="AA3082C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 w15:restartNumberingAfterBreak="0">
    <w:nsid w:val="05095A2A"/>
    <w:multiLevelType w:val="hybridMultilevel"/>
    <w:tmpl w:val="58FC2C60"/>
    <w:lvl w:ilvl="0" w:tplc="0415000F">
      <w:start w:val="1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 w15:restartNumberingAfterBreak="0">
    <w:nsid w:val="0A31363B"/>
    <w:multiLevelType w:val="hybridMultilevel"/>
    <w:tmpl w:val="564AA994"/>
    <w:lvl w:ilvl="0" w:tplc="04150017">
      <w:start w:val="1"/>
      <w:numFmt w:val="lowerLetter"/>
      <w:lvlText w:val="%1)"/>
      <w:lvlJc w:val="left"/>
      <w:pPr>
        <w:ind w:left="720" w:hanging="360"/>
      </w:pPr>
      <w:rPr>
        <w:rFonts w:hint="default"/>
        <w:i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 w15:restartNumberingAfterBreak="0">
    <w:nsid w:val="0D0D5B79"/>
    <w:multiLevelType w:val="multilevel"/>
    <w:tmpl w:val="005629F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10A5424D"/>
    <w:multiLevelType w:val="hybridMultilevel"/>
    <w:tmpl w:val="C2E0AC46"/>
    <w:lvl w:ilvl="0" w:tplc="0415000F">
      <w:start w:val="1"/>
      <w:numFmt w:val="decimal"/>
      <w:lvlText w:val="%1."/>
      <w:lvlJc w:val="left"/>
      <w:pPr>
        <w:ind w:left="774" w:hanging="360"/>
      </w:pPr>
      <w:rPr>
        <w:rFonts w:hint="default"/>
      </w:rPr>
    </w:lvl>
    <w:lvl w:ilvl="1" w:tplc="04150003" w:tentative="1">
      <w:start w:val="1"/>
      <w:numFmt w:val="bullet"/>
      <w:lvlText w:val="o"/>
      <w:lvlJc w:val="left"/>
      <w:pPr>
        <w:ind w:left="1494" w:hanging="360"/>
      </w:pPr>
      <w:rPr>
        <w:rFonts w:ascii="Courier New" w:hAnsi="Courier New" w:cs="Courier New" w:hint="default"/>
      </w:rPr>
    </w:lvl>
    <w:lvl w:ilvl="2" w:tplc="04150005" w:tentative="1">
      <w:start w:val="1"/>
      <w:numFmt w:val="bullet"/>
      <w:lvlText w:val=""/>
      <w:lvlJc w:val="left"/>
      <w:pPr>
        <w:ind w:left="2214" w:hanging="360"/>
      </w:pPr>
      <w:rPr>
        <w:rFonts w:ascii="Wingdings" w:hAnsi="Wingdings" w:hint="default"/>
      </w:rPr>
    </w:lvl>
    <w:lvl w:ilvl="3" w:tplc="04150001" w:tentative="1">
      <w:start w:val="1"/>
      <w:numFmt w:val="bullet"/>
      <w:lvlText w:val=""/>
      <w:lvlJc w:val="left"/>
      <w:pPr>
        <w:ind w:left="2934" w:hanging="360"/>
      </w:pPr>
      <w:rPr>
        <w:rFonts w:ascii="Symbol" w:hAnsi="Symbol" w:hint="default"/>
      </w:rPr>
    </w:lvl>
    <w:lvl w:ilvl="4" w:tplc="04150003" w:tentative="1">
      <w:start w:val="1"/>
      <w:numFmt w:val="bullet"/>
      <w:lvlText w:val="o"/>
      <w:lvlJc w:val="left"/>
      <w:pPr>
        <w:ind w:left="3654" w:hanging="360"/>
      </w:pPr>
      <w:rPr>
        <w:rFonts w:ascii="Courier New" w:hAnsi="Courier New" w:cs="Courier New" w:hint="default"/>
      </w:rPr>
    </w:lvl>
    <w:lvl w:ilvl="5" w:tplc="04150005" w:tentative="1">
      <w:start w:val="1"/>
      <w:numFmt w:val="bullet"/>
      <w:lvlText w:val=""/>
      <w:lvlJc w:val="left"/>
      <w:pPr>
        <w:ind w:left="4374" w:hanging="360"/>
      </w:pPr>
      <w:rPr>
        <w:rFonts w:ascii="Wingdings" w:hAnsi="Wingdings" w:hint="default"/>
      </w:rPr>
    </w:lvl>
    <w:lvl w:ilvl="6" w:tplc="04150001" w:tentative="1">
      <w:start w:val="1"/>
      <w:numFmt w:val="bullet"/>
      <w:lvlText w:val=""/>
      <w:lvlJc w:val="left"/>
      <w:pPr>
        <w:ind w:left="5094" w:hanging="360"/>
      </w:pPr>
      <w:rPr>
        <w:rFonts w:ascii="Symbol" w:hAnsi="Symbol" w:hint="default"/>
      </w:rPr>
    </w:lvl>
    <w:lvl w:ilvl="7" w:tplc="04150003" w:tentative="1">
      <w:start w:val="1"/>
      <w:numFmt w:val="bullet"/>
      <w:lvlText w:val="o"/>
      <w:lvlJc w:val="left"/>
      <w:pPr>
        <w:ind w:left="5814" w:hanging="360"/>
      </w:pPr>
      <w:rPr>
        <w:rFonts w:ascii="Courier New" w:hAnsi="Courier New" w:cs="Courier New" w:hint="default"/>
      </w:rPr>
    </w:lvl>
    <w:lvl w:ilvl="8" w:tplc="04150005" w:tentative="1">
      <w:start w:val="1"/>
      <w:numFmt w:val="bullet"/>
      <w:lvlText w:val=""/>
      <w:lvlJc w:val="left"/>
      <w:pPr>
        <w:ind w:left="6534" w:hanging="360"/>
      </w:pPr>
      <w:rPr>
        <w:rFonts w:ascii="Wingdings" w:hAnsi="Wingdings" w:hint="default"/>
      </w:rPr>
    </w:lvl>
  </w:abstractNum>
  <w:abstractNum w:abstractNumId="7" w15:restartNumberingAfterBreak="0">
    <w:nsid w:val="11B62B51"/>
    <w:multiLevelType w:val="hybridMultilevel"/>
    <w:tmpl w:val="95929486"/>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8" w15:restartNumberingAfterBreak="0">
    <w:nsid w:val="13CD5D76"/>
    <w:multiLevelType w:val="hybridMultilevel"/>
    <w:tmpl w:val="9E9C40D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 w15:restartNumberingAfterBreak="0">
    <w:nsid w:val="1C2743F8"/>
    <w:multiLevelType w:val="hybridMultilevel"/>
    <w:tmpl w:val="8AC887D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 w15:restartNumberingAfterBreak="0">
    <w:nsid w:val="2AA527D2"/>
    <w:multiLevelType w:val="hybridMultilevel"/>
    <w:tmpl w:val="E0DCE5F6"/>
    <w:lvl w:ilvl="0" w:tplc="04150001">
      <w:start w:val="1"/>
      <w:numFmt w:val="bullet"/>
      <w:lvlText w:val=""/>
      <w:lvlJc w:val="left"/>
      <w:pPr>
        <w:ind w:left="773" w:hanging="360"/>
      </w:pPr>
      <w:rPr>
        <w:rFonts w:ascii="Symbol" w:hAnsi="Symbol" w:hint="default"/>
      </w:rPr>
    </w:lvl>
    <w:lvl w:ilvl="1" w:tplc="04150003" w:tentative="1">
      <w:start w:val="1"/>
      <w:numFmt w:val="bullet"/>
      <w:lvlText w:val="o"/>
      <w:lvlJc w:val="left"/>
      <w:pPr>
        <w:ind w:left="1493" w:hanging="360"/>
      </w:pPr>
      <w:rPr>
        <w:rFonts w:ascii="Courier New" w:hAnsi="Courier New" w:cs="Courier New" w:hint="default"/>
      </w:rPr>
    </w:lvl>
    <w:lvl w:ilvl="2" w:tplc="04150005" w:tentative="1">
      <w:start w:val="1"/>
      <w:numFmt w:val="bullet"/>
      <w:lvlText w:val=""/>
      <w:lvlJc w:val="left"/>
      <w:pPr>
        <w:ind w:left="2213" w:hanging="360"/>
      </w:pPr>
      <w:rPr>
        <w:rFonts w:ascii="Wingdings" w:hAnsi="Wingdings" w:hint="default"/>
      </w:rPr>
    </w:lvl>
    <w:lvl w:ilvl="3" w:tplc="04150001" w:tentative="1">
      <w:start w:val="1"/>
      <w:numFmt w:val="bullet"/>
      <w:lvlText w:val=""/>
      <w:lvlJc w:val="left"/>
      <w:pPr>
        <w:ind w:left="2933" w:hanging="360"/>
      </w:pPr>
      <w:rPr>
        <w:rFonts w:ascii="Symbol" w:hAnsi="Symbol" w:hint="default"/>
      </w:rPr>
    </w:lvl>
    <w:lvl w:ilvl="4" w:tplc="04150003" w:tentative="1">
      <w:start w:val="1"/>
      <w:numFmt w:val="bullet"/>
      <w:lvlText w:val="o"/>
      <w:lvlJc w:val="left"/>
      <w:pPr>
        <w:ind w:left="3653" w:hanging="360"/>
      </w:pPr>
      <w:rPr>
        <w:rFonts w:ascii="Courier New" w:hAnsi="Courier New" w:cs="Courier New" w:hint="default"/>
      </w:rPr>
    </w:lvl>
    <w:lvl w:ilvl="5" w:tplc="04150005" w:tentative="1">
      <w:start w:val="1"/>
      <w:numFmt w:val="bullet"/>
      <w:lvlText w:val=""/>
      <w:lvlJc w:val="left"/>
      <w:pPr>
        <w:ind w:left="4373" w:hanging="360"/>
      </w:pPr>
      <w:rPr>
        <w:rFonts w:ascii="Wingdings" w:hAnsi="Wingdings" w:hint="default"/>
      </w:rPr>
    </w:lvl>
    <w:lvl w:ilvl="6" w:tplc="04150001" w:tentative="1">
      <w:start w:val="1"/>
      <w:numFmt w:val="bullet"/>
      <w:lvlText w:val=""/>
      <w:lvlJc w:val="left"/>
      <w:pPr>
        <w:ind w:left="5093" w:hanging="360"/>
      </w:pPr>
      <w:rPr>
        <w:rFonts w:ascii="Symbol" w:hAnsi="Symbol" w:hint="default"/>
      </w:rPr>
    </w:lvl>
    <w:lvl w:ilvl="7" w:tplc="04150003" w:tentative="1">
      <w:start w:val="1"/>
      <w:numFmt w:val="bullet"/>
      <w:lvlText w:val="o"/>
      <w:lvlJc w:val="left"/>
      <w:pPr>
        <w:ind w:left="5813" w:hanging="360"/>
      </w:pPr>
      <w:rPr>
        <w:rFonts w:ascii="Courier New" w:hAnsi="Courier New" w:cs="Courier New" w:hint="default"/>
      </w:rPr>
    </w:lvl>
    <w:lvl w:ilvl="8" w:tplc="04150005" w:tentative="1">
      <w:start w:val="1"/>
      <w:numFmt w:val="bullet"/>
      <w:lvlText w:val=""/>
      <w:lvlJc w:val="left"/>
      <w:pPr>
        <w:ind w:left="6533" w:hanging="360"/>
      </w:pPr>
      <w:rPr>
        <w:rFonts w:ascii="Wingdings" w:hAnsi="Wingdings" w:hint="default"/>
      </w:rPr>
    </w:lvl>
  </w:abstractNum>
  <w:abstractNum w:abstractNumId="11" w15:restartNumberingAfterBreak="0">
    <w:nsid w:val="2FD254E4"/>
    <w:multiLevelType w:val="hybridMultilevel"/>
    <w:tmpl w:val="128E2090"/>
    <w:lvl w:ilvl="0" w:tplc="04150005">
      <w:start w:val="1"/>
      <w:numFmt w:val="bullet"/>
      <w:lvlText w:val=""/>
      <w:lvlJc w:val="left"/>
      <w:pPr>
        <w:ind w:left="1080" w:hanging="360"/>
      </w:pPr>
      <w:rPr>
        <w:rFonts w:ascii="Wingdings" w:hAnsi="Wingdings"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2" w15:restartNumberingAfterBreak="0">
    <w:nsid w:val="3142655D"/>
    <w:multiLevelType w:val="hybridMultilevel"/>
    <w:tmpl w:val="DE4E1290"/>
    <w:lvl w:ilvl="0" w:tplc="04150001">
      <w:start w:val="1"/>
      <w:numFmt w:val="bullet"/>
      <w:lvlText w:val=""/>
      <w:lvlJc w:val="left"/>
      <w:pPr>
        <w:ind w:left="360" w:hanging="360"/>
      </w:pPr>
      <w:rPr>
        <w:rFonts w:ascii="Symbol" w:hAnsi="Symbol" w:hint="default"/>
      </w:rPr>
    </w:lvl>
    <w:lvl w:ilvl="1" w:tplc="04150019">
      <w:start w:val="1"/>
      <w:numFmt w:val="lowerLetter"/>
      <w:lvlText w:val="%2."/>
      <w:lvlJc w:val="left"/>
      <w:pPr>
        <w:ind w:left="1080" w:hanging="360"/>
      </w:pPr>
    </w:lvl>
    <w:lvl w:ilvl="2" w:tplc="0415001B">
      <w:start w:val="1"/>
      <w:numFmt w:val="lowerRoman"/>
      <w:lvlText w:val="%3."/>
      <w:lvlJc w:val="right"/>
      <w:pPr>
        <w:ind w:left="1800" w:hanging="180"/>
      </w:pPr>
    </w:lvl>
    <w:lvl w:ilvl="3" w:tplc="0415000F">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13" w15:restartNumberingAfterBreak="0">
    <w:nsid w:val="314F6BD2"/>
    <w:multiLevelType w:val="hybridMultilevel"/>
    <w:tmpl w:val="F4BA0B5A"/>
    <w:lvl w:ilvl="0" w:tplc="C98C9984">
      <w:start w:val="1"/>
      <w:numFmt w:val="decimal"/>
      <w:lvlText w:val="%1."/>
      <w:lvlJc w:val="left"/>
      <w:pPr>
        <w:ind w:left="720" w:hanging="360"/>
      </w:pPr>
      <w:rPr>
        <w:b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4" w15:restartNumberingAfterBreak="0">
    <w:nsid w:val="3A7F67B5"/>
    <w:multiLevelType w:val="multilevel"/>
    <w:tmpl w:val="836AE7A6"/>
    <w:lvl w:ilvl="0">
      <w:start w:val="5"/>
      <w:numFmt w:val="decimal"/>
      <w:lvlText w:val="%1."/>
      <w:lvlJc w:val="left"/>
      <w:pPr>
        <w:tabs>
          <w:tab w:val="num" w:pos="360"/>
        </w:tabs>
        <w:ind w:left="360" w:hanging="360"/>
      </w:pPr>
      <w:rPr>
        <w:rFonts w:hint="default"/>
        <w:strike w:val="0"/>
      </w:rPr>
    </w:lvl>
    <w:lvl w:ilvl="1">
      <w:start w:val="1"/>
      <w:numFmt w:val="decimal"/>
      <w:lvlText w:val="%1.%2"/>
      <w:lvlJc w:val="left"/>
      <w:pPr>
        <w:tabs>
          <w:tab w:val="num" w:pos="720"/>
        </w:tabs>
        <w:ind w:left="720" w:hanging="36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15" w15:restartNumberingAfterBreak="0">
    <w:nsid w:val="3AA34D29"/>
    <w:multiLevelType w:val="hybridMultilevel"/>
    <w:tmpl w:val="1F426754"/>
    <w:lvl w:ilvl="0" w:tplc="04150001">
      <w:start w:val="1"/>
      <w:numFmt w:val="bullet"/>
      <w:lvlText w:val=""/>
      <w:lvlJc w:val="left"/>
      <w:pPr>
        <w:ind w:left="2160" w:hanging="360"/>
      </w:pPr>
      <w:rPr>
        <w:rFonts w:ascii="Symbol" w:hAnsi="Symbol" w:hint="default"/>
      </w:rPr>
    </w:lvl>
    <w:lvl w:ilvl="1" w:tplc="04150003" w:tentative="1">
      <w:start w:val="1"/>
      <w:numFmt w:val="bullet"/>
      <w:lvlText w:val="o"/>
      <w:lvlJc w:val="left"/>
      <w:pPr>
        <w:ind w:left="2880" w:hanging="360"/>
      </w:pPr>
      <w:rPr>
        <w:rFonts w:ascii="Courier New" w:hAnsi="Courier New" w:cs="Courier New" w:hint="default"/>
      </w:rPr>
    </w:lvl>
    <w:lvl w:ilvl="2" w:tplc="04150005" w:tentative="1">
      <w:start w:val="1"/>
      <w:numFmt w:val="bullet"/>
      <w:lvlText w:val=""/>
      <w:lvlJc w:val="left"/>
      <w:pPr>
        <w:ind w:left="3600" w:hanging="360"/>
      </w:pPr>
      <w:rPr>
        <w:rFonts w:ascii="Wingdings" w:hAnsi="Wingdings" w:hint="default"/>
      </w:rPr>
    </w:lvl>
    <w:lvl w:ilvl="3" w:tplc="04150001" w:tentative="1">
      <w:start w:val="1"/>
      <w:numFmt w:val="bullet"/>
      <w:lvlText w:val=""/>
      <w:lvlJc w:val="left"/>
      <w:pPr>
        <w:ind w:left="4320" w:hanging="360"/>
      </w:pPr>
      <w:rPr>
        <w:rFonts w:ascii="Symbol" w:hAnsi="Symbol" w:hint="default"/>
      </w:rPr>
    </w:lvl>
    <w:lvl w:ilvl="4" w:tplc="04150003" w:tentative="1">
      <w:start w:val="1"/>
      <w:numFmt w:val="bullet"/>
      <w:lvlText w:val="o"/>
      <w:lvlJc w:val="left"/>
      <w:pPr>
        <w:ind w:left="5040" w:hanging="360"/>
      </w:pPr>
      <w:rPr>
        <w:rFonts w:ascii="Courier New" w:hAnsi="Courier New" w:cs="Courier New" w:hint="default"/>
      </w:rPr>
    </w:lvl>
    <w:lvl w:ilvl="5" w:tplc="04150005" w:tentative="1">
      <w:start w:val="1"/>
      <w:numFmt w:val="bullet"/>
      <w:lvlText w:val=""/>
      <w:lvlJc w:val="left"/>
      <w:pPr>
        <w:ind w:left="5760" w:hanging="360"/>
      </w:pPr>
      <w:rPr>
        <w:rFonts w:ascii="Wingdings" w:hAnsi="Wingdings" w:hint="default"/>
      </w:rPr>
    </w:lvl>
    <w:lvl w:ilvl="6" w:tplc="04150001" w:tentative="1">
      <w:start w:val="1"/>
      <w:numFmt w:val="bullet"/>
      <w:lvlText w:val=""/>
      <w:lvlJc w:val="left"/>
      <w:pPr>
        <w:ind w:left="6480" w:hanging="360"/>
      </w:pPr>
      <w:rPr>
        <w:rFonts w:ascii="Symbol" w:hAnsi="Symbol" w:hint="default"/>
      </w:rPr>
    </w:lvl>
    <w:lvl w:ilvl="7" w:tplc="04150003" w:tentative="1">
      <w:start w:val="1"/>
      <w:numFmt w:val="bullet"/>
      <w:lvlText w:val="o"/>
      <w:lvlJc w:val="left"/>
      <w:pPr>
        <w:ind w:left="7200" w:hanging="360"/>
      </w:pPr>
      <w:rPr>
        <w:rFonts w:ascii="Courier New" w:hAnsi="Courier New" w:cs="Courier New" w:hint="default"/>
      </w:rPr>
    </w:lvl>
    <w:lvl w:ilvl="8" w:tplc="04150005" w:tentative="1">
      <w:start w:val="1"/>
      <w:numFmt w:val="bullet"/>
      <w:lvlText w:val=""/>
      <w:lvlJc w:val="left"/>
      <w:pPr>
        <w:ind w:left="7920" w:hanging="360"/>
      </w:pPr>
      <w:rPr>
        <w:rFonts w:ascii="Wingdings" w:hAnsi="Wingdings" w:hint="default"/>
      </w:rPr>
    </w:lvl>
  </w:abstractNum>
  <w:abstractNum w:abstractNumId="16" w15:restartNumberingAfterBreak="0">
    <w:nsid w:val="3EB7276E"/>
    <w:multiLevelType w:val="hybridMultilevel"/>
    <w:tmpl w:val="D3EC96A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7" w15:restartNumberingAfterBreak="0">
    <w:nsid w:val="43F00E95"/>
    <w:multiLevelType w:val="hybridMultilevel"/>
    <w:tmpl w:val="FBE643C4"/>
    <w:lvl w:ilvl="0" w:tplc="04150001">
      <w:start w:val="1"/>
      <w:numFmt w:val="bullet"/>
      <w:lvlText w:val=""/>
      <w:lvlJc w:val="left"/>
      <w:pPr>
        <w:ind w:left="774" w:hanging="360"/>
      </w:pPr>
      <w:rPr>
        <w:rFonts w:ascii="Symbol" w:hAnsi="Symbol" w:hint="default"/>
      </w:rPr>
    </w:lvl>
    <w:lvl w:ilvl="1" w:tplc="04150003" w:tentative="1">
      <w:start w:val="1"/>
      <w:numFmt w:val="bullet"/>
      <w:lvlText w:val="o"/>
      <w:lvlJc w:val="left"/>
      <w:pPr>
        <w:ind w:left="1494" w:hanging="360"/>
      </w:pPr>
      <w:rPr>
        <w:rFonts w:ascii="Courier New" w:hAnsi="Courier New" w:cs="Courier New" w:hint="default"/>
      </w:rPr>
    </w:lvl>
    <w:lvl w:ilvl="2" w:tplc="04150005" w:tentative="1">
      <w:start w:val="1"/>
      <w:numFmt w:val="bullet"/>
      <w:lvlText w:val=""/>
      <w:lvlJc w:val="left"/>
      <w:pPr>
        <w:ind w:left="2214" w:hanging="360"/>
      </w:pPr>
      <w:rPr>
        <w:rFonts w:ascii="Wingdings" w:hAnsi="Wingdings" w:hint="default"/>
      </w:rPr>
    </w:lvl>
    <w:lvl w:ilvl="3" w:tplc="04150001" w:tentative="1">
      <w:start w:val="1"/>
      <w:numFmt w:val="bullet"/>
      <w:lvlText w:val=""/>
      <w:lvlJc w:val="left"/>
      <w:pPr>
        <w:ind w:left="2934" w:hanging="360"/>
      </w:pPr>
      <w:rPr>
        <w:rFonts w:ascii="Symbol" w:hAnsi="Symbol" w:hint="default"/>
      </w:rPr>
    </w:lvl>
    <w:lvl w:ilvl="4" w:tplc="04150003" w:tentative="1">
      <w:start w:val="1"/>
      <w:numFmt w:val="bullet"/>
      <w:lvlText w:val="o"/>
      <w:lvlJc w:val="left"/>
      <w:pPr>
        <w:ind w:left="3654" w:hanging="360"/>
      </w:pPr>
      <w:rPr>
        <w:rFonts w:ascii="Courier New" w:hAnsi="Courier New" w:cs="Courier New" w:hint="default"/>
      </w:rPr>
    </w:lvl>
    <w:lvl w:ilvl="5" w:tplc="04150005" w:tentative="1">
      <w:start w:val="1"/>
      <w:numFmt w:val="bullet"/>
      <w:lvlText w:val=""/>
      <w:lvlJc w:val="left"/>
      <w:pPr>
        <w:ind w:left="4374" w:hanging="360"/>
      </w:pPr>
      <w:rPr>
        <w:rFonts w:ascii="Wingdings" w:hAnsi="Wingdings" w:hint="default"/>
      </w:rPr>
    </w:lvl>
    <w:lvl w:ilvl="6" w:tplc="04150001" w:tentative="1">
      <w:start w:val="1"/>
      <w:numFmt w:val="bullet"/>
      <w:lvlText w:val=""/>
      <w:lvlJc w:val="left"/>
      <w:pPr>
        <w:ind w:left="5094" w:hanging="360"/>
      </w:pPr>
      <w:rPr>
        <w:rFonts w:ascii="Symbol" w:hAnsi="Symbol" w:hint="default"/>
      </w:rPr>
    </w:lvl>
    <w:lvl w:ilvl="7" w:tplc="04150003" w:tentative="1">
      <w:start w:val="1"/>
      <w:numFmt w:val="bullet"/>
      <w:lvlText w:val="o"/>
      <w:lvlJc w:val="left"/>
      <w:pPr>
        <w:ind w:left="5814" w:hanging="360"/>
      </w:pPr>
      <w:rPr>
        <w:rFonts w:ascii="Courier New" w:hAnsi="Courier New" w:cs="Courier New" w:hint="default"/>
      </w:rPr>
    </w:lvl>
    <w:lvl w:ilvl="8" w:tplc="04150005" w:tentative="1">
      <w:start w:val="1"/>
      <w:numFmt w:val="bullet"/>
      <w:lvlText w:val=""/>
      <w:lvlJc w:val="left"/>
      <w:pPr>
        <w:ind w:left="6534" w:hanging="360"/>
      </w:pPr>
      <w:rPr>
        <w:rFonts w:ascii="Wingdings" w:hAnsi="Wingdings" w:hint="default"/>
      </w:rPr>
    </w:lvl>
  </w:abstractNum>
  <w:abstractNum w:abstractNumId="18" w15:restartNumberingAfterBreak="0">
    <w:nsid w:val="4A1E1F52"/>
    <w:multiLevelType w:val="hybridMultilevel"/>
    <w:tmpl w:val="8CA8770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 w15:restartNumberingAfterBreak="0">
    <w:nsid w:val="4A9902EF"/>
    <w:multiLevelType w:val="hybridMultilevel"/>
    <w:tmpl w:val="91281BE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 w15:restartNumberingAfterBreak="0">
    <w:nsid w:val="59E7431E"/>
    <w:multiLevelType w:val="hybridMultilevel"/>
    <w:tmpl w:val="B3904416"/>
    <w:lvl w:ilvl="0" w:tplc="2806F8F8">
      <w:start w:val="1"/>
      <w:numFmt w:val="decimal"/>
      <w:lvlText w:val="%1."/>
      <w:lvlJc w:val="left"/>
      <w:pPr>
        <w:tabs>
          <w:tab w:val="num" w:pos="720"/>
        </w:tabs>
        <w:ind w:left="720" w:hanging="360"/>
      </w:pPr>
      <w:rPr>
        <w:rFonts w:hint="default"/>
      </w:rPr>
    </w:lvl>
    <w:lvl w:ilvl="1" w:tplc="04150001">
      <w:start w:val="1"/>
      <w:numFmt w:val="bullet"/>
      <w:lvlText w:val=""/>
      <w:lvlJc w:val="left"/>
      <w:pPr>
        <w:tabs>
          <w:tab w:val="num" w:pos="1440"/>
        </w:tabs>
        <w:ind w:left="1440" w:hanging="360"/>
      </w:pPr>
      <w:rPr>
        <w:rFonts w:ascii="Symbol" w:hAnsi="Symbol" w:hint="default"/>
      </w:rPr>
    </w:lvl>
    <w:lvl w:ilvl="2" w:tplc="2806F8F8">
      <w:start w:val="1"/>
      <w:numFmt w:val="decimal"/>
      <w:lvlText w:val="%3."/>
      <w:lvlJc w:val="left"/>
      <w:pPr>
        <w:tabs>
          <w:tab w:val="num" w:pos="2340"/>
        </w:tabs>
        <w:ind w:left="2340" w:hanging="360"/>
      </w:pPr>
      <w:rPr>
        <w:rFonts w:hint="default"/>
      </w:rPr>
    </w:lvl>
    <w:lvl w:ilvl="3" w:tplc="0415000F" w:tentative="1">
      <w:start w:val="1"/>
      <w:numFmt w:val="decimal"/>
      <w:lvlText w:val="%4."/>
      <w:lvlJc w:val="left"/>
      <w:pPr>
        <w:tabs>
          <w:tab w:val="num" w:pos="2880"/>
        </w:tabs>
        <w:ind w:left="2880" w:hanging="360"/>
      </w:pPr>
    </w:lvl>
    <w:lvl w:ilvl="4" w:tplc="04150019" w:tentative="1">
      <w:start w:val="1"/>
      <w:numFmt w:val="lowerLetter"/>
      <w:lvlText w:val="%5."/>
      <w:lvlJc w:val="left"/>
      <w:pPr>
        <w:tabs>
          <w:tab w:val="num" w:pos="3600"/>
        </w:tabs>
        <w:ind w:left="3600" w:hanging="360"/>
      </w:pPr>
    </w:lvl>
    <w:lvl w:ilvl="5" w:tplc="0415001B" w:tentative="1">
      <w:start w:val="1"/>
      <w:numFmt w:val="lowerRoman"/>
      <w:lvlText w:val="%6."/>
      <w:lvlJc w:val="right"/>
      <w:pPr>
        <w:tabs>
          <w:tab w:val="num" w:pos="4320"/>
        </w:tabs>
        <w:ind w:left="4320" w:hanging="180"/>
      </w:pPr>
    </w:lvl>
    <w:lvl w:ilvl="6" w:tplc="0415000F" w:tentative="1">
      <w:start w:val="1"/>
      <w:numFmt w:val="decimal"/>
      <w:lvlText w:val="%7."/>
      <w:lvlJc w:val="left"/>
      <w:pPr>
        <w:tabs>
          <w:tab w:val="num" w:pos="5040"/>
        </w:tabs>
        <w:ind w:left="5040" w:hanging="360"/>
      </w:pPr>
    </w:lvl>
    <w:lvl w:ilvl="7" w:tplc="04150019" w:tentative="1">
      <w:start w:val="1"/>
      <w:numFmt w:val="lowerLetter"/>
      <w:lvlText w:val="%8."/>
      <w:lvlJc w:val="left"/>
      <w:pPr>
        <w:tabs>
          <w:tab w:val="num" w:pos="5760"/>
        </w:tabs>
        <w:ind w:left="5760" w:hanging="360"/>
      </w:pPr>
    </w:lvl>
    <w:lvl w:ilvl="8" w:tplc="0415001B" w:tentative="1">
      <w:start w:val="1"/>
      <w:numFmt w:val="lowerRoman"/>
      <w:lvlText w:val="%9."/>
      <w:lvlJc w:val="right"/>
      <w:pPr>
        <w:tabs>
          <w:tab w:val="num" w:pos="6480"/>
        </w:tabs>
        <w:ind w:left="6480" w:hanging="180"/>
      </w:pPr>
    </w:lvl>
  </w:abstractNum>
  <w:abstractNum w:abstractNumId="21" w15:restartNumberingAfterBreak="0">
    <w:nsid w:val="60F32463"/>
    <w:multiLevelType w:val="hybridMultilevel"/>
    <w:tmpl w:val="5D307D3C"/>
    <w:lvl w:ilvl="0" w:tplc="04150001">
      <w:start w:val="1"/>
      <w:numFmt w:val="bullet"/>
      <w:lvlText w:val=""/>
      <w:lvlJc w:val="left"/>
      <w:pPr>
        <w:ind w:left="1083" w:hanging="360"/>
      </w:pPr>
      <w:rPr>
        <w:rFonts w:ascii="Symbol" w:hAnsi="Symbol" w:hint="default"/>
      </w:rPr>
    </w:lvl>
    <w:lvl w:ilvl="1" w:tplc="04150003" w:tentative="1">
      <w:start w:val="1"/>
      <w:numFmt w:val="bullet"/>
      <w:lvlText w:val="o"/>
      <w:lvlJc w:val="left"/>
      <w:pPr>
        <w:ind w:left="1803" w:hanging="360"/>
      </w:pPr>
      <w:rPr>
        <w:rFonts w:ascii="Courier New" w:hAnsi="Courier New" w:cs="Courier New" w:hint="default"/>
      </w:rPr>
    </w:lvl>
    <w:lvl w:ilvl="2" w:tplc="04150005" w:tentative="1">
      <w:start w:val="1"/>
      <w:numFmt w:val="bullet"/>
      <w:lvlText w:val=""/>
      <w:lvlJc w:val="left"/>
      <w:pPr>
        <w:ind w:left="2523" w:hanging="360"/>
      </w:pPr>
      <w:rPr>
        <w:rFonts w:ascii="Wingdings" w:hAnsi="Wingdings" w:hint="default"/>
      </w:rPr>
    </w:lvl>
    <w:lvl w:ilvl="3" w:tplc="04150001" w:tentative="1">
      <w:start w:val="1"/>
      <w:numFmt w:val="bullet"/>
      <w:lvlText w:val=""/>
      <w:lvlJc w:val="left"/>
      <w:pPr>
        <w:ind w:left="3243" w:hanging="360"/>
      </w:pPr>
      <w:rPr>
        <w:rFonts w:ascii="Symbol" w:hAnsi="Symbol" w:hint="default"/>
      </w:rPr>
    </w:lvl>
    <w:lvl w:ilvl="4" w:tplc="04150003" w:tentative="1">
      <w:start w:val="1"/>
      <w:numFmt w:val="bullet"/>
      <w:lvlText w:val="o"/>
      <w:lvlJc w:val="left"/>
      <w:pPr>
        <w:ind w:left="3963" w:hanging="360"/>
      </w:pPr>
      <w:rPr>
        <w:rFonts w:ascii="Courier New" w:hAnsi="Courier New" w:cs="Courier New" w:hint="default"/>
      </w:rPr>
    </w:lvl>
    <w:lvl w:ilvl="5" w:tplc="04150005" w:tentative="1">
      <w:start w:val="1"/>
      <w:numFmt w:val="bullet"/>
      <w:lvlText w:val=""/>
      <w:lvlJc w:val="left"/>
      <w:pPr>
        <w:ind w:left="4683" w:hanging="360"/>
      </w:pPr>
      <w:rPr>
        <w:rFonts w:ascii="Wingdings" w:hAnsi="Wingdings" w:hint="default"/>
      </w:rPr>
    </w:lvl>
    <w:lvl w:ilvl="6" w:tplc="04150001" w:tentative="1">
      <w:start w:val="1"/>
      <w:numFmt w:val="bullet"/>
      <w:lvlText w:val=""/>
      <w:lvlJc w:val="left"/>
      <w:pPr>
        <w:ind w:left="5403" w:hanging="360"/>
      </w:pPr>
      <w:rPr>
        <w:rFonts w:ascii="Symbol" w:hAnsi="Symbol" w:hint="default"/>
      </w:rPr>
    </w:lvl>
    <w:lvl w:ilvl="7" w:tplc="04150003" w:tentative="1">
      <w:start w:val="1"/>
      <w:numFmt w:val="bullet"/>
      <w:lvlText w:val="o"/>
      <w:lvlJc w:val="left"/>
      <w:pPr>
        <w:ind w:left="6123" w:hanging="360"/>
      </w:pPr>
      <w:rPr>
        <w:rFonts w:ascii="Courier New" w:hAnsi="Courier New" w:cs="Courier New" w:hint="default"/>
      </w:rPr>
    </w:lvl>
    <w:lvl w:ilvl="8" w:tplc="04150005" w:tentative="1">
      <w:start w:val="1"/>
      <w:numFmt w:val="bullet"/>
      <w:lvlText w:val=""/>
      <w:lvlJc w:val="left"/>
      <w:pPr>
        <w:ind w:left="6843" w:hanging="360"/>
      </w:pPr>
      <w:rPr>
        <w:rFonts w:ascii="Wingdings" w:hAnsi="Wingdings" w:hint="default"/>
      </w:rPr>
    </w:lvl>
  </w:abstractNum>
  <w:abstractNum w:abstractNumId="22" w15:restartNumberingAfterBreak="0">
    <w:nsid w:val="61D74825"/>
    <w:multiLevelType w:val="hybridMultilevel"/>
    <w:tmpl w:val="AAE4768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 w15:restartNumberingAfterBreak="0">
    <w:nsid w:val="624259D0"/>
    <w:multiLevelType w:val="hybridMultilevel"/>
    <w:tmpl w:val="7B76F944"/>
    <w:lvl w:ilvl="0" w:tplc="04150001">
      <w:start w:val="1"/>
      <w:numFmt w:val="bullet"/>
      <w:lvlText w:val=""/>
      <w:lvlJc w:val="left"/>
      <w:pPr>
        <w:ind w:left="720" w:hanging="360"/>
      </w:pPr>
      <w:rPr>
        <w:rFonts w:ascii="Symbol" w:hAnsi="Symbol" w:hint="default"/>
      </w:rPr>
    </w:lvl>
    <w:lvl w:ilvl="1" w:tplc="04150003">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num w:numId="1" w16cid:durableId="1243445276">
    <w:abstractNumId w:val="20"/>
  </w:num>
  <w:num w:numId="2" w16cid:durableId="1662541978">
    <w:abstractNumId w:val="14"/>
  </w:num>
  <w:num w:numId="3" w16cid:durableId="1888107836">
    <w:abstractNumId w:val="7"/>
  </w:num>
  <w:num w:numId="4" w16cid:durableId="125319750">
    <w:abstractNumId w:val="4"/>
  </w:num>
  <w:num w:numId="5" w16cid:durableId="335235611">
    <w:abstractNumId w:val="13"/>
  </w:num>
  <w:num w:numId="6" w16cid:durableId="493187742">
    <w:abstractNumId w:val="2"/>
  </w:num>
  <w:num w:numId="7" w16cid:durableId="2000038265">
    <w:abstractNumId w:val="22"/>
  </w:num>
  <w:num w:numId="8" w16cid:durableId="1656882584">
    <w:abstractNumId w:val="6"/>
  </w:num>
  <w:num w:numId="9" w16cid:durableId="1353143353">
    <w:abstractNumId w:val="15"/>
  </w:num>
  <w:num w:numId="10" w16cid:durableId="446004889">
    <w:abstractNumId w:val="9"/>
  </w:num>
  <w:num w:numId="11" w16cid:durableId="1661233253">
    <w:abstractNumId w:val="19"/>
  </w:num>
  <w:num w:numId="12" w16cid:durableId="247542733">
    <w:abstractNumId w:val="10"/>
  </w:num>
  <w:num w:numId="13" w16cid:durableId="1510874935">
    <w:abstractNumId w:val="23"/>
  </w:num>
  <w:num w:numId="14" w16cid:durableId="796417047">
    <w:abstractNumId w:val="17"/>
  </w:num>
  <w:num w:numId="15" w16cid:durableId="192891109">
    <w:abstractNumId w:val="16"/>
  </w:num>
  <w:num w:numId="16" w16cid:durableId="1614049062">
    <w:abstractNumId w:val="8"/>
  </w:num>
  <w:num w:numId="17" w16cid:durableId="2031487953">
    <w:abstractNumId w:val="12"/>
  </w:num>
  <w:num w:numId="18" w16cid:durableId="381948739">
    <w:abstractNumId w:val="18"/>
  </w:num>
  <w:num w:numId="19" w16cid:durableId="1158691244">
    <w:abstractNumId w:val="0"/>
  </w:num>
  <w:num w:numId="20" w16cid:durableId="1125194238">
    <w:abstractNumId w:val="1"/>
  </w:num>
  <w:num w:numId="21" w16cid:durableId="1641686789">
    <w:abstractNumId w:val="11"/>
  </w:num>
  <w:num w:numId="22" w16cid:durableId="1581791344">
    <w:abstractNumId w:val="21"/>
  </w:num>
  <w:num w:numId="23" w16cid:durableId="1738241285">
    <w:abstractNumId w:val="3"/>
  </w:num>
  <w:num w:numId="24" w16cid:durableId="2062710580">
    <w:abstractNumId w:val="5"/>
  </w:num>
  <w:num w:numId="25" w16cid:durableId="43571354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89800352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70644347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55720709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23446606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47568436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LE_Links" w:val="{80F785ED-D1B9-4D1D-AB56-4F5A31B69D4A}"/>
  </w:docVars>
  <w:rsids>
    <w:rsidRoot w:val="00BC7B2D"/>
    <w:rsid w:val="00000797"/>
    <w:rsid w:val="000015E1"/>
    <w:rsid w:val="000017DB"/>
    <w:rsid w:val="00002950"/>
    <w:rsid w:val="00004099"/>
    <w:rsid w:val="00004A15"/>
    <w:rsid w:val="00005660"/>
    <w:rsid w:val="000056DB"/>
    <w:rsid w:val="00006027"/>
    <w:rsid w:val="00007A0F"/>
    <w:rsid w:val="00007B68"/>
    <w:rsid w:val="000102DD"/>
    <w:rsid w:val="0001049F"/>
    <w:rsid w:val="000108B8"/>
    <w:rsid w:val="00011486"/>
    <w:rsid w:val="000129D1"/>
    <w:rsid w:val="000130B5"/>
    <w:rsid w:val="000156C0"/>
    <w:rsid w:val="00015DFD"/>
    <w:rsid w:val="00015E58"/>
    <w:rsid w:val="000161BE"/>
    <w:rsid w:val="00017E69"/>
    <w:rsid w:val="00020EED"/>
    <w:rsid w:val="0002234D"/>
    <w:rsid w:val="00022A59"/>
    <w:rsid w:val="00023198"/>
    <w:rsid w:val="00023E74"/>
    <w:rsid w:val="00024E99"/>
    <w:rsid w:val="000258DE"/>
    <w:rsid w:val="00025BD0"/>
    <w:rsid w:val="00026D0A"/>
    <w:rsid w:val="00026EFE"/>
    <w:rsid w:val="00027C8A"/>
    <w:rsid w:val="0003248D"/>
    <w:rsid w:val="00033DBD"/>
    <w:rsid w:val="000340CC"/>
    <w:rsid w:val="0003461A"/>
    <w:rsid w:val="000357A2"/>
    <w:rsid w:val="00037849"/>
    <w:rsid w:val="000409EA"/>
    <w:rsid w:val="00042374"/>
    <w:rsid w:val="0004534D"/>
    <w:rsid w:val="000463C5"/>
    <w:rsid w:val="00046788"/>
    <w:rsid w:val="00046DBF"/>
    <w:rsid w:val="00050CB7"/>
    <w:rsid w:val="000512BA"/>
    <w:rsid w:val="00053BDA"/>
    <w:rsid w:val="00053BE0"/>
    <w:rsid w:val="000540C1"/>
    <w:rsid w:val="00054663"/>
    <w:rsid w:val="00054AFF"/>
    <w:rsid w:val="00055CE1"/>
    <w:rsid w:val="00060EF0"/>
    <w:rsid w:val="0006296E"/>
    <w:rsid w:val="00062B9C"/>
    <w:rsid w:val="000630F1"/>
    <w:rsid w:val="000668D7"/>
    <w:rsid w:val="00070156"/>
    <w:rsid w:val="0007227C"/>
    <w:rsid w:val="00073BB1"/>
    <w:rsid w:val="00074436"/>
    <w:rsid w:val="00075BE9"/>
    <w:rsid w:val="00080169"/>
    <w:rsid w:val="0008024C"/>
    <w:rsid w:val="00082C17"/>
    <w:rsid w:val="00083A4F"/>
    <w:rsid w:val="00084663"/>
    <w:rsid w:val="00085654"/>
    <w:rsid w:val="00087883"/>
    <w:rsid w:val="000878AE"/>
    <w:rsid w:val="00090A97"/>
    <w:rsid w:val="00090D35"/>
    <w:rsid w:val="000917AA"/>
    <w:rsid w:val="00091A22"/>
    <w:rsid w:val="00091AA6"/>
    <w:rsid w:val="00091E07"/>
    <w:rsid w:val="00094D79"/>
    <w:rsid w:val="00094DFB"/>
    <w:rsid w:val="0009554A"/>
    <w:rsid w:val="00095E0F"/>
    <w:rsid w:val="0009649D"/>
    <w:rsid w:val="000A0703"/>
    <w:rsid w:val="000A1859"/>
    <w:rsid w:val="000A2112"/>
    <w:rsid w:val="000A2DE9"/>
    <w:rsid w:val="000A2E05"/>
    <w:rsid w:val="000A314E"/>
    <w:rsid w:val="000A514B"/>
    <w:rsid w:val="000A55B6"/>
    <w:rsid w:val="000B084C"/>
    <w:rsid w:val="000B0AF4"/>
    <w:rsid w:val="000B1170"/>
    <w:rsid w:val="000B1CE4"/>
    <w:rsid w:val="000B215A"/>
    <w:rsid w:val="000B2B07"/>
    <w:rsid w:val="000B3675"/>
    <w:rsid w:val="000B513A"/>
    <w:rsid w:val="000B7F5C"/>
    <w:rsid w:val="000C6DF2"/>
    <w:rsid w:val="000C74C5"/>
    <w:rsid w:val="000D0C60"/>
    <w:rsid w:val="000D266E"/>
    <w:rsid w:val="000D26C8"/>
    <w:rsid w:val="000D2EAE"/>
    <w:rsid w:val="000D349C"/>
    <w:rsid w:val="000D4B1B"/>
    <w:rsid w:val="000D7EAE"/>
    <w:rsid w:val="000E0A4A"/>
    <w:rsid w:val="000E2FFE"/>
    <w:rsid w:val="000E4788"/>
    <w:rsid w:val="000E4AE0"/>
    <w:rsid w:val="000E63E7"/>
    <w:rsid w:val="000F1FEC"/>
    <w:rsid w:val="000F33E8"/>
    <w:rsid w:val="000F488F"/>
    <w:rsid w:val="000F51AC"/>
    <w:rsid w:val="000F5B7C"/>
    <w:rsid w:val="000F6465"/>
    <w:rsid w:val="000F7876"/>
    <w:rsid w:val="001000D8"/>
    <w:rsid w:val="00100211"/>
    <w:rsid w:val="001009C8"/>
    <w:rsid w:val="00100E41"/>
    <w:rsid w:val="00100F24"/>
    <w:rsid w:val="00101377"/>
    <w:rsid w:val="0010158D"/>
    <w:rsid w:val="0010161E"/>
    <w:rsid w:val="001039C4"/>
    <w:rsid w:val="001040C4"/>
    <w:rsid w:val="00106092"/>
    <w:rsid w:val="0010711A"/>
    <w:rsid w:val="0010736D"/>
    <w:rsid w:val="00107439"/>
    <w:rsid w:val="001076DE"/>
    <w:rsid w:val="00110111"/>
    <w:rsid w:val="001110FC"/>
    <w:rsid w:val="00112A92"/>
    <w:rsid w:val="001130F5"/>
    <w:rsid w:val="001139DE"/>
    <w:rsid w:val="001148EC"/>
    <w:rsid w:val="00114D0C"/>
    <w:rsid w:val="001176E9"/>
    <w:rsid w:val="00117F51"/>
    <w:rsid w:val="00121C0F"/>
    <w:rsid w:val="00121CCF"/>
    <w:rsid w:val="0012270A"/>
    <w:rsid w:val="00122B05"/>
    <w:rsid w:val="001235DB"/>
    <w:rsid w:val="00123C87"/>
    <w:rsid w:val="00124063"/>
    <w:rsid w:val="00124222"/>
    <w:rsid w:val="001261A9"/>
    <w:rsid w:val="00127236"/>
    <w:rsid w:val="0012780B"/>
    <w:rsid w:val="00127CBF"/>
    <w:rsid w:val="00127F92"/>
    <w:rsid w:val="00131278"/>
    <w:rsid w:val="0013155B"/>
    <w:rsid w:val="0013160F"/>
    <w:rsid w:val="00133464"/>
    <w:rsid w:val="001347E8"/>
    <w:rsid w:val="0013491F"/>
    <w:rsid w:val="00135BD6"/>
    <w:rsid w:val="00136036"/>
    <w:rsid w:val="00136649"/>
    <w:rsid w:val="00137285"/>
    <w:rsid w:val="0013749E"/>
    <w:rsid w:val="00137E2F"/>
    <w:rsid w:val="00137F02"/>
    <w:rsid w:val="001408FD"/>
    <w:rsid w:val="00140C76"/>
    <w:rsid w:val="001411BC"/>
    <w:rsid w:val="00141265"/>
    <w:rsid w:val="00141A78"/>
    <w:rsid w:val="001420A7"/>
    <w:rsid w:val="00142AF8"/>
    <w:rsid w:val="001447A3"/>
    <w:rsid w:val="00144AC2"/>
    <w:rsid w:val="00146B9F"/>
    <w:rsid w:val="00147CDC"/>
    <w:rsid w:val="00147D44"/>
    <w:rsid w:val="00151A28"/>
    <w:rsid w:val="00151B0C"/>
    <w:rsid w:val="0015255D"/>
    <w:rsid w:val="00153397"/>
    <w:rsid w:val="001534ED"/>
    <w:rsid w:val="0015387D"/>
    <w:rsid w:val="001548A2"/>
    <w:rsid w:val="0015510C"/>
    <w:rsid w:val="00156211"/>
    <w:rsid w:val="001575AF"/>
    <w:rsid w:val="00160188"/>
    <w:rsid w:val="00161B2E"/>
    <w:rsid w:val="00161DB0"/>
    <w:rsid w:val="001623CB"/>
    <w:rsid w:val="00162563"/>
    <w:rsid w:val="00163016"/>
    <w:rsid w:val="001652D6"/>
    <w:rsid w:val="00166A1E"/>
    <w:rsid w:val="00166BB5"/>
    <w:rsid w:val="001670DF"/>
    <w:rsid w:val="00170210"/>
    <w:rsid w:val="00170BF8"/>
    <w:rsid w:val="00172797"/>
    <w:rsid w:val="001739DB"/>
    <w:rsid w:val="00173C3B"/>
    <w:rsid w:val="00175286"/>
    <w:rsid w:val="0017762B"/>
    <w:rsid w:val="001807D9"/>
    <w:rsid w:val="0018119E"/>
    <w:rsid w:val="0018145E"/>
    <w:rsid w:val="0018251A"/>
    <w:rsid w:val="00182748"/>
    <w:rsid w:val="00182F24"/>
    <w:rsid w:val="0018310C"/>
    <w:rsid w:val="001834EA"/>
    <w:rsid w:val="001850C3"/>
    <w:rsid w:val="001856D6"/>
    <w:rsid w:val="00190210"/>
    <w:rsid w:val="0019158C"/>
    <w:rsid w:val="00191931"/>
    <w:rsid w:val="00192B1D"/>
    <w:rsid w:val="001944A9"/>
    <w:rsid w:val="00195620"/>
    <w:rsid w:val="00195D5C"/>
    <w:rsid w:val="00197052"/>
    <w:rsid w:val="00197163"/>
    <w:rsid w:val="001971FE"/>
    <w:rsid w:val="001974EB"/>
    <w:rsid w:val="00197E61"/>
    <w:rsid w:val="001A15CD"/>
    <w:rsid w:val="001A1DF9"/>
    <w:rsid w:val="001A2276"/>
    <w:rsid w:val="001A2CFC"/>
    <w:rsid w:val="001A3632"/>
    <w:rsid w:val="001A3AEB"/>
    <w:rsid w:val="001A3BAA"/>
    <w:rsid w:val="001A4C58"/>
    <w:rsid w:val="001A6AC1"/>
    <w:rsid w:val="001A70A4"/>
    <w:rsid w:val="001B0087"/>
    <w:rsid w:val="001B0FB8"/>
    <w:rsid w:val="001B3A6E"/>
    <w:rsid w:val="001B5DEA"/>
    <w:rsid w:val="001B605F"/>
    <w:rsid w:val="001B71AE"/>
    <w:rsid w:val="001C0480"/>
    <w:rsid w:val="001C0567"/>
    <w:rsid w:val="001C4333"/>
    <w:rsid w:val="001C4554"/>
    <w:rsid w:val="001C5036"/>
    <w:rsid w:val="001C7615"/>
    <w:rsid w:val="001D2984"/>
    <w:rsid w:val="001D3791"/>
    <w:rsid w:val="001D3CF2"/>
    <w:rsid w:val="001D694D"/>
    <w:rsid w:val="001D6A91"/>
    <w:rsid w:val="001E0450"/>
    <w:rsid w:val="001E0723"/>
    <w:rsid w:val="001E094E"/>
    <w:rsid w:val="001E0E28"/>
    <w:rsid w:val="001E29AB"/>
    <w:rsid w:val="001E2A38"/>
    <w:rsid w:val="001E3060"/>
    <w:rsid w:val="001E4299"/>
    <w:rsid w:val="001E7A24"/>
    <w:rsid w:val="001E7B63"/>
    <w:rsid w:val="001F2456"/>
    <w:rsid w:val="001F2468"/>
    <w:rsid w:val="001F66C0"/>
    <w:rsid w:val="001F670C"/>
    <w:rsid w:val="001F72C7"/>
    <w:rsid w:val="0020048E"/>
    <w:rsid w:val="0020112B"/>
    <w:rsid w:val="002011E5"/>
    <w:rsid w:val="002013BE"/>
    <w:rsid w:val="00201546"/>
    <w:rsid w:val="002015F3"/>
    <w:rsid w:val="00201CD5"/>
    <w:rsid w:val="0020285F"/>
    <w:rsid w:val="00203B2D"/>
    <w:rsid w:val="00204223"/>
    <w:rsid w:val="00204780"/>
    <w:rsid w:val="002052EF"/>
    <w:rsid w:val="002069A7"/>
    <w:rsid w:val="00206B04"/>
    <w:rsid w:val="00207F6C"/>
    <w:rsid w:val="00210442"/>
    <w:rsid w:val="00210969"/>
    <w:rsid w:val="0021124A"/>
    <w:rsid w:val="00211759"/>
    <w:rsid w:val="00211E64"/>
    <w:rsid w:val="00214C77"/>
    <w:rsid w:val="0021681A"/>
    <w:rsid w:val="00221053"/>
    <w:rsid w:val="002221F8"/>
    <w:rsid w:val="00224D58"/>
    <w:rsid w:val="00226682"/>
    <w:rsid w:val="00226849"/>
    <w:rsid w:val="0022694C"/>
    <w:rsid w:val="002269FF"/>
    <w:rsid w:val="00227BDC"/>
    <w:rsid w:val="00230223"/>
    <w:rsid w:val="00230A86"/>
    <w:rsid w:val="0023124A"/>
    <w:rsid w:val="00233364"/>
    <w:rsid w:val="0023337F"/>
    <w:rsid w:val="00233625"/>
    <w:rsid w:val="00235A1F"/>
    <w:rsid w:val="00237052"/>
    <w:rsid w:val="00237C0D"/>
    <w:rsid w:val="00240FD5"/>
    <w:rsid w:val="002410E1"/>
    <w:rsid w:val="00241D61"/>
    <w:rsid w:val="0024376D"/>
    <w:rsid w:val="00246AA4"/>
    <w:rsid w:val="00246BEB"/>
    <w:rsid w:val="00247220"/>
    <w:rsid w:val="002472C7"/>
    <w:rsid w:val="00247B5E"/>
    <w:rsid w:val="00250311"/>
    <w:rsid w:val="0025039A"/>
    <w:rsid w:val="0025161A"/>
    <w:rsid w:val="00252A1A"/>
    <w:rsid w:val="00252C3E"/>
    <w:rsid w:val="00252E7D"/>
    <w:rsid w:val="002536A1"/>
    <w:rsid w:val="00253F96"/>
    <w:rsid w:val="002554C1"/>
    <w:rsid w:val="00255636"/>
    <w:rsid w:val="00255F8F"/>
    <w:rsid w:val="00256A6F"/>
    <w:rsid w:val="0025706F"/>
    <w:rsid w:val="002575B2"/>
    <w:rsid w:val="002601B9"/>
    <w:rsid w:val="00261237"/>
    <w:rsid w:val="00261563"/>
    <w:rsid w:val="0026214F"/>
    <w:rsid w:val="002635F1"/>
    <w:rsid w:val="00264A4C"/>
    <w:rsid w:val="00267FCB"/>
    <w:rsid w:val="00270AAD"/>
    <w:rsid w:val="00270F94"/>
    <w:rsid w:val="0027282C"/>
    <w:rsid w:val="002745D2"/>
    <w:rsid w:val="00275A4B"/>
    <w:rsid w:val="00275FCF"/>
    <w:rsid w:val="00277853"/>
    <w:rsid w:val="002828FE"/>
    <w:rsid w:val="00284D50"/>
    <w:rsid w:val="0028512E"/>
    <w:rsid w:val="00285BCE"/>
    <w:rsid w:val="0028714C"/>
    <w:rsid w:val="002900C1"/>
    <w:rsid w:val="002948CB"/>
    <w:rsid w:val="0029538E"/>
    <w:rsid w:val="00297CBE"/>
    <w:rsid w:val="002A02EB"/>
    <w:rsid w:val="002A0825"/>
    <w:rsid w:val="002A1FF4"/>
    <w:rsid w:val="002A242F"/>
    <w:rsid w:val="002A2639"/>
    <w:rsid w:val="002A2AD5"/>
    <w:rsid w:val="002A2C46"/>
    <w:rsid w:val="002A43D8"/>
    <w:rsid w:val="002A4452"/>
    <w:rsid w:val="002A511F"/>
    <w:rsid w:val="002A5F48"/>
    <w:rsid w:val="002A6EF3"/>
    <w:rsid w:val="002B042D"/>
    <w:rsid w:val="002B19AE"/>
    <w:rsid w:val="002B2091"/>
    <w:rsid w:val="002B6D4B"/>
    <w:rsid w:val="002B72E9"/>
    <w:rsid w:val="002C0FC4"/>
    <w:rsid w:val="002C1DB5"/>
    <w:rsid w:val="002C2007"/>
    <w:rsid w:val="002C5A84"/>
    <w:rsid w:val="002C61C4"/>
    <w:rsid w:val="002C64D5"/>
    <w:rsid w:val="002C6A15"/>
    <w:rsid w:val="002C6D7B"/>
    <w:rsid w:val="002D069A"/>
    <w:rsid w:val="002D071F"/>
    <w:rsid w:val="002D0A55"/>
    <w:rsid w:val="002D37FC"/>
    <w:rsid w:val="002D3872"/>
    <w:rsid w:val="002D3C55"/>
    <w:rsid w:val="002D4BF0"/>
    <w:rsid w:val="002D536A"/>
    <w:rsid w:val="002E0A9D"/>
    <w:rsid w:val="002E2B9D"/>
    <w:rsid w:val="002E3077"/>
    <w:rsid w:val="002E39FA"/>
    <w:rsid w:val="002E548D"/>
    <w:rsid w:val="002E709E"/>
    <w:rsid w:val="002E787B"/>
    <w:rsid w:val="002F02BC"/>
    <w:rsid w:val="002F0AB7"/>
    <w:rsid w:val="002F1A7B"/>
    <w:rsid w:val="002F1E77"/>
    <w:rsid w:val="002F2B74"/>
    <w:rsid w:val="002F2FCE"/>
    <w:rsid w:val="002F3B8B"/>
    <w:rsid w:val="002F527B"/>
    <w:rsid w:val="002F55E1"/>
    <w:rsid w:val="002F575E"/>
    <w:rsid w:val="002F582E"/>
    <w:rsid w:val="002F5D6F"/>
    <w:rsid w:val="002F5F5B"/>
    <w:rsid w:val="00300D8B"/>
    <w:rsid w:val="00302B7E"/>
    <w:rsid w:val="00303F33"/>
    <w:rsid w:val="00304068"/>
    <w:rsid w:val="003040C7"/>
    <w:rsid w:val="0030418C"/>
    <w:rsid w:val="00304668"/>
    <w:rsid w:val="00305313"/>
    <w:rsid w:val="00306799"/>
    <w:rsid w:val="0030719A"/>
    <w:rsid w:val="003111E9"/>
    <w:rsid w:val="00311365"/>
    <w:rsid w:val="00313E41"/>
    <w:rsid w:val="00314415"/>
    <w:rsid w:val="003145A4"/>
    <w:rsid w:val="00315898"/>
    <w:rsid w:val="00315BF7"/>
    <w:rsid w:val="00317399"/>
    <w:rsid w:val="00320436"/>
    <w:rsid w:val="003205E9"/>
    <w:rsid w:val="00320F20"/>
    <w:rsid w:val="003210F3"/>
    <w:rsid w:val="0032133F"/>
    <w:rsid w:val="00322547"/>
    <w:rsid w:val="003236E3"/>
    <w:rsid w:val="00323DB3"/>
    <w:rsid w:val="00327A06"/>
    <w:rsid w:val="003301E3"/>
    <w:rsid w:val="00330E5C"/>
    <w:rsid w:val="0033247F"/>
    <w:rsid w:val="00332C9D"/>
    <w:rsid w:val="00335F77"/>
    <w:rsid w:val="003367F2"/>
    <w:rsid w:val="00336A67"/>
    <w:rsid w:val="00336CB1"/>
    <w:rsid w:val="00340438"/>
    <w:rsid w:val="00340BBA"/>
    <w:rsid w:val="00340D0C"/>
    <w:rsid w:val="00341B33"/>
    <w:rsid w:val="00343A7C"/>
    <w:rsid w:val="00343BEA"/>
    <w:rsid w:val="00344319"/>
    <w:rsid w:val="00352EDA"/>
    <w:rsid w:val="00353ED1"/>
    <w:rsid w:val="003563E7"/>
    <w:rsid w:val="0035669B"/>
    <w:rsid w:val="00356E79"/>
    <w:rsid w:val="00357895"/>
    <w:rsid w:val="00357EA4"/>
    <w:rsid w:val="00361362"/>
    <w:rsid w:val="00362A51"/>
    <w:rsid w:val="00363FF0"/>
    <w:rsid w:val="00364C19"/>
    <w:rsid w:val="00364EFC"/>
    <w:rsid w:val="003660EC"/>
    <w:rsid w:val="00366C6F"/>
    <w:rsid w:val="00367129"/>
    <w:rsid w:val="0036729C"/>
    <w:rsid w:val="003678D9"/>
    <w:rsid w:val="00370BA3"/>
    <w:rsid w:val="00372D73"/>
    <w:rsid w:val="00373B6F"/>
    <w:rsid w:val="003747E2"/>
    <w:rsid w:val="0037528E"/>
    <w:rsid w:val="0037652F"/>
    <w:rsid w:val="003769D3"/>
    <w:rsid w:val="0038101E"/>
    <w:rsid w:val="003825E7"/>
    <w:rsid w:val="003831AF"/>
    <w:rsid w:val="00384A7C"/>
    <w:rsid w:val="00384C5D"/>
    <w:rsid w:val="00385980"/>
    <w:rsid w:val="0038697F"/>
    <w:rsid w:val="00390A95"/>
    <w:rsid w:val="0039323B"/>
    <w:rsid w:val="00393A9C"/>
    <w:rsid w:val="00395384"/>
    <w:rsid w:val="00395571"/>
    <w:rsid w:val="003970A5"/>
    <w:rsid w:val="003A0CFA"/>
    <w:rsid w:val="003A2D8D"/>
    <w:rsid w:val="003A31CB"/>
    <w:rsid w:val="003A3A22"/>
    <w:rsid w:val="003A4D86"/>
    <w:rsid w:val="003A6118"/>
    <w:rsid w:val="003B0093"/>
    <w:rsid w:val="003B12E3"/>
    <w:rsid w:val="003B2173"/>
    <w:rsid w:val="003B22C2"/>
    <w:rsid w:val="003B623D"/>
    <w:rsid w:val="003B71BF"/>
    <w:rsid w:val="003C0BAE"/>
    <w:rsid w:val="003C0D76"/>
    <w:rsid w:val="003C1289"/>
    <w:rsid w:val="003C1894"/>
    <w:rsid w:val="003C25E4"/>
    <w:rsid w:val="003C3240"/>
    <w:rsid w:val="003C32A0"/>
    <w:rsid w:val="003C32D9"/>
    <w:rsid w:val="003C35D1"/>
    <w:rsid w:val="003C45F3"/>
    <w:rsid w:val="003C595F"/>
    <w:rsid w:val="003C5D96"/>
    <w:rsid w:val="003C6EFF"/>
    <w:rsid w:val="003D00F5"/>
    <w:rsid w:val="003D061A"/>
    <w:rsid w:val="003D1022"/>
    <w:rsid w:val="003D3BEB"/>
    <w:rsid w:val="003D4CA6"/>
    <w:rsid w:val="003D4F1F"/>
    <w:rsid w:val="003D6568"/>
    <w:rsid w:val="003E2D3A"/>
    <w:rsid w:val="003E32FF"/>
    <w:rsid w:val="003E387F"/>
    <w:rsid w:val="003E3A70"/>
    <w:rsid w:val="003E4086"/>
    <w:rsid w:val="003E4484"/>
    <w:rsid w:val="003E493C"/>
    <w:rsid w:val="003E5B82"/>
    <w:rsid w:val="003E7952"/>
    <w:rsid w:val="003F0C9C"/>
    <w:rsid w:val="003F15BB"/>
    <w:rsid w:val="003F1908"/>
    <w:rsid w:val="003F1913"/>
    <w:rsid w:val="003F19DB"/>
    <w:rsid w:val="003F1C18"/>
    <w:rsid w:val="003F2676"/>
    <w:rsid w:val="003F68C8"/>
    <w:rsid w:val="004007D1"/>
    <w:rsid w:val="00401304"/>
    <w:rsid w:val="00402778"/>
    <w:rsid w:val="004028DD"/>
    <w:rsid w:val="004037A1"/>
    <w:rsid w:val="00403852"/>
    <w:rsid w:val="00404616"/>
    <w:rsid w:val="00404E9B"/>
    <w:rsid w:val="004065C3"/>
    <w:rsid w:val="00406745"/>
    <w:rsid w:val="0041006E"/>
    <w:rsid w:val="00414536"/>
    <w:rsid w:val="00415389"/>
    <w:rsid w:val="004171BD"/>
    <w:rsid w:val="00421D67"/>
    <w:rsid w:val="00422893"/>
    <w:rsid w:val="00423DBF"/>
    <w:rsid w:val="004255E3"/>
    <w:rsid w:val="004268A9"/>
    <w:rsid w:val="00426C99"/>
    <w:rsid w:val="00427C64"/>
    <w:rsid w:val="0043117B"/>
    <w:rsid w:val="00432393"/>
    <w:rsid w:val="00432753"/>
    <w:rsid w:val="00432874"/>
    <w:rsid w:val="00435748"/>
    <w:rsid w:val="00435BB8"/>
    <w:rsid w:val="00440129"/>
    <w:rsid w:val="004408D3"/>
    <w:rsid w:val="00440BD9"/>
    <w:rsid w:val="0044264B"/>
    <w:rsid w:val="00442B0F"/>
    <w:rsid w:val="00442B30"/>
    <w:rsid w:val="00442B93"/>
    <w:rsid w:val="004434CB"/>
    <w:rsid w:val="00443B63"/>
    <w:rsid w:val="00444B6A"/>
    <w:rsid w:val="00444EB4"/>
    <w:rsid w:val="00446357"/>
    <w:rsid w:val="0045084F"/>
    <w:rsid w:val="00450C9C"/>
    <w:rsid w:val="00452244"/>
    <w:rsid w:val="00452A27"/>
    <w:rsid w:val="00452D04"/>
    <w:rsid w:val="00453DCC"/>
    <w:rsid w:val="0045414F"/>
    <w:rsid w:val="0045424E"/>
    <w:rsid w:val="0045465D"/>
    <w:rsid w:val="00454CDD"/>
    <w:rsid w:val="00455076"/>
    <w:rsid w:val="00456724"/>
    <w:rsid w:val="00456B93"/>
    <w:rsid w:val="00461327"/>
    <w:rsid w:val="00461392"/>
    <w:rsid w:val="004633B8"/>
    <w:rsid w:val="004640F5"/>
    <w:rsid w:val="00464CB1"/>
    <w:rsid w:val="00466900"/>
    <w:rsid w:val="0046697D"/>
    <w:rsid w:val="0046716B"/>
    <w:rsid w:val="004705B7"/>
    <w:rsid w:val="00471BA7"/>
    <w:rsid w:val="00473517"/>
    <w:rsid w:val="0047632F"/>
    <w:rsid w:val="00477642"/>
    <w:rsid w:val="004827C3"/>
    <w:rsid w:val="00482AA3"/>
    <w:rsid w:val="004836F5"/>
    <w:rsid w:val="00485DFC"/>
    <w:rsid w:val="00485FC0"/>
    <w:rsid w:val="004863C0"/>
    <w:rsid w:val="004866D7"/>
    <w:rsid w:val="00486DAC"/>
    <w:rsid w:val="00487BCD"/>
    <w:rsid w:val="00490E90"/>
    <w:rsid w:val="0049226A"/>
    <w:rsid w:val="0049237B"/>
    <w:rsid w:val="00494163"/>
    <w:rsid w:val="004947C9"/>
    <w:rsid w:val="00495966"/>
    <w:rsid w:val="00496DE2"/>
    <w:rsid w:val="004A0072"/>
    <w:rsid w:val="004A0E4D"/>
    <w:rsid w:val="004A185E"/>
    <w:rsid w:val="004A1FC8"/>
    <w:rsid w:val="004A2726"/>
    <w:rsid w:val="004A58F0"/>
    <w:rsid w:val="004A656B"/>
    <w:rsid w:val="004A7456"/>
    <w:rsid w:val="004A7BF4"/>
    <w:rsid w:val="004B0E97"/>
    <w:rsid w:val="004B2ED0"/>
    <w:rsid w:val="004B3160"/>
    <w:rsid w:val="004B500B"/>
    <w:rsid w:val="004B64A4"/>
    <w:rsid w:val="004B6ACE"/>
    <w:rsid w:val="004C0667"/>
    <w:rsid w:val="004C085E"/>
    <w:rsid w:val="004C23C7"/>
    <w:rsid w:val="004C2E7C"/>
    <w:rsid w:val="004C31C7"/>
    <w:rsid w:val="004C36A5"/>
    <w:rsid w:val="004C36AD"/>
    <w:rsid w:val="004C39CF"/>
    <w:rsid w:val="004C3FD0"/>
    <w:rsid w:val="004C674A"/>
    <w:rsid w:val="004C6D53"/>
    <w:rsid w:val="004C6E18"/>
    <w:rsid w:val="004C7923"/>
    <w:rsid w:val="004D115B"/>
    <w:rsid w:val="004D1F32"/>
    <w:rsid w:val="004D4902"/>
    <w:rsid w:val="004D55D4"/>
    <w:rsid w:val="004D5ABA"/>
    <w:rsid w:val="004D5EC7"/>
    <w:rsid w:val="004D6BCF"/>
    <w:rsid w:val="004D6CF3"/>
    <w:rsid w:val="004E0BC1"/>
    <w:rsid w:val="004E348F"/>
    <w:rsid w:val="004E38C4"/>
    <w:rsid w:val="004E5454"/>
    <w:rsid w:val="004E6A56"/>
    <w:rsid w:val="004E6E48"/>
    <w:rsid w:val="004E70A6"/>
    <w:rsid w:val="004F027E"/>
    <w:rsid w:val="004F1D70"/>
    <w:rsid w:val="004F2437"/>
    <w:rsid w:val="004F3C27"/>
    <w:rsid w:val="004F4AC6"/>
    <w:rsid w:val="004F6500"/>
    <w:rsid w:val="004F6D10"/>
    <w:rsid w:val="004F6F27"/>
    <w:rsid w:val="004F6F33"/>
    <w:rsid w:val="0050162B"/>
    <w:rsid w:val="00501E87"/>
    <w:rsid w:val="00502154"/>
    <w:rsid w:val="005032B1"/>
    <w:rsid w:val="00503320"/>
    <w:rsid w:val="0050607B"/>
    <w:rsid w:val="00506253"/>
    <w:rsid w:val="00506CBB"/>
    <w:rsid w:val="00506FF4"/>
    <w:rsid w:val="005076C5"/>
    <w:rsid w:val="0050788D"/>
    <w:rsid w:val="00507B46"/>
    <w:rsid w:val="00510277"/>
    <w:rsid w:val="0051048C"/>
    <w:rsid w:val="00512998"/>
    <w:rsid w:val="00512B60"/>
    <w:rsid w:val="005147ED"/>
    <w:rsid w:val="00515F94"/>
    <w:rsid w:val="00516928"/>
    <w:rsid w:val="00517864"/>
    <w:rsid w:val="0052081C"/>
    <w:rsid w:val="005212D7"/>
    <w:rsid w:val="00521F7E"/>
    <w:rsid w:val="00522FDF"/>
    <w:rsid w:val="005243C8"/>
    <w:rsid w:val="0052443D"/>
    <w:rsid w:val="005317B2"/>
    <w:rsid w:val="00531AC6"/>
    <w:rsid w:val="00532045"/>
    <w:rsid w:val="005330A7"/>
    <w:rsid w:val="005340BF"/>
    <w:rsid w:val="00535436"/>
    <w:rsid w:val="0053618A"/>
    <w:rsid w:val="00537703"/>
    <w:rsid w:val="005401C7"/>
    <w:rsid w:val="00543A4E"/>
    <w:rsid w:val="00544C3F"/>
    <w:rsid w:val="00545ACC"/>
    <w:rsid w:val="00547753"/>
    <w:rsid w:val="00547DF5"/>
    <w:rsid w:val="005514A4"/>
    <w:rsid w:val="00552502"/>
    <w:rsid w:val="00555914"/>
    <w:rsid w:val="005562D7"/>
    <w:rsid w:val="00557A48"/>
    <w:rsid w:val="00560D1F"/>
    <w:rsid w:val="00564A28"/>
    <w:rsid w:val="005651C3"/>
    <w:rsid w:val="00565D46"/>
    <w:rsid w:val="005671C7"/>
    <w:rsid w:val="00567B4F"/>
    <w:rsid w:val="005700C6"/>
    <w:rsid w:val="00572DB0"/>
    <w:rsid w:val="0057331E"/>
    <w:rsid w:val="0057357A"/>
    <w:rsid w:val="00574A1A"/>
    <w:rsid w:val="00574A8C"/>
    <w:rsid w:val="00574D4C"/>
    <w:rsid w:val="00575626"/>
    <w:rsid w:val="00576119"/>
    <w:rsid w:val="0057658C"/>
    <w:rsid w:val="0057713C"/>
    <w:rsid w:val="005803AC"/>
    <w:rsid w:val="005807F3"/>
    <w:rsid w:val="0058125E"/>
    <w:rsid w:val="0058210B"/>
    <w:rsid w:val="0058261A"/>
    <w:rsid w:val="005829A6"/>
    <w:rsid w:val="00582DBF"/>
    <w:rsid w:val="00584C92"/>
    <w:rsid w:val="00585DCE"/>
    <w:rsid w:val="0058629B"/>
    <w:rsid w:val="005876DE"/>
    <w:rsid w:val="00587B4B"/>
    <w:rsid w:val="00591B3F"/>
    <w:rsid w:val="0059233B"/>
    <w:rsid w:val="0059342A"/>
    <w:rsid w:val="00595340"/>
    <w:rsid w:val="00596931"/>
    <w:rsid w:val="00597EF3"/>
    <w:rsid w:val="005A127D"/>
    <w:rsid w:val="005A273F"/>
    <w:rsid w:val="005A2CC5"/>
    <w:rsid w:val="005A39FE"/>
    <w:rsid w:val="005A4D25"/>
    <w:rsid w:val="005A54FF"/>
    <w:rsid w:val="005A6189"/>
    <w:rsid w:val="005A6A2B"/>
    <w:rsid w:val="005A75C8"/>
    <w:rsid w:val="005A7A44"/>
    <w:rsid w:val="005B26CB"/>
    <w:rsid w:val="005B6AF8"/>
    <w:rsid w:val="005B6BBD"/>
    <w:rsid w:val="005B6E07"/>
    <w:rsid w:val="005B6E6E"/>
    <w:rsid w:val="005B6F8A"/>
    <w:rsid w:val="005B7DF1"/>
    <w:rsid w:val="005C0DB8"/>
    <w:rsid w:val="005C1616"/>
    <w:rsid w:val="005C187A"/>
    <w:rsid w:val="005C2245"/>
    <w:rsid w:val="005C25FF"/>
    <w:rsid w:val="005C4670"/>
    <w:rsid w:val="005C5248"/>
    <w:rsid w:val="005C579E"/>
    <w:rsid w:val="005C72F8"/>
    <w:rsid w:val="005C7EBA"/>
    <w:rsid w:val="005D2228"/>
    <w:rsid w:val="005D315C"/>
    <w:rsid w:val="005D34D6"/>
    <w:rsid w:val="005D43E8"/>
    <w:rsid w:val="005D51AA"/>
    <w:rsid w:val="005D591F"/>
    <w:rsid w:val="005D5C3F"/>
    <w:rsid w:val="005D5ED0"/>
    <w:rsid w:val="005D6108"/>
    <w:rsid w:val="005D6418"/>
    <w:rsid w:val="005D7E92"/>
    <w:rsid w:val="005E0021"/>
    <w:rsid w:val="005E0F2E"/>
    <w:rsid w:val="005E1B87"/>
    <w:rsid w:val="005E211A"/>
    <w:rsid w:val="005E2223"/>
    <w:rsid w:val="005E2786"/>
    <w:rsid w:val="005E2DAC"/>
    <w:rsid w:val="005E345A"/>
    <w:rsid w:val="005E3BF7"/>
    <w:rsid w:val="005E581C"/>
    <w:rsid w:val="005E58F7"/>
    <w:rsid w:val="005E5A25"/>
    <w:rsid w:val="005E675E"/>
    <w:rsid w:val="005E737B"/>
    <w:rsid w:val="005F095B"/>
    <w:rsid w:val="005F1198"/>
    <w:rsid w:val="005F12D6"/>
    <w:rsid w:val="005F2BF9"/>
    <w:rsid w:val="005F2F79"/>
    <w:rsid w:val="005F32D4"/>
    <w:rsid w:val="005F3E79"/>
    <w:rsid w:val="006001A4"/>
    <w:rsid w:val="00603E0F"/>
    <w:rsid w:val="006045D0"/>
    <w:rsid w:val="006049DE"/>
    <w:rsid w:val="00604BBD"/>
    <w:rsid w:val="00605AB1"/>
    <w:rsid w:val="006060DE"/>
    <w:rsid w:val="006065CF"/>
    <w:rsid w:val="006066E2"/>
    <w:rsid w:val="00607DF0"/>
    <w:rsid w:val="0061077B"/>
    <w:rsid w:val="00611566"/>
    <w:rsid w:val="00613337"/>
    <w:rsid w:val="00615500"/>
    <w:rsid w:val="006166D9"/>
    <w:rsid w:val="00620263"/>
    <w:rsid w:val="006206FA"/>
    <w:rsid w:val="00622C07"/>
    <w:rsid w:val="00623E87"/>
    <w:rsid w:val="00624C76"/>
    <w:rsid w:val="00625572"/>
    <w:rsid w:val="006256CF"/>
    <w:rsid w:val="00626585"/>
    <w:rsid w:val="00626720"/>
    <w:rsid w:val="00627737"/>
    <w:rsid w:val="00627F50"/>
    <w:rsid w:val="006317FF"/>
    <w:rsid w:val="00631A59"/>
    <w:rsid w:val="006323A1"/>
    <w:rsid w:val="00632A7D"/>
    <w:rsid w:val="00633038"/>
    <w:rsid w:val="00636866"/>
    <w:rsid w:val="00636C97"/>
    <w:rsid w:val="006372F0"/>
    <w:rsid w:val="0063798E"/>
    <w:rsid w:val="00640AE1"/>
    <w:rsid w:val="00640BB3"/>
    <w:rsid w:val="00644D4C"/>
    <w:rsid w:val="006479F0"/>
    <w:rsid w:val="00651432"/>
    <w:rsid w:val="0065393D"/>
    <w:rsid w:val="00653DD4"/>
    <w:rsid w:val="00653FD1"/>
    <w:rsid w:val="00655D1F"/>
    <w:rsid w:val="00660ABA"/>
    <w:rsid w:val="006611B4"/>
    <w:rsid w:val="00662593"/>
    <w:rsid w:val="006641C1"/>
    <w:rsid w:val="00664946"/>
    <w:rsid w:val="00667779"/>
    <w:rsid w:val="00671F43"/>
    <w:rsid w:val="006724E5"/>
    <w:rsid w:val="00673718"/>
    <w:rsid w:val="006740C5"/>
    <w:rsid w:val="00677209"/>
    <w:rsid w:val="00681741"/>
    <w:rsid w:val="00681DA0"/>
    <w:rsid w:val="0068229F"/>
    <w:rsid w:val="00682519"/>
    <w:rsid w:val="006829FD"/>
    <w:rsid w:val="0068738D"/>
    <w:rsid w:val="006906E4"/>
    <w:rsid w:val="00690F35"/>
    <w:rsid w:val="0069149C"/>
    <w:rsid w:val="00692360"/>
    <w:rsid w:val="00692886"/>
    <w:rsid w:val="00692CFB"/>
    <w:rsid w:val="00693892"/>
    <w:rsid w:val="00693A19"/>
    <w:rsid w:val="00695533"/>
    <w:rsid w:val="0069570E"/>
    <w:rsid w:val="00695DC2"/>
    <w:rsid w:val="00696420"/>
    <w:rsid w:val="00697B44"/>
    <w:rsid w:val="006A12FB"/>
    <w:rsid w:val="006A1A49"/>
    <w:rsid w:val="006A1FBA"/>
    <w:rsid w:val="006A2150"/>
    <w:rsid w:val="006A4BB4"/>
    <w:rsid w:val="006A6945"/>
    <w:rsid w:val="006A7F45"/>
    <w:rsid w:val="006B12BB"/>
    <w:rsid w:val="006B12C7"/>
    <w:rsid w:val="006B16B4"/>
    <w:rsid w:val="006B3510"/>
    <w:rsid w:val="006B3F4A"/>
    <w:rsid w:val="006B5AD2"/>
    <w:rsid w:val="006B75C7"/>
    <w:rsid w:val="006C0922"/>
    <w:rsid w:val="006C101D"/>
    <w:rsid w:val="006C16B4"/>
    <w:rsid w:val="006C1910"/>
    <w:rsid w:val="006C22C6"/>
    <w:rsid w:val="006C2A0D"/>
    <w:rsid w:val="006C3582"/>
    <w:rsid w:val="006C44CB"/>
    <w:rsid w:val="006C5364"/>
    <w:rsid w:val="006C541C"/>
    <w:rsid w:val="006C56FE"/>
    <w:rsid w:val="006C674D"/>
    <w:rsid w:val="006C6C1C"/>
    <w:rsid w:val="006C6FBB"/>
    <w:rsid w:val="006C710F"/>
    <w:rsid w:val="006D0C9D"/>
    <w:rsid w:val="006D0D44"/>
    <w:rsid w:val="006D0DF5"/>
    <w:rsid w:val="006D167C"/>
    <w:rsid w:val="006D22F7"/>
    <w:rsid w:val="006D2F38"/>
    <w:rsid w:val="006D579A"/>
    <w:rsid w:val="006D7552"/>
    <w:rsid w:val="006D79A2"/>
    <w:rsid w:val="006E01DB"/>
    <w:rsid w:val="006E04AF"/>
    <w:rsid w:val="006E350E"/>
    <w:rsid w:val="006E3E64"/>
    <w:rsid w:val="006E48FC"/>
    <w:rsid w:val="006E4950"/>
    <w:rsid w:val="006E5213"/>
    <w:rsid w:val="006E581E"/>
    <w:rsid w:val="006E5993"/>
    <w:rsid w:val="006E7AC9"/>
    <w:rsid w:val="006E7B8B"/>
    <w:rsid w:val="006F24B2"/>
    <w:rsid w:val="006F2C4B"/>
    <w:rsid w:val="006F335B"/>
    <w:rsid w:val="006F3980"/>
    <w:rsid w:val="006F3DF8"/>
    <w:rsid w:val="006F5ACE"/>
    <w:rsid w:val="006F6184"/>
    <w:rsid w:val="006F62C4"/>
    <w:rsid w:val="006F7802"/>
    <w:rsid w:val="00700CE8"/>
    <w:rsid w:val="00700F05"/>
    <w:rsid w:val="007014DA"/>
    <w:rsid w:val="00701529"/>
    <w:rsid w:val="00701820"/>
    <w:rsid w:val="0070247F"/>
    <w:rsid w:val="00704A76"/>
    <w:rsid w:val="00705A93"/>
    <w:rsid w:val="00705AA3"/>
    <w:rsid w:val="007060E7"/>
    <w:rsid w:val="00706379"/>
    <w:rsid w:val="007067B3"/>
    <w:rsid w:val="0070789D"/>
    <w:rsid w:val="00707FDD"/>
    <w:rsid w:val="007110B9"/>
    <w:rsid w:val="0071297E"/>
    <w:rsid w:val="0071414A"/>
    <w:rsid w:val="00716899"/>
    <w:rsid w:val="007172D7"/>
    <w:rsid w:val="00721488"/>
    <w:rsid w:val="0072194C"/>
    <w:rsid w:val="0072200A"/>
    <w:rsid w:val="0072213B"/>
    <w:rsid w:val="00722D27"/>
    <w:rsid w:val="007233E3"/>
    <w:rsid w:val="00723971"/>
    <w:rsid w:val="0072406B"/>
    <w:rsid w:val="00724836"/>
    <w:rsid w:val="00724870"/>
    <w:rsid w:val="00724887"/>
    <w:rsid w:val="00726508"/>
    <w:rsid w:val="00727407"/>
    <w:rsid w:val="00727D5A"/>
    <w:rsid w:val="00730ABB"/>
    <w:rsid w:val="007316C7"/>
    <w:rsid w:val="00731DB0"/>
    <w:rsid w:val="00731F76"/>
    <w:rsid w:val="007329DF"/>
    <w:rsid w:val="00733CA8"/>
    <w:rsid w:val="0073593E"/>
    <w:rsid w:val="00735D74"/>
    <w:rsid w:val="00737050"/>
    <w:rsid w:val="0073766E"/>
    <w:rsid w:val="007379BC"/>
    <w:rsid w:val="00737A7C"/>
    <w:rsid w:val="007404AB"/>
    <w:rsid w:val="007441A1"/>
    <w:rsid w:val="00744450"/>
    <w:rsid w:val="00745C13"/>
    <w:rsid w:val="0074639C"/>
    <w:rsid w:val="007465AB"/>
    <w:rsid w:val="00746DC3"/>
    <w:rsid w:val="00747814"/>
    <w:rsid w:val="00751935"/>
    <w:rsid w:val="0075332A"/>
    <w:rsid w:val="00754B17"/>
    <w:rsid w:val="00755BC9"/>
    <w:rsid w:val="00756A64"/>
    <w:rsid w:val="00756B74"/>
    <w:rsid w:val="0076193D"/>
    <w:rsid w:val="00762AB4"/>
    <w:rsid w:val="00762FBA"/>
    <w:rsid w:val="007635A3"/>
    <w:rsid w:val="00764DAA"/>
    <w:rsid w:val="0077191D"/>
    <w:rsid w:val="00771F59"/>
    <w:rsid w:val="0077296F"/>
    <w:rsid w:val="00772B5A"/>
    <w:rsid w:val="0077677F"/>
    <w:rsid w:val="00784EBC"/>
    <w:rsid w:val="00790600"/>
    <w:rsid w:val="00791CD2"/>
    <w:rsid w:val="00792C69"/>
    <w:rsid w:val="007947A2"/>
    <w:rsid w:val="00794B15"/>
    <w:rsid w:val="007951FD"/>
    <w:rsid w:val="0079568D"/>
    <w:rsid w:val="007960A1"/>
    <w:rsid w:val="00796AA7"/>
    <w:rsid w:val="007A0BAF"/>
    <w:rsid w:val="007A0DA4"/>
    <w:rsid w:val="007A1690"/>
    <w:rsid w:val="007A1F7B"/>
    <w:rsid w:val="007A3F5F"/>
    <w:rsid w:val="007A426E"/>
    <w:rsid w:val="007A4B87"/>
    <w:rsid w:val="007A6676"/>
    <w:rsid w:val="007A705F"/>
    <w:rsid w:val="007B199A"/>
    <w:rsid w:val="007B2BCE"/>
    <w:rsid w:val="007B4357"/>
    <w:rsid w:val="007B457E"/>
    <w:rsid w:val="007B4C4C"/>
    <w:rsid w:val="007B743A"/>
    <w:rsid w:val="007B7F05"/>
    <w:rsid w:val="007C0617"/>
    <w:rsid w:val="007C07DA"/>
    <w:rsid w:val="007C40EF"/>
    <w:rsid w:val="007C546B"/>
    <w:rsid w:val="007C6EBA"/>
    <w:rsid w:val="007C731F"/>
    <w:rsid w:val="007D0108"/>
    <w:rsid w:val="007D145D"/>
    <w:rsid w:val="007D1472"/>
    <w:rsid w:val="007D15D0"/>
    <w:rsid w:val="007D1790"/>
    <w:rsid w:val="007D292D"/>
    <w:rsid w:val="007D3522"/>
    <w:rsid w:val="007D36A9"/>
    <w:rsid w:val="007D4896"/>
    <w:rsid w:val="007D5969"/>
    <w:rsid w:val="007D5C49"/>
    <w:rsid w:val="007E0939"/>
    <w:rsid w:val="007E0B30"/>
    <w:rsid w:val="007E1702"/>
    <w:rsid w:val="007E2687"/>
    <w:rsid w:val="007E34F8"/>
    <w:rsid w:val="007E4385"/>
    <w:rsid w:val="007F162E"/>
    <w:rsid w:val="007F3220"/>
    <w:rsid w:val="007F380B"/>
    <w:rsid w:val="007F59D4"/>
    <w:rsid w:val="007F72B4"/>
    <w:rsid w:val="007F7B0D"/>
    <w:rsid w:val="007F7F29"/>
    <w:rsid w:val="008006BB"/>
    <w:rsid w:val="00803602"/>
    <w:rsid w:val="00803D79"/>
    <w:rsid w:val="0080466D"/>
    <w:rsid w:val="00804873"/>
    <w:rsid w:val="00804C14"/>
    <w:rsid w:val="00804D75"/>
    <w:rsid w:val="008056B2"/>
    <w:rsid w:val="00806B68"/>
    <w:rsid w:val="0080756E"/>
    <w:rsid w:val="00807E41"/>
    <w:rsid w:val="00807F31"/>
    <w:rsid w:val="0081091B"/>
    <w:rsid w:val="00810C1D"/>
    <w:rsid w:val="00810C34"/>
    <w:rsid w:val="008137A1"/>
    <w:rsid w:val="00814F6E"/>
    <w:rsid w:val="00816962"/>
    <w:rsid w:val="008169B0"/>
    <w:rsid w:val="00816CAF"/>
    <w:rsid w:val="00816DEE"/>
    <w:rsid w:val="00817039"/>
    <w:rsid w:val="00821CD3"/>
    <w:rsid w:val="00824E8D"/>
    <w:rsid w:val="008256FC"/>
    <w:rsid w:val="0082714A"/>
    <w:rsid w:val="00830EB2"/>
    <w:rsid w:val="00831FAA"/>
    <w:rsid w:val="008336F0"/>
    <w:rsid w:val="00834ACC"/>
    <w:rsid w:val="0083584F"/>
    <w:rsid w:val="00835F29"/>
    <w:rsid w:val="00836A8E"/>
    <w:rsid w:val="008378C0"/>
    <w:rsid w:val="00840693"/>
    <w:rsid w:val="008409D8"/>
    <w:rsid w:val="00841023"/>
    <w:rsid w:val="00842081"/>
    <w:rsid w:val="00846154"/>
    <w:rsid w:val="00847020"/>
    <w:rsid w:val="00851379"/>
    <w:rsid w:val="008523B5"/>
    <w:rsid w:val="0085494C"/>
    <w:rsid w:val="00855031"/>
    <w:rsid w:val="00855536"/>
    <w:rsid w:val="00857C47"/>
    <w:rsid w:val="00861D95"/>
    <w:rsid w:val="0086230E"/>
    <w:rsid w:val="008648FE"/>
    <w:rsid w:val="00864F5A"/>
    <w:rsid w:val="008654E7"/>
    <w:rsid w:val="0086585D"/>
    <w:rsid w:val="00867959"/>
    <w:rsid w:val="00871349"/>
    <w:rsid w:val="00871A7D"/>
    <w:rsid w:val="00874CEF"/>
    <w:rsid w:val="008753FF"/>
    <w:rsid w:val="008755AA"/>
    <w:rsid w:val="00876683"/>
    <w:rsid w:val="00876A01"/>
    <w:rsid w:val="0088103F"/>
    <w:rsid w:val="008823A6"/>
    <w:rsid w:val="00884B89"/>
    <w:rsid w:val="0088528D"/>
    <w:rsid w:val="00887A87"/>
    <w:rsid w:val="00887DC0"/>
    <w:rsid w:val="008909D0"/>
    <w:rsid w:val="00893A0F"/>
    <w:rsid w:val="00894EC6"/>
    <w:rsid w:val="008963FB"/>
    <w:rsid w:val="00896465"/>
    <w:rsid w:val="00897DB3"/>
    <w:rsid w:val="008A0286"/>
    <w:rsid w:val="008A1261"/>
    <w:rsid w:val="008A141C"/>
    <w:rsid w:val="008A15AD"/>
    <w:rsid w:val="008A50CF"/>
    <w:rsid w:val="008A55A7"/>
    <w:rsid w:val="008A6A54"/>
    <w:rsid w:val="008A71AF"/>
    <w:rsid w:val="008A72AC"/>
    <w:rsid w:val="008A75BA"/>
    <w:rsid w:val="008A7687"/>
    <w:rsid w:val="008A7A58"/>
    <w:rsid w:val="008A7DE9"/>
    <w:rsid w:val="008B0A78"/>
    <w:rsid w:val="008B0F1C"/>
    <w:rsid w:val="008B0F46"/>
    <w:rsid w:val="008B11B0"/>
    <w:rsid w:val="008B12A3"/>
    <w:rsid w:val="008B13C3"/>
    <w:rsid w:val="008B37A7"/>
    <w:rsid w:val="008B55FC"/>
    <w:rsid w:val="008B600D"/>
    <w:rsid w:val="008B65AF"/>
    <w:rsid w:val="008C0B6E"/>
    <w:rsid w:val="008C106E"/>
    <w:rsid w:val="008C10D6"/>
    <w:rsid w:val="008C279E"/>
    <w:rsid w:val="008C28EF"/>
    <w:rsid w:val="008C3007"/>
    <w:rsid w:val="008C3286"/>
    <w:rsid w:val="008C334F"/>
    <w:rsid w:val="008C49F9"/>
    <w:rsid w:val="008C4BB4"/>
    <w:rsid w:val="008C594B"/>
    <w:rsid w:val="008C59F1"/>
    <w:rsid w:val="008C63DF"/>
    <w:rsid w:val="008C6B3B"/>
    <w:rsid w:val="008C73B7"/>
    <w:rsid w:val="008C7D6B"/>
    <w:rsid w:val="008D09A6"/>
    <w:rsid w:val="008D17B6"/>
    <w:rsid w:val="008D1B1A"/>
    <w:rsid w:val="008D1E24"/>
    <w:rsid w:val="008D2016"/>
    <w:rsid w:val="008D381F"/>
    <w:rsid w:val="008D4159"/>
    <w:rsid w:val="008D5EB4"/>
    <w:rsid w:val="008D604E"/>
    <w:rsid w:val="008D7587"/>
    <w:rsid w:val="008D7BC7"/>
    <w:rsid w:val="008E0454"/>
    <w:rsid w:val="008E3050"/>
    <w:rsid w:val="008E4B61"/>
    <w:rsid w:val="008E72D4"/>
    <w:rsid w:val="008E7891"/>
    <w:rsid w:val="008E7A2F"/>
    <w:rsid w:val="008F01E8"/>
    <w:rsid w:val="008F0947"/>
    <w:rsid w:val="008F1165"/>
    <w:rsid w:val="008F31C6"/>
    <w:rsid w:val="008F3AF2"/>
    <w:rsid w:val="008F5056"/>
    <w:rsid w:val="008F5D30"/>
    <w:rsid w:val="008F5FDB"/>
    <w:rsid w:val="008F6A1C"/>
    <w:rsid w:val="008F7978"/>
    <w:rsid w:val="00904E0B"/>
    <w:rsid w:val="00905478"/>
    <w:rsid w:val="00905DC4"/>
    <w:rsid w:val="00905FDC"/>
    <w:rsid w:val="00907975"/>
    <w:rsid w:val="00910B8E"/>
    <w:rsid w:val="00910BCE"/>
    <w:rsid w:val="009112DA"/>
    <w:rsid w:val="00912228"/>
    <w:rsid w:val="00912AB2"/>
    <w:rsid w:val="00912BDA"/>
    <w:rsid w:val="00912CEB"/>
    <w:rsid w:val="00913539"/>
    <w:rsid w:val="009135CF"/>
    <w:rsid w:val="00913C37"/>
    <w:rsid w:val="009165AF"/>
    <w:rsid w:val="0091755B"/>
    <w:rsid w:val="00920159"/>
    <w:rsid w:val="00921185"/>
    <w:rsid w:val="00921FFF"/>
    <w:rsid w:val="00925A27"/>
    <w:rsid w:val="00925A3B"/>
    <w:rsid w:val="00927643"/>
    <w:rsid w:val="009306E3"/>
    <w:rsid w:val="009321EF"/>
    <w:rsid w:val="00933AC7"/>
    <w:rsid w:val="009342C9"/>
    <w:rsid w:val="009346A1"/>
    <w:rsid w:val="00937E1A"/>
    <w:rsid w:val="009410DD"/>
    <w:rsid w:val="00941151"/>
    <w:rsid w:val="009416F2"/>
    <w:rsid w:val="00942A89"/>
    <w:rsid w:val="009457E7"/>
    <w:rsid w:val="00950022"/>
    <w:rsid w:val="009509B4"/>
    <w:rsid w:val="0095345A"/>
    <w:rsid w:val="0095430C"/>
    <w:rsid w:val="00954841"/>
    <w:rsid w:val="009549C3"/>
    <w:rsid w:val="0095576F"/>
    <w:rsid w:val="009559F2"/>
    <w:rsid w:val="00955A6F"/>
    <w:rsid w:val="00955D67"/>
    <w:rsid w:val="00955E69"/>
    <w:rsid w:val="00955F02"/>
    <w:rsid w:val="009576BE"/>
    <w:rsid w:val="00957BB3"/>
    <w:rsid w:val="009607D7"/>
    <w:rsid w:val="009615BC"/>
    <w:rsid w:val="00961F8A"/>
    <w:rsid w:val="00961FDE"/>
    <w:rsid w:val="00962D6B"/>
    <w:rsid w:val="0096301F"/>
    <w:rsid w:val="0096437E"/>
    <w:rsid w:val="00964628"/>
    <w:rsid w:val="00965CE3"/>
    <w:rsid w:val="00967216"/>
    <w:rsid w:val="009701E2"/>
    <w:rsid w:val="009709CA"/>
    <w:rsid w:val="00971A86"/>
    <w:rsid w:val="00973D05"/>
    <w:rsid w:val="009757B1"/>
    <w:rsid w:val="00975E33"/>
    <w:rsid w:val="00975E96"/>
    <w:rsid w:val="009772FE"/>
    <w:rsid w:val="00980503"/>
    <w:rsid w:val="0098127D"/>
    <w:rsid w:val="00981A05"/>
    <w:rsid w:val="009822AE"/>
    <w:rsid w:val="009830F7"/>
    <w:rsid w:val="0098627B"/>
    <w:rsid w:val="00986555"/>
    <w:rsid w:val="009866CC"/>
    <w:rsid w:val="00986C6D"/>
    <w:rsid w:val="00987CC3"/>
    <w:rsid w:val="0099010C"/>
    <w:rsid w:val="0099045A"/>
    <w:rsid w:val="00991485"/>
    <w:rsid w:val="0099231D"/>
    <w:rsid w:val="00994A5A"/>
    <w:rsid w:val="00994F99"/>
    <w:rsid w:val="00995CA9"/>
    <w:rsid w:val="00995D39"/>
    <w:rsid w:val="00995E8B"/>
    <w:rsid w:val="009969DE"/>
    <w:rsid w:val="00997D1D"/>
    <w:rsid w:val="009A2362"/>
    <w:rsid w:val="009A4A2E"/>
    <w:rsid w:val="009A5093"/>
    <w:rsid w:val="009A5BDC"/>
    <w:rsid w:val="009B01C5"/>
    <w:rsid w:val="009B0C5A"/>
    <w:rsid w:val="009B18D9"/>
    <w:rsid w:val="009B1BB5"/>
    <w:rsid w:val="009B2400"/>
    <w:rsid w:val="009B3531"/>
    <w:rsid w:val="009B3B6D"/>
    <w:rsid w:val="009B6080"/>
    <w:rsid w:val="009B76D5"/>
    <w:rsid w:val="009C0355"/>
    <w:rsid w:val="009C0F77"/>
    <w:rsid w:val="009C25D6"/>
    <w:rsid w:val="009C2D08"/>
    <w:rsid w:val="009C3447"/>
    <w:rsid w:val="009C5BEB"/>
    <w:rsid w:val="009C6929"/>
    <w:rsid w:val="009C789A"/>
    <w:rsid w:val="009D1072"/>
    <w:rsid w:val="009D21A7"/>
    <w:rsid w:val="009D3DE2"/>
    <w:rsid w:val="009D626C"/>
    <w:rsid w:val="009D78DF"/>
    <w:rsid w:val="009E0293"/>
    <w:rsid w:val="009E2524"/>
    <w:rsid w:val="009E3A5E"/>
    <w:rsid w:val="009E3E44"/>
    <w:rsid w:val="009E5542"/>
    <w:rsid w:val="009E68B7"/>
    <w:rsid w:val="009F0013"/>
    <w:rsid w:val="009F071E"/>
    <w:rsid w:val="009F30E6"/>
    <w:rsid w:val="009F3D38"/>
    <w:rsid w:val="009F479D"/>
    <w:rsid w:val="009F58B7"/>
    <w:rsid w:val="009F6A45"/>
    <w:rsid w:val="009F70D0"/>
    <w:rsid w:val="009F7872"/>
    <w:rsid w:val="00A00527"/>
    <w:rsid w:val="00A04832"/>
    <w:rsid w:val="00A04D24"/>
    <w:rsid w:val="00A05B32"/>
    <w:rsid w:val="00A07706"/>
    <w:rsid w:val="00A10981"/>
    <w:rsid w:val="00A11AC8"/>
    <w:rsid w:val="00A13B52"/>
    <w:rsid w:val="00A13C88"/>
    <w:rsid w:val="00A2064B"/>
    <w:rsid w:val="00A20D4D"/>
    <w:rsid w:val="00A213E8"/>
    <w:rsid w:val="00A25197"/>
    <w:rsid w:val="00A26060"/>
    <w:rsid w:val="00A266C0"/>
    <w:rsid w:val="00A27713"/>
    <w:rsid w:val="00A27AAE"/>
    <w:rsid w:val="00A27FA1"/>
    <w:rsid w:val="00A30E3F"/>
    <w:rsid w:val="00A30FD7"/>
    <w:rsid w:val="00A326B1"/>
    <w:rsid w:val="00A32F1F"/>
    <w:rsid w:val="00A337CE"/>
    <w:rsid w:val="00A33D98"/>
    <w:rsid w:val="00A350B2"/>
    <w:rsid w:val="00A3585E"/>
    <w:rsid w:val="00A3634E"/>
    <w:rsid w:val="00A36D5A"/>
    <w:rsid w:val="00A40EA8"/>
    <w:rsid w:val="00A41E82"/>
    <w:rsid w:val="00A437D4"/>
    <w:rsid w:val="00A43EC4"/>
    <w:rsid w:val="00A44468"/>
    <w:rsid w:val="00A46738"/>
    <w:rsid w:val="00A476C0"/>
    <w:rsid w:val="00A523B3"/>
    <w:rsid w:val="00A53614"/>
    <w:rsid w:val="00A53FB0"/>
    <w:rsid w:val="00A54826"/>
    <w:rsid w:val="00A54A4B"/>
    <w:rsid w:val="00A55BC5"/>
    <w:rsid w:val="00A603E9"/>
    <w:rsid w:val="00A609EA"/>
    <w:rsid w:val="00A616DD"/>
    <w:rsid w:val="00A639B6"/>
    <w:rsid w:val="00A63E6B"/>
    <w:rsid w:val="00A65007"/>
    <w:rsid w:val="00A6527A"/>
    <w:rsid w:val="00A667AE"/>
    <w:rsid w:val="00A67EBD"/>
    <w:rsid w:val="00A70C0B"/>
    <w:rsid w:val="00A7150F"/>
    <w:rsid w:val="00A8052E"/>
    <w:rsid w:val="00A80A33"/>
    <w:rsid w:val="00A81162"/>
    <w:rsid w:val="00A81F02"/>
    <w:rsid w:val="00A8317F"/>
    <w:rsid w:val="00A83584"/>
    <w:rsid w:val="00A8398C"/>
    <w:rsid w:val="00A84F62"/>
    <w:rsid w:val="00A854D1"/>
    <w:rsid w:val="00A85ACF"/>
    <w:rsid w:val="00A86DC4"/>
    <w:rsid w:val="00A87F48"/>
    <w:rsid w:val="00A92D94"/>
    <w:rsid w:val="00A93873"/>
    <w:rsid w:val="00A938BD"/>
    <w:rsid w:val="00A93E46"/>
    <w:rsid w:val="00A9456B"/>
    <w:rsid w:val="00A94D4F"/>
    <w:rsid w:val="00A95A53"/>
    <w:rsid w:val="00A95C12"/>
    <w:rsid w:val="00A95E0F"/>
    <w:rsid w:val="00A97335"/>
    <w:rsid w:val="00A97869"/>
    <w:rsid w:val="00AA03B9"/>
    <w:rsid w:val="00AA0527"/>
    <w:rsid w:val="00AA0E1C"/>
    <w:rsid w:val="00AA1019"/>
    <w:rsid w:val="00AA44EE"/>
    <w:rsid w:val="00AA5EBD"/>
    <w:rsid w:val="00AA64A2"/>
    <w:rsid w:val="00AA725D"/>
    <w:rsid w:val="00AA733A"/>
    <w:rsid w:val="00AB04F3"/>
    <w:rsid w:val="00AB1BBC"/>
    <w:rsid w:val="00AB2052"/>
    <w:rsid w:val="00AB23C9"/>
    <w:rsid w:val="00AB2475"/>
    <w:rsid w:val="00AB277A"/>
    <w:rsid w:val="00AB2FCA"/>
    <w:rsid w:val="00AB30BC"/>
    <w:rsid w:val="00AB3564"/>
    <w:rsid w:val="00AB5C9D"/>
    <w:rsid w:val="00AB665B"/>
    <w:rsid w:val="00AB6B13"/>
    <w:rsid w:val="00AB71C8"/>
    <w:rsid w:val="00AB7858"/>
    <w:rsid w:val="00AC04B0"/>
    <w:rsid w:val="00AC29BF"/>
    <w:rsid w:val="00AC396B"/>
    <w:rsid w:val="00AC403C"/>
    <w:rsid w:val="00AC6AF7"/>
    <w:rsid w:val="00AC6F79"/>
    <w:rsid w:val="00AD0192"/>
    <w:rsid w:val="00AD0384"/>
    <w:rsid w:val="00AD0E27"/>
    <w:rsid w:val="00AD17FE"/>
    <w:rsid w:val="00AD2696"/>
    <w:rsid w:val="00AD2C99"/>
    <w:rsid w:val="00AD3933"/>
    <w:rsid w:val="00AD4009"/>
    <w:rsid w:val="00AD630A"/>
    <w:rsid w:val="00AE00EE"/>
    <w:rsid w:val="00AE072D"/>
    <w:rsid w:val="00AE0958"/>
    <w:rsid w:val="00AE0987"/>
    <w:rsid w:val="00AE0CEF"/>
    <w:rsid w:val="00AE1258"/>
    <w:rsid w:val="00AE1358"/>
    <w:rsid w:val="00AE27DB"/>
    <w:rsid w:val="00AE427A"/>
    <w:rsid w:val="00AE5003"/>
    <w:rsid w:val="00AE5075"/>
    <w:rsid w:val="00AE5172"/>
    <w:rsid w:val="00AE66B4"/>
    <w:rsid w:val="00AF034C"/>
    <w:rsid w:val="00AF1604"/>
    <w:rsid w:val="00AF17D9"/>
    <w:rsid w:val="00AF1E41"/>
    <w:rsid w:val="00AF3907"/>
    <w:rsid w:val="00AF494F"/>
    <w:rsid w:val="00AF5359"/>
    <w:rsid w:val="00AF5A12"/>
    <w:rsid w:val="00AF691E"/>
    <w:rsid w:val="00AF6E39"/>
    <w:rsid w:val="00B003FA"/>
    <w:rsid w:val="00B00A7B"/>
    <w:rsid w:val="00B00E6D"/>
    <w:rsid w:val="00B014D4"/>
    <w:rsid w:val="00B04498"/>
    <w:rsid w:val="00B0563A"/>
    <w:rsid w:val="00B05D4D"/>
    <w:rsid w:val="00B06460"/>
    <w:rsid w:val="00B1105F"/>
    <w:rsid w:val="00B111A3"/>
    <w:rsid w:val="00B12610"/>
    <w:rsid w:val="00B1389B"/>
    <w:rsid w:val="00B15DDC"/>
    <w:rsid w:val="00B16A37"/>
    <w:rsid w:val="00B21BB1"/>
    <w:rsid w:val="00B221CA"/>
    <w:rsid w:val="00B26B21"/>
    <w:rsid w:val="00B270B3"/>
    <w:rsid w:val="00B27122"/>
    <w:rsid w:val="00B27882"/>
    <w:rsid w:val="00B27EC0"/>
    <w:rsid w:val="00B27FD7"/>
    <w:rsid w:val="00B31199"/>
    <w:rsid w:val="00B330C2"/>
    <w:rsid w:val="00B338BE"/>
    <w:rsid w:val="00B342DC"/>
    <w:rsid w:val="00B34AEA"/>
    <w:rsid w:val="00B356A9"/>
    <w:rsid w:val="00B36B51"/>
    <w:rsid w:val="00B374E8"/>
    <w:rsid w:val="00B40412"/>
    <w:rsid w:val="00B40B74"/>
    <w:rsid w:val="00B4195D"/>
    <w:rsid w:val="00B41A6E"/>
    <w:rsid w:val="00B42192"/>
    <w:rsid w:val="00B42C2E"/>
    <w:rsid w:val="00B42EB3"/>
    <w:rsid w:val="00B43FB4"/>
    <w:rsid w:val="00B46186"/>
    <w:rsid w:val="00B46CC4"/>
    <w:rsid w:val="00B47B26"/>
    <w:rsid w:val="00B508B2"/>
    <w:rsid w:val="00B55857"/>
    <w:rsid w:val="00B55C3D"/>
    <w:rsid w:val="00B574AE"/>
    <w:rsid w:val="00B57F95"/>
    <w:rsid w:val="00B60106"/>
    <w:rsid w:val="00B61803"/>
    <w:rsid w:val="00B640AB"/>
    <w:rsid w:val="00B64DB4"/>
    <w:rsid w:val="00B65775"/>
    <w:rsid w:val="00B65D0D"/>
    <w:rsid w:val="00B66625"/>
    <w:rsid w:val="00B66B54"/>
    <w:rsid w:val="00B71BA4"/>
    <w:rsid w:val="00B71FD3"/>
    <w:rsid w:val="00B72222"/>
    <w:rsid w:val="00B73AD1"/>
    <w:rsid w:val="00B74C82"/>
    <w:rsid w:val="00B7572D"/>
    <w:rsid w:val="00B762D5"/>
    <w:rsid w:val="00B76B44"/>
    <w:rsid w:val="00B76DAF"/>
    <w:rsid w:val="00B80D3B"/>
    <w:rsid w:val="00B81A04"/>
    <w:rsid w:val="00B83214"/>
    <w:rsid w:val="00B837F4"/>
    <w:rsid w:val="00B83967"/>
    <w:rsid w:val="00B847A0"/>
    <w:rsid w:val="00B87D24"/>
    <w:rsid w:val="00B91674"/>
    <w:rsid w:val="00B93035"/>
    <w:rsid w:val="00B93145"/>
    <w:rsid w:val="00B93CC9"/>
    <w:rsid w:val="00B94626"/>
    <w:rsid w:val="00B95C7B"/>
    <w:rsid w:val="00B95E9A"/>
    <w:rsid w:val="00B95F06"/>
    <w:rsid w:val="00B977E6"/>
    <w:rsid w:val="00B97DCE"/>
    <w:rsid w:val="00BA0293"/>
    <w:rsid w:val="00BA0F2F"/>
    <w:rsid w:val="00BA1975"/>
    <w:rsid w:val="00BA4708"/>
    <w:rsid w:val="00BA4AA4"/>
    <w:rsid w:val="00BA57D7"/>
    <w:rsid w:val="00BA7D3F"/>
    <w:rsid w:val="00BB1DF7"/>
    <w:rsid w:val="00BB4B84"/>
    <w:rsid w:val="00BB5767"/>
    <w:rsid w:val="00BB5BD3"/>
    <w:rsid w:val="00BB693C"/>
    <w:rsid w:val="00BB7C9D"/>
    <w:rsid w:val="00BC02C1"/>
    <w:rsid w:val="00BC1D46"/>
    <w:rsid w:val="00BC30CF"/>
    <w:rsid w:val="00BC4954"/>
    <w:rsid w:val="00BC49F4"/>
    <w:rsid w:val="00BC4DDD"/>
    <w:rsid w:val="00BC51F5"/>
    <w:rsid w:val="00BC5CC7"/>
    <w:rsid w:val="00BC7937"/>
    <w:rsid w:val="00BC7B2D"/>
    <w:rsid w:val="00BD15BB"/>
    <w:rsid w:val="00BD19FB"/>
    <w:rsid w:val="00BD213E"/>
    <w:rsid w:val="00BD2196"/>
    <w:rsid w:val="00BD785A"/>
    <w:rsid w:val="00BE0D8B"/>
    <w:rsid w:val="00BE2506"/>
    <w:rsid w:val="00BE2777"/>
    <w:rsid w:val="00BE3228"/>
    <w:rsid w:val="00BE5244"/>
    <w:rsid w:val="00BE5782"/>
    <w:rsid w:val="00BE7B6E"/>
    <w:rsid w:val="00BF06A8"/>
    <w:rsid w:val="00BF0C88"/>
    <w:rsid w:val="00BF12CC"/>
    <w:rsid w:val="00BF4048"/>
    <w:rsid w:val="00BF5D51"/>
    <w:rsid w:val="00BF5F3D"/>
    <w:rsid w:val="00BF60A7"/>
    <w:rsid w:val="00BF6236"/>
    <w:rsid w:val="00BF62C5"/>
    <w:rsid w:val="00BF6A4D"/>
    <w:rsid w:val="00C03734"/>
    <w:rsid w:val="00C03845"/>
    <w:rsid w:val="00C03C9A"/>
    <w:rsid w:val="00C0506C"/>
    <w:rsid w:val="00C05A4C"/>
    <w:rsid w:val="00C06A13"/>
    <w:rsid w:val="00C079C9"/>
    <w:rsid w:val="00C10AF5"/>
    <w:rsid w:val="00C11414"/>
    <w:rsid w:val="00C1156B"/>
    <w:rsid w:val="00C11B43"/>
    <w:rsid w:val="00C11B57"/>
    <w:rsid w:val="00C12783"/>
    <w:rsid w:val="00C1360E"/>
    <w:rsid w:val="00C13E61"/>
    <w:rsid w:val="00C13F41"/>
    <w:rsid w:val="00C15705"/>
    <w:rsid w:val="00C16AE1"/>
    <w:rsid w:val="00C17658"/>
    <w:rsid w:val="00C176CA"/>
    <w:rsid w:val="00C1789D"/>
    <w:rsid w:val="00C20456"/>
    <w:rsid w:val="00C20EA1"/>
    <w:rsid w:val="00C2266D"/>
    <w:rsid w:val="00C233F1"/>
    <w:rsid w:val="00C242C2"/>
    <w:rsid w:val="00C242EB"/>
    <w:rsid w:val="00C24FBE"/>
    <w:rsid w:val="00C26067"/>
    <w:rsid w:val="00C30E22"/>
    <w:rsid w:val="00C32584"/>
    <w:rsid w:val="00C33A4B"/>
    <w:rsid w:val="00C33E99"/>
    <w:rsid w:val="00C3580E"/>
    <w:rsid w:val="00C36B57"/>
    <w:rsid w:val="00C36DDF"/>
    <w:rsid w:val="00C426CC"/>
    <w:rsid w:val="00C42B49"/>
    <w:rsid w:val="00C43AA2"/>
    <w:rsid w:val="00C45743"/>
    <w:rsid w:val="00C4579E"/>
    <w:rsid w:val="00C460AA"/>
    <w:rsid w:val="00C46320"/>
    <w:rsid w:val="00C468A3"/>
    <w:rsid w:val="00C46B27"/>
    <w:rsid w:val="00C46E6C"/>
    <w:rsid w:val="00C5015C"/>
    <w:rsid w:val="00C504D6"/>
    <w:rsid w:val="00C50C59"/>
    <w:rsid w:val="00C50D23"/>
    <w:rsid w:val="00C52B11"/>
    <w:rsid w:val="00C52F03"/>
    <w:rsid w:val="00C55CF8"/>
    <w:rsid w:val="00C55E87"/>
    <w:rsid w:val="00C56D91"/>
    <w:rsid w:val="00C57603"/>
    <w:rsid w:val="00C57642"/>
    <w:rsid w:val="00C576C2"/>
    <w:rsid w:val="00C57B50"/>
    <w:rsid w:val="00C61C4C"/>
    <w:rsid w:val="00C628ED"/>
    <w:rsid w:val="00C63AE6"/>
    <w:rsid w:val="00C64059"/>
    <w:rsid w:val="00C651B0"/>
    <w:rsid w:val="00C6676D"/>
    <w:rsid w:val="00C67518"/>
    <w:rsid w:val="00C70628"/>
    <w:rsid w:val="00C70EF0"/>
    <w:rsid w:val="00C738B6"/>
    <w:rsid w:val="00C77993"/>
    <w:rsid w:val="00C82420"/>
    <w:rsid w:val="00C82A95"/>
    <w:rsid w:val="00C8352C"/>
    <w:rsid w:val="00C840FB"/>
    <w:rsid w:val="00C8451A"/>
    <w:rsid w:val="00C855F9"/>
    <w:rsid w:val="00C87311"/>
    <w:rsid w:val="00C877C5"/>
    <w:rsid w:val="00C916A8"/>
    <w:rsid w:val="00C92A1B"/>
    <w:rsid w:val="00C94539"/>
    <w:rsid w:val="00C95400"/>
    <w:rsid w:val="00C95C43"/>
    <w:rsid w:val="00C965C4"/>
    <w:rsid w:val="00C972C7"/>
    <w:rsid w:val="00CA067A"/>
    <w:rsid w:val="00CA1B34"/>
    <w:rsid w:val="00CA5629"/>
    <w:rsid w:val="00CA70D2"/>
    <w:rsid w:val="00CA7612"/>
    <w:rsid w:val="00CA7764"/>
    <w:rsid w:val="00CB05FD"/>
    <w:rsid w:val="00CB0774"/>
    <w:rsid w:val="00CB1609"/>
    <w:rsid w:val="00CB1EE4"/>
    <w:rsid w:val="00CB216A"/>
    <w:rsid w:val="00CB3138"/>
    <w:rsid w:val="00CB32A4"/>
    <w:rsid w:val="00CB43E2"/>
    <w:rsid w:val="00CB457A"/>
    <w:rsid w:val="00CB4602"/>
    <w:rsid w:val="00CB598A"/>
    <w:rsid w:val="00CB5C45"/>
    <w:rsid w:val="00CB6F2C"/>
    <w:rsid w:val="00CB771C"/>
    <w:rsid w:val="00CB7F86"/>
    <w:rsid w:val="00CC0093"/>
    <w:rsid w:val="00CC0759"/>
    <w:rsid w:val="00CC0B8F"/>
    <w:rsid w:val="00CC134D"/>
    <w:rsid w:val="00CC1951"/>
    <w:rsid w:val="00CC1DB4"/>
    <w:rsid w:val="00CC3040"/>
    <w:rsid w:val="00CC3DE8"/>
    <w:rsid w:val="00CC684B"/>
    <w:rsid w:val="00CD0C01"/>
    <w:rsid w:val="00CD0DF1"/>
    <w:rsid w:val="00CD1CC3"/>
    <w:rsid w:val="00CD2453"/>
    <w:rsid w:val="00CD28B3"/>
    <w:rsid w:val="00CD2B96"/>
    <w:rsid w:val="00CD2D1A"/>
    <w:rsid w:val="00CD3146"/>
    <w:rsid w:val="00CD3ADE"/>
    <w:rsid w:val="00CD42D9"/>
    <w:rsid w:val="00CD4A3F"/>
    <w:rsid w:val="00CD6159"/>
    <w:rsid w:val="00CE0671"/>
    <w:rsid w:val="00CE1B13"/>
    <w:rsid w:val="00CE1CF4"/>
    <w:rsid w:val="00CE3193"/>
    <w:rsid w:val="00CE4D3A"/>
    <w:rsid w:val="00CE5518"/>
    <w:rsid w:val="00CE7F2A"/>
    <w:rsid w:val="00CF1495"/>
    <w:rsid w:val="00CF15EB"/>
    <w:rsid w:val="00CF1969"/>
    <w:rsid w:val="00CF1A66"/>
    <w:rsid w:val="00CF2F46"/>
    <w:rsid w:val="00CF5F83"/>
    <w:rsid w:val="00CF7CB4"/>
    <w:rsid w:val="00D01C24"/>
    <w:rsid w:val="00D03ABC"/>
    <w:rsid w:val="00D03F99"/>
    <w:rsid w:val="00D049D7"/>
    <w:rsid w:val="00D0551A"/>
    <w:rsid w:val="00D05686"/>
    <w:rsid w:val="00D07E78"/>
    <w:rsid w:val="00D11545"/>
    <w:rsid w:val="00D141C3"/>
    <w:rsid w:val="00D1435B"/>
    <w:rsid w:val="00D14AB8"/>
    <w:rsid w:val="00D16347"/>
    <w:rsid w:val="00D17772"/>
    <w:rsid w:val="00D21AFD"/>
    <w:rsid w:val="00D22E83"/>
    <w:rsid w:val="00D233F5"/>
    <w:rsid w:val="00D25E3F"/>
    <w:rsid w:val="00D26C64"/>
    <w:rsid w:val="00D30AF8"/>
    <w:rsid w:val="00D32248"/>
    <w:rsid w:val="00D3501B"/>
    <w:rsid w:val="00D37B17"/>
    <w:rsid w:val="00D40ADD"/>
    <w:rsid w:val="00D410A0"/>
    <w:rsid w:val="00D418C2"/>
    <w:rsid w:val="00D41E9B"/>
    <w:rsid w:val="00D42A5C"/>
    <w:rsid w:val="00D42D03"/>
    <w:rsid w:val="00D44B0C"/>
    <w:rsid w:val="00D4691B"/>
    <w:rsid w:val="00D50C43"/>
    <w:rsid w:val="00D517DD"/>
    <w:rsid w:val="00D52096"/>
    <w:rsid w:val="00D5282D"/>
    <w:rsid w:val="00D53A20"/>
    <w:rsid w:val="00D53A33"/>
    <w:rsid w:val="00D55837"/>
    <w:rsid w:val="00D558A4"/>
    <w:rsid w:val="00D55B4B"/>
    <w:rsid w:val="00D55FCE"/>
    <w:rsid w:val="00D56799"/>
    <w:rsid w:val="00D609C5"/>
    <w:rsid w:val="00D60AAF"/>
    <w:rsid w:val="00D61B54"/>
    <w:rsid w:val="00D61FE4"/>
    <w:rsid w:val="00D64363"/>
    <w:rsid w:val="00D64370"/>
    <w:rsid w:val="00D64CEC"/>
    <w:rsid w:val="00D65459"/>
    <w:rsid w:val="00D65886"/>
    <w:rsid w:val="00D676D2"/>
    <w:rsid w:val="00D678A2"/>
    <w:rsid w:val="00D7002F"/>
    <w:rsid w:val="00D71ACD"/>
    <w:rsid w:val="00D71D41"/>
    <w:rsid w:val="00D71FA3"/>
    <w:rsid w:val="00D727C9"/>
    <w:rsid w:val="00D736EC"/>
    <w:rsid w:val="00D73A0C"/>
    <w:rsid w:val="00D74C28"/>
    <w:rsid w:val="00D77285"/>
    <w:rsid w:val="00D77622"/>
    <w:rsid w:val="00D819D3"/>
    <w:rsid w:val="00D823A6"/>
    <w:rsid w:val="00D82F0B"/>
    <w:rsid w:val="00D8467E"/>
    <w:rsid w:val="00D84A19"/>
    <w:rsid w:val="00D84FBE"/>
    <w:rsid w:val="00D85BB8"/>
    <w:rsid w:val="00D87F48"/>
    <w:rsid w:val="00D925E8"/>
    <w:rsid w:val="00D93850"/>
    <w:rsid w:val="00D943D5"/>
    <w:rsid w:val="00D96B51"/>
    <w:rsid w:val="00D97112"/>
    <w:rsid w:val="00D973E0"/>
    <w:rsid w:val="00DA0AC5"/>
    <w:rsid w:val="00DA168B"/>
    <w:rsid w:val="00DA2C88"/>
    <w:rsid w:val="00DA4ED7"/>
    <w:rsid w:val="00DA52E7"/>
    <w:rsid w:val="00DA5348"/>
    <w:rsid w:val="00DA5BA8"/>
    <w:rsid w:val="00DA664F"/>
    <w:rsid w:val="00DA7AD9"/>
    <w:rsid w:val="00DA7C32"/>
    <w:rsid w:val="00DB014A"/>
    <w:rsid w:val="00DB4236"/>
    <w:rsid w:val="00DB5C6D"/>
    <w:rsid w:val="00DC036E"/>
    <w:rsid w:val="00DC1D33"/>
    <w:rsid w:val="00DC2253"/>
    <w:rsid w:val="00DC26E2"/>
    <w:rsid w:val="00DC60E1"/>
    <w:rsid w:val="00DC6205"/>
    <w:rsid w:val="00DD2922"/>
    <w:rsid w:val="00DD2C00"/>
    <w:rsid w:val="00DE003B"/>
    <w:rsid w:val="00DE0756"/>
    <w:rsid w:val="00DE1FA4"/>
    <w:rsid w:val="00DE4253"/>
    <w:rsid w:val="00DE4BF2"/>
    <w:rsid w:val="00DE6108"/>
    <w:rsid w:val="00DE7784"/>
    <w:rsid w:val="00DF1E0E"/>
    <w:rsid w:val="00DF27D3"/>
    <w:rsid w:val="00DF36F4"/>
    <w:rsid w:val="00DF5A31"/>
    <w:rsid w:val="00DF7924"/>
    <w:rsid w:val="00DF7AEE"/>
    <w:rsid w:val="00E015CB"/>
    <w:rsid w:val="00E02B33"/>
    <w:rsid w:val="00E10E11"/>
    <w:rsid w:val="00E12167"/>
    <w:rsid w:val="00E12D11"/>
    <w:rsid w:val="00E12E7D"/>
    <w:rsid w:val="00E14DA2"/>
    <w:rsid w:val="00E179D3"/>
    <w:rsid w:val="00E20360"/>
    <w:rsid w:val="00E20CC6"/>
    <w:rsid w:val="00E214D5"/>
    <w:rsid w:val="00E23AEB"/>
    <w:rsid w:val="00E23FC2"/>
    <w:rsid w:val="00E240BC"/>
    <w:rsid w:val="00E240FB"/>
    <w:rsid w:val="00E242B5"/>
    <w:rsid w:val="00E251C4"/>
    <w:rsid w:val="00E254DE"/>
    <w:rsid w:val="00E25B8C"/>
    <w:rsid w:val="00E264C3"/>
    <w:rsid w:val="00E32EF6"/>
    <w:rsid w:val="00E343CD"/>
    <w:rsid w:val="00E37357"/>
    <w:rsid w:val="00E40159"/>
    <w:rsid w:val="00E4022E"/>
    <w:rsid w:val="00E40ACE"/>
    <w:rsid w:val="00E40BFF"/>
    <w:rsid w:val="00E42209"/>
    <w:rsid w:val="00E4378F"/>
    <w:rsid w:val="00E43B74"/>
    <w:rsid w:val="00E4568D"/>
    <w:rsid w:val="00E45BB4"/>
    <w:rsid w:val="00E46488"/>
    <w:rsid w:val="00E473DB"/>
    <w:rsid w:val="00E4771E"/>
    <w:rsid w:val="00E47CEA"/>
    <w:rsid w:val="00E50AB8"/>
    <w:rsid w:val="00E5191B"/>
    <w:rsid w:val="00E5529F"/>
    <w:rsid w:val="00E55E6F"/>
    <w:rsid w:val="00E55F98"/>
    <w:rsid w:val="00E560C1"/>
    <w:rsid w:val="00E573A4"/>
    <w:rsid w:val="00E578B8"/>
    <w:rsid w:val="00E61FBE"/>
    <w:rsid w:val="00E62284"/>
    <w:rsid w:val="00E62824"/>
    <w:rsid w:val="00E64A3D"/>
    <w:rsid w:val="00E6596E"/>
    <w:rsid w:val="00E66745"/>
    <w:rsid w:val="00E668C9"/>
    <w:rsid w:val="00E66ADB"/>
    <w:rsid w:val="00E6788A"/>
    <w:rsid w:val="00E7105B"/>
    <w:rsid w:val="00E723B0"/>
    <w:rsid w:val="00E738B8"/>
    <w:rsid w:val="00E73D07"/>
    <w:rsid w:val="00E73FA1"/>
    <w:rsid w:val="00E744C3"/>
    <w:rsid w:val="00E75C1C"/>
    <w:rsid w:val="00E75C47"/>
    <w:rsid w:val="00E7671B"/>
    <w:rsid w:val="00E76F9A"/>
    <w:rsid w:val="00E77518"/>
    <w:rsid w:val="00E82910"/>
    <w:rsid w:val="00E83165"/>
    <w:rsid w:val="00E83C6E"/>
    <w:rsid w:val="00E84E79"/>
    <w:rsid w:val="00E851E2"/>
    <w:rsid w:val="00E90DE4"/>
    <w:rsid w:val="00E90F61"/>
    <w:rsid w:val="00E91570"/>
    <w:rsid w:val="00E91D02"/>
    <w:rsid w:val="00E93322"/>
    <w:rsid w:val="00E94979"/>
    <w:rsid w:val="00E96172"/>
    <w:rsid w:val="00E96E76"/>
    <w:rsid w:val="00E978D4"/>
    <w:rsid w:val="00EA0683"/>
    <w:rsid w:val="00EA1085"/>
    <w:rsid w:val="00EA140E"/>
    <w:rsid w:val="00EA2492"/>
    <w:rsid w:val="00EA3772"/>
    <w:rsid w:val="00EA477A"/>
    <w:rsid w:val="00EA4967"/>
    <w:rsid w:val="00EA593A"/>
    <w:rsid w:val="00EA5A64"/>
    <w:rsid w:val="00EA6404"/>
    <w:rsid w:val="00EA66FE"/>
    <w:rsid w:val="00EA79AA"/>
    <w:rsid w:val="00EA7D99"/>
    <w:rsid w:val="00EA7FA8"/>
    <w:rsid w:val="00EB0337"/>
    <w:rsid w:val="00EB0FF4"/>
    <w:rsid w:val="00EB1C03"/>
    <w:rsid w:val="00EB1EBC"/>
    <w:rsid w:val="00EB1F6A"/>
    <w:rsid w:val="00EB31F2"/>
    <w:rsid w:val="00EB77F9"/>
    <w:rsid w:val="00EC0A1E"/>
    <w:rsid w:val="00EC0C39"/>
    <w:rsid w:val="00EC2117"/>
    <w:rsid w:val="00EC2D4E"/>
    <w:rsid w:val="00EC42C9"/>
    <w:rsid w:val="00EC5387"/>
    <w:rsid w:val="00EC722D"/>
    <w:rsid w:val="00EC744A"/>
    <w:rsid w:val="00EC79DB"/>
    <w:rsid w:val="00ED0277"/>
    <w:rsid w:val="00ED0CB1"/>
    <w:rsid w:val="00ED0FCA"/>
    <w:rsid w:val="00ED151C"/>
    <w:rsid w:val="00ED162A"/>
    <w:rsid w:val="00ED5207"/>
    <w:rsid w:val="00ED5D9E"/>
    <w:rsid w:val="00ED64B5"/>
    <w:rsid w:val="00ED65BF"/>
    <w:rsid w:val="00ED7D27"/>
    <w:rsid w:val="00EE4CC5"/>
    <w:rsid w:val="00EF02CE"/>
    <w:rsid w:val="00EF166D"/>
    <w:rsid w:val="00EF2A21"/>
    <w:rsid w:val="00EF31EC"/>
    <w:rsid w:val="00EF4178"/>
    <w:rsid w:val="00EF4235"/>
    <w:rsid w:val="00EF5333"/>
    <w:rsid w:val="00EF7762"/>
    <w:rsid w:val="00F01B32"/>
    <w:rsid w:val="00F0246E"/>
    <w:rsid w:val="00F03FBA"/>
    <w:rsid w:val="00F041F8"/>
    <w:rsid w:val="00F04CCB"/>
    <w:rsid w:val="00F05115"/>
    <w:rsid w:val="00F0584E"/>
    <w:rsid w:val="00F062CE"/>
    <w:rsid w:val="00F0660E"/>
    <w:rsid w:val="00F06C26"/>
    <w:rsid w:val="00F07AED"/>
    <w:rsid w:val="00F104B1"/>
    <w:rsid w:val="00F10DFF"/>
    <w:rsid w:val="00F11D38"/>
    <w:rsid w:val="00F14A84"/>
    <w:rsid w:val="00F14D22"/>
    <w:rsid w:val="00F1591E"/>
    <w:rsid w:val="00F207B9"/>
    <w:rsid w:val="00F21A84"/>
    <w:rsid w:val="00F21ED7"/>
    <w:rsid w:val="00F250B5"/>
    <w:rsid w:val="00F26DAB"/>
    <w:rsid w:val="00F30813"/>
    <w:rsid w:val="00F31DFE"/>
    <w:rsid w:val="00F32BB9"/>
    <w:rsid w:val="00F32F3F"/>
    <w:rsid w:val="00F3418D"/>
    <w:rsid w:val="00F37CA2"/>
    <w:rsid w:val="00F40745"/>
    <w:rsid w:val="00F40876"/>
    <w:rsid w:val="00F40CFA"/>
    <w:rsid w:val="00F4351C"/>
    <w:rsid w:val="00F4387B"/>
    <w:rsid w:val="00F438EF"/>
    <w:rsid w:val="00F44987"/>
    <w:rsid w:val="00F44FE1"/>
    <w:rsid w:val="00F460CB"/>
    <w:rsid w:val="00F4703C"/>
    <w:rsid w:val="00F47FA7"/>
    <w:rsid w:val="00F50893"/>
    <w:rsid w:val="00F514E6"/>
    <w:rsid w:val="00F53DC8"/>
    <w:rsid w:val="00F557E6"/>
    <w:rsid w:val="00F560EB"/>
    <w:rsid w:val="00F56B18"/>
    <w:rsid w:val="00F57C8F"/>
    <w:rsid w:val="00F6025E"/>
    <w:rsid w:val="00F60371"/>
    <w:rsid w:val="00F6178B"/>
    <w:rsid w:val="00F620B6"/>
    <w:rsid w:val="00F624E3"/>
    <w:rsid w:val="00F63B3D"/>
    <w:rsid w:val="00F6400A"/>
    <w:rsid w:val="00F65327"/>
    <w:rsid w:val="00F667A4"/>
    <w:rsid w:val="00F67895"/>
    <w:rsid w:val="00F709A0"/>
    <w:rsid w:val="00F71709"/>
    <w:rsid w:val="00F72588"/>
    <w:rsid w:val="00F739B7"/>
    <w:rsid w:val="00F757F3"/>
    <w:rsid w:val="00F768A3"/>
    <w:rsid w:val="00F76CAA"/>
    <w:rsid w:val="00F77518"/>
    <w:rsid w:val="00F800D7"/>
    <w:rsid w:val="00F800E4"/>
    <w:rsid w:val="00F804B4"/>
    <w:rsid w:val="00F806E1"/>
    <w:rsid w:val="00F80BC8"/>
    <w:rsid w:val="00F812E9"/>
    <w:rsid w:val="00F8161E"/>
    <w:rsid w:val="00F826DC"/>
    <w:rsid w:val="00F83143"/>
    <w:rsid w:val="00F831AA"/>
    <w:rsid w:val="00F84A8F"/>
    <w:rsid w:val="00F85203"/>
    <w:rsid w:val="00F85704"/>
    <w:rsid w:val="00F87033"/>
    <w:rsid w:val="00F8744C"/>
    <w:rsid w:val="00F90D40"/>
    <w:rsid w:val="00F91585"/>
    <w:rsid w:val="00F93E0F"/>
    <w:rsid w:val="00F94A1B"/>
    <w:rsid w:val="00F95BE3"/>
    <w:rsid w:val="00F96CFC"/>
    <w:rsid w:val="00F97598"/>
    <w:rsid w:val="00FA3C08"/>
    <w:rsid w:val="00FA51DC"/>
    <w:rsid w:val="00FA61E4"/>
    <w:rsid w:val="00FA6E32"/>
    <w:rsid w:val="00FB03E2"/>
    <w:rsid w:val="00FB0AB6"/>
    <w:rsid w:val="00FB213F"/>
    <w:rsid w:val="00FB320C"/>
    <w:rsid w:val="00FB43A2"/>
    <w:rsid w:val="00FB49D4"/>
    <w:rsid w:val="00FB5791"/>
    <w:rsid w:val="00FB59DE"/>
    <w:rsid w:val="00FB64DD"/>
    <w:rsid w:val="00FB7932"/>
    <w:rsid w:val="00FC067A"/>
    <w:rsid w:val="00FC158B"/>
    <w:rsid w:val="00FC2ACA"/>
    <w:rsid w:val="00FC4054"/>
    <w:rsid w:val="00FC4BE3"/>
    <w:rsid w:val="00FC5A08"/>
    <w:rsid w:val="00FC5DB4"/>
    <w:rsid w:val="00FC6480"/>
    <w:rsid w:val="00FC790A"/>
    <w:rsid w:val="00FC7D88"/>
    <w:rsid w:val="00FC7F14"/>
    <w:rsid w:val="00FD1C22"/>
    <w:rsid w:val="00FD26A5"/>
    <w:rsid w:val="00FD32EF"/>
    <w:rsid w:val="00FD51E2"/>
    <w:rsid w:val="00FD670F"/>
    <w:rsid w:val="00FD7CA7"/>
    <w:rsid w:val="00FD7D55"/>
    <w:rsid w:val="00FE159F"/>
    <w:rsid w:val="00FE2148"/>
    <w:rsid w:val="00FE2AA8"/>
    <w:rsid w:val="00FE5F84"/>
    <w:rsid w:val="00FE65A7"/>
    <w:rsid w:val="00FE7093"/>
    <w:rsid w:val="00FE72CF"/>
    <w:rsid w:val="00FF12D0"/>
    <w:rsid w:val="00FF14B1"/>
    <w:rsid w:val="00FF4AA1"/>
    <w:rsid w:val="00FF61D9"/>
    <w:rsid w:val="00FF633E"/>
    <w:rsid w:val="00FF636E"/>
    <w:rsid w:val="00FF6C7D"/>
    <w:rsid w:val="00FF6D79"/>
    <w:rsid w:val="00FF7175"/>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89B6B1"/>
  <w15:chartTrackingRefBased/>
  <w15:docId w15:val="{CEA46B6B-C67F-47F2-8DC1-D961A76F0C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pl-PL" w:eastAsia="pl-P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footnote text" w:qFormat="1"/>
    <w:lsdException w:name="annotation text" w:uiPriority="99"/>
    <w:lsdException w:name="footer" w:uiPriority="99"/>
    <w:lsdException w:name="caption" w:semiHidden="1" w:uiPriority="35" w:unhideWhenUsed="1" w:qFormat="1"/>
    <w:lsdException w:name="footnote reference" w:uiPriority="99"/>
    <w:lsdException w:name="Title" w:qFormat="1"/>
    <w:lsdException w:name="Subtitle" w:qFormat="1"/>
    <w:lsdException w:name="Hyperlink" w:uiPriority="99"/>
    <w:lsdException w:name="Strong" w:uiPriority="22" w:qFormat="1"/>
    <w:lsdException w:name="Emphasis" w:uiPriority="20"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ny">
    <w:name w:val="Normal"/>
    <w:qFormat/>
    <w:rsid w:val="00E5191B"/>
    <w:rPr>
      <w:rFonts w:asciiTheme="minorHAnsi" w:hAnsiTheme="minorHAnsi"/>
      <w:sz w:val="22"/>
      <w:szCs w:val="24"/>
    </w:rPr>
  </w:style>
  <w:style w:type="paragraph" w:styleId="Nagwek1">
    <w:name w:val="heading 1"/>
    <w:basedOn w:val="Normalny"/>
    <w:next w:val="Normalny"/>
    <w:qFormat/>
    <w:rsid w:val="00F67895"/>
    <w:pPr>
      <w:keepNext/>
      <w:spacing w:before="3840" w:after="60"/>
      <w:outlineLvl w:val="0"/>
    </w:pPr>
    <w:rPr>
      <w:rFonts w:ascii="Calibri" w:hAnsi="Calibri" w:cs="Arial"/>
      <w:b/>
      <w:bCs/>
      <w:kern w:val="32"/>
      <w:sz w:val="36"/>
      <w:szCs w:val="32"/>
    </w:rPr>
  </w:style>
  <w:style w:type="paragraph" w:styleId="Nagwek2">
    <w:name w:val="heading 2"/>
    <w:basedOn w:val="Normalny"/>
    <w:next w:val="Normalny"/>
    <w:link w:val="Nagwek2Znak"/>
    <w:qFormat/>
    <w:rsid w:val="00F67895"/>
    <w:pPr>
      <w:keepNext/>
      <w:spacing w:before="360" w:after="120" w:line="276" w:lineRule="auto"/>
      <w:outlineLvl w:val="1"/>
    </w:pPr>
    <w:rPr>
      <w:rFonts w:ascii="Calibri" w:hAnsi="Calibri" w:cs="Arial"/>
      <w:b/>
      <w:bCs/>
      <w:iCs/>
      <w:sz w:val="28"/>
      <w:szCs w:val="28"/>
    </w:rPr>
  </w:style>
  <w:style w:type="paragraph" w:styleId="Nagwek3">
    <w:name w:val="heading 3"/>
    <w:basedOn w:val="Normalny"/>
    <w:next w:val="Normalny"/>
    <w:qFormat/>
    <w:rsid w:val="00E5191B"/>
    <w:pPr>
      <w:keepNext/>
      <w:spacing w:before="240" w:after="60"/>
      <w:jc w:val="both"/>
      <w:outlineLvl w:val="2"/>
    </w:pPr>
    <w:rPr>
      <w:rFonts w:cs="Arial"/>
      <w:b/>
      <w:bCs/>
      <w:szCs w:val="26"/>
    </w:rPr>
  </w:style>
  <w:style w:type="paragraph" w:styleId="Nagwek4">
    <w:name w:val="heading 4"/>
    <w:basedOn w:val="Normalny"/>
    <w:next w:val="Normalny"/>
    <w:link w:val="Nagwek4Znak"/>
    <w:qFormat/>
    <w:rsid w:val="00055CE1"/>
    <w:pPr>
      <w:keepNext/>
      <w:outlineLvl w:val="3"/>
    </w:pPr>
    <w:rPr>
      <w:b/>
      <w:szCs w:val="28"/>
      <w:lang w:val="x-none" w:eastAsia="x-none"/>
    </w:rPr>
  </w:style>
  <w:style w:type="paragraph" w:styleId="Nagwek5">
    <w:name w:val="heading 5"/>
    <w:basedOn w:val="Normalny"/>
    <w:next w:val="Normalny"/>
    <w:link w:val="Nagwek5Znak"/>
    <w:qFormat/>
    <w:rsid w:val="006372F0"/>
    <w:pPr>
      <w:keepNext/>
      <w:ind w:left="4956" w:firstLine="624"/>
      <w:jc w:val="both"/>
      <w:outlineLvl w:val="4"/>
    </w:pPr>
    <w:rPr>
      <w:rFonts w:ascii="Arial" w:hAnsi="Arial"/>
      <w:b/>
      <w:sz w:val="28"/>
      <w:szCs w:val="28"/>
      <w:lang w:val="x-none" w:eastAsia="x-none"/>
    </w:rPr>
  </w:style>
  <w:style w:type="paragraph" w:styleId="Nagwek6">
    <w:name w:val="heading 6"/>
    <w:basedOn w:val="Normalny"/>
    <w:next w:val="Normalny"/>
    <w:link w:val="Nagwek6Znak"/>
    <w:qFormat/>
    <w:rsid w:val="006372F0"/>
    <w:pPr>
      <w:tabs>
        <w:tab w:val="num" w:pos="1152"/>
      </w:tabs>
      <w:spacing w:before="240" w:after="60"/>
      <w:ind w:left="1152" w:hanging="1152"/>
      <w:outlineLvl w:val="5"/>
    </w:pPr>
    <w:rPr>
      <w:b/>
      <w:bCs/>
      <w:szCs w:val="22"/>
      <w:lang w:val="x-none" w:eastAsia="x-none"/>
    </w:rPr>
  </w:style>
  <w:style w:type="paragraph" w:styleId="Nagwek7">
    <w:name w:val="heading 7"/>
    <w:basedOn w:val="Normalny"/>
    <w:next w:val="Normalny"/>
    <w:link w:val="Nagwek7Znak"/>
    <w:qFormat/>
    <w:rsid w:val="006372F0"/>
    <w:pPr>
      <w:tabs>
        <w:tab w:val="num" w:pos="1296"/>
      </w:tabs>
      <w:spacing w:before="240" w:after="60"/>
      <w:ind w:left="1296" w:hanging="1296"/>
      <w:outlineLvl w:val="6"/>
    </w:pPr>
    <w:rPr>
      <w:lang w:val="x-none" w:eastAsia="x-none"/>
    </w:rPr>
  </w:style>
  <w:style w:type="paragraph" w:styleId="Nagwek8">
    <w:name w:val="heading 8"/>
    <w:basedOn w:val="Normalny"/>
    <w:next w:val="Normalny"/>
    <w:link w:val="Nagwek8Znak"/>
    <w:qFormat/>
    <w:rsid w:val="006372F0"/>
    <w:pPr>
      <w:tabs>
        <w:tab w:val="num" w:pos="1440"/>
      </w:tabs>
      <w:spacing w:before="240" w:after="60"/>
      <w:ind w:left="1440" w:hanging="1440"/>
      <w:outlineLvl w:val="7"/>
    </w:pPr>
    <w:rPr>
      <w:i/>
      <w:iCs/>
      <w:lang w:val="x-none" w:eastAsia="x-none"/>
    </w:rPr>
  </w:style>
  <w:style w:type="paragraph" w:styleId="Nagwek9">
    <w:name w:val="heading 9"/>
    <w:basedOn w:val="Normalny"/>
    <w:next w:val="Normalny"/>
    <w:link w:val="Nagwek9Znak"/>
    <w:qFormat/>
    <w:rsid w:val="006372F0"/>
    <w:pPr>
      <w:tabs>
        <w:tab w:val="num" w:pos="1584"/>
      </w:tabs>
      <w:spacing w:before="240" w:after="60"/>
      <w:ind w:left="1584" w:hanging="1584"/>
      <w:outlineLvl w:val="8"/>
    </w:pPr>
    <w:rPr>
      <w:rFonts w:ascii="Arial" w:hAnsi="Arial"/>
      <w:szCs w:val="22"/>
      <w:lang w:val="x-none" w:eastAsia="x-none"/>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paragraph" w:customStyle="1" w:styleId="BodyText24">
    <w:name w:val="Body Text 24"/>
    <w:basedOn w:val="Normalny"/>
    <w:rsid w:val="001F66C0"/>
    <w:pPr>
      <w:tabs>
        <w:tab w:val="left" w:pos="142"/>
        <w:tab w:val="left" w:pos="426"/>
      </w:tabs>
      <w:spacing w:line="312" w:lineRule="atLeast"/>
      <w:jc w:val="both"/>
    </w:pPr>
    <w:rPr>
      <w:b/>
      <w:szCs w:val="20"/>
    </w:rPr>
  </w:style>
  <w:style w:type="character" w:styleId="Hipercze">
    <w:name w:val="Hyperlink"/>
    <w:uiPriority w:val="99"/>
    <w:rsid w:val="00275FCF"/>
    <w:rPr>
      <w:color w:val="0000FF"/>
      <w:u w:val="single"/>
    </w:rPr>
  </w:style>
  <w:style w:type="paragraph" w:styleId="Tekstprzypisudolnego">
    <w:name w:val="footnote text"/>
    <w:aliases w:val="Podrozdział,Footnote,Podrozdzia3,PRZYPISKI,Tekst przypisu Znak Znak Znak Znak,Tekst przypisu Znak Znak Znak Znak Znak,Tekst przypisu Znak Znak Znak Znak Znak Znak Znak,Fußnote,-E Fuﬂnotentext,Fuﬂnotentext Ursprung,Tekst przypisu,o"/>
    <w:basedOn w:val="Normalny"/>
    <w:link w:val="TekstprzypisudolnegoZnak"/>
    <w:qFormat/>
    <w:rsid w:val="00275FCF"/>
    <w:rPr>
      <w:sz w:val="20"/>
      <w:szCs w:val="20"/>
    </w:rPr>
  </w:style>
  <w:style w:type="character" w:styleId="Odwoanieprzypisudolnego">
    <w:name w:val="footnote reference"/>
    <w:aliases w:val="Footnote Reference Number,Odwołanie przypisu,Footnote symbol,Footnote reference number,note TESI,SUPERS,EN Footnote Reference,Footnote number,Ref,de nota al pie,Odwo3anie przypisu,Times 10 Point,Exposant 3 Point,number,16 Poi"/>
    <w:uiPriority w:val="99"/>
    <w:rsid w:val="00275FCF"/>
    <w:rPr>
      <w:vertAlign w:val="superscript"/>
    </w:rPr>
  </w:style>
  <w:style w:type="character" w:styleId="Odwoaniedokomentarza">
    <w:name w:val="annotation reference"/>
    <w:semiHidden/>
    <w:rsid w:val="00EF2A21"/>
    <w:rPr>
      <w:sz w:val="16"/>
      <w:szCs w:val="16"/>
    </w:rPr>
  </w:style>
  <w:style w:type="paragraph" w:styleId="Tekstkomentarza">
    <w:name w:val="annotation text"/>
    <w:basedOn w:val="Normalny"/>
    <w:link w:val="TekstkomentarzaZnak"/>
    <w:uiPriority w:val="99"/>
    <w:semiHidden/>
    <w:rsid w:val="00EF2A21"/>
    <w:rPr>
      <w:sz w:val="20"/>
      <w:szCs w:val="20"/>
    </w:rPr>
  </w:style>
  <w:style w:type="paragraph" w:styleId="Tematkomentarza">
    <w:name w:val="annotation subject"/>
    <w:basedOn w:val="Tekstkomentarza"/>
    <w:next w:val="Tekstkomentarza"/>
    <w:semiHidden/>
    <w:rsid w:val="00EF2A21"/>
    <w:rPr>
      <w:b/>
      <w:bCs/>
    </w:rPr>
  </w:style>
  <w:style w:type="paragraph" w:styleId="Tekstdymka">
    <w:name w:val="Balloon Text"/>
    <w:basedOn w:val="Normalny"/>
    <w:semiHidden/>
    <w:rsid w:val="00EF2A21"/>
    <w:rPr>
      <w:rFonts w:ascii="Tahoma" w:hAnsi="Tahoma" w:cs="Tahoma"/>
      <w:sz w:val="16"/>
      <w:szCs w:val="16"/>
    </w:rPr>
  </w:style>
  <w:style w:type="paragraph" w:customStyle="1" w:styleId="Default">
    <w:name w:val="Default"/>
    <w:rsid w:val="00EB1F6A"/>
    <w:pPr>
      <w:autoSpaceDE w:val="0"/>
      <w:autoSpaceDN w:val="0"/>
      <w:adjustRightInd w:val="0"/>
    </w:pPr>
    <w:rPr>
      <w:color w:val="000000"/>
      <w:sz w:val="24"/>
      <w:szCs w:val="24"/>
    </w:rPr>
  </w:style>
  <w:style w:type="paragraph" w:styleId="Spistreci1">
    <w:name w:val="toc 1"/>
    <w:basedOn w:val="Normalny"/>
    <w:next w:val="Normalny"/>
    <w:autoRedefine/>
    <w:uiPriority w:val="39"/>
    <w:rsid w:val="004836F5"/>
    <w:pPr>
      <w:tabs>
        <w:tab w:val="left" w:pos="0"/>
        <w:tab w:val="right" w:leader="dot" w:pos="9062"/>
      </w:tabs>
      <w:spacing w:after="120" w:line="276" w:lineRule="auto"/>
    </w:pPr>
    <w:rPr>
      <w:rFonts w:ascii="Calibri" w:hAnsi="Calibri" w:cs="Calibri"/>
      <w:noProof/>
      <w:szCs w:val="22"/>
    </w:rPr>
  </w:style>
  <w:style w:type="paragraph" w:styleId="Spistreci2">
    <w:name w:val="toc 2"/>
    <w:basedOn w:val="Normalny"/>
    <w:next w:val="Normalny"/>
    <w:autoRedefine/>
    <w:uiPriority w:val="39"/>
    <w:rsid w:val="00275A4B"/>
    <w:pPr>
      <w:tabs>
        <w:tab w:val="left" w:pos="142"/>
        <w:tab w:val="left" w:pos="284"/>
        <w:tab w:val="right" w:leader="dot" w:pos="9070"/>
      </w:tabs>
      <w:spacing w:before="120" w:after="120"/>
      <w:ind w:left="284" w:right="281"/>
    </w:pPr>
  </w:style>
  <w:style w:type="paragraph" w:styleId="Spistreci3">
    <w:name w:val="toc 3"/>
    <w:basedOn w:val="Normalny"/>
    <w:next w:val="Normalny"/>
    <w:autoRedefine/>
    <w:uiPriority w:val="39"/>
    <w:rsid w:val="00275A4B"/>
    <w:pPr>
      <w:tabs>
        <w:tab w:val="right" w:leader="dot" w:pos="9062"/>
      </w:tabs>
      <w:spacing w:before="60"/>
      <w:ind w:left="284"/>
      <w:jc w:val="both"/>
    </w:pPr>
  </w:style>
  <w:style w:type="paragraph" w:customStyle="1" w:styleId="StylNagwek3">
    <w:name w:val="Styl Nagłówek 3"/>
    <w:basedOn w:val="Normalny"/>
    <w:rsid w:val="00975E96"/>
  </w:style>
  <w:style w:type="paragraph" w:customStyle="1" w:styleId="Akapitzlist1">
    <w:name w:val="Akapit z listą1"/>
    <w:basedOn w:val="Normalny"/>
    <w:rsid w:val="001D694D"/>
    <w:pPr>
      <w:ind w:left="720"/>
      <w:contextualSpacing/>
    </w:pPr>
    <w:rPr>
      <w:rFonts w:eastAsia="Calibri"/>
    </w:rPr>
  </w:style>
  <w:style w:type="character" w:customStyle="1" w:styleId="TekstprzypisudolnegoZnak">
    <w:name w:val="Tekst przypisu dolnego Znak"/>
    <w:aliases w:val="Podrozdział Znak1,Footnote Znak1,Podrozdzia3 Znak,PRZYPISKI Znak,Tekst przypisu Znak Znak Znak Znak Znak1,Tekst przypisu Znak Znak Znak Znak Znak Znak,Tekst przypisu Znak Znak Znak Znak Znak Znak Znak Znak,Fußnote Znak,o Znak"/>
    <w:link w:val="Tekstprzypisudolnego"/>
    <w:locked/>
    <w:rsid w:val="008B65AF"/>
    <w:rPr>
      <w:lang w:val="pl-PL" w:eastAsia="pl-PL" w:bidi="ar-SA"/>
    </w:rPr>
  </w:style>
  <w:style w:type="paragraph" w:customStyle="1" w:styleId="Nagwek0">
    <w:name w:val="Nagłówek 0"/>
    <w:basedOn w:val="Nagwek2"/>
    <w:link w:val="Nagwek0Znak"/>
    <w:rsid w:val="00B12610"/>
  </w:style>
  <w:style w:type="character" w:customStyle="1" w:styleId="Nagwek2Znak">
    <w:name w:val="Nagłówek 2 Znak"/>
    <w:link w:val="Nagwek2"/>
    <w:rsid w:val="00F67895"/>
    <w:rPr>
      <w:rFonts w:ascii="Calibri" w:hAnsi="Calibri" w:cs="Arial"/>
      <w:b/>
      <w:bCs/>
      <w:iCs/>
      <w:sz w:val="28"/>
      <w:szCs w:val="28"/>
    </w:rPr>
  </w:style>
  <w:style w:type="character" w:customStyle="1" w:styleId="Nagwek0Znak">
    <w:name w:val="Nagłówek 0 Znak"/>
    <w:link w:val="Nagwek0"/>
    <w:rsid w:val="00B12610"/>
    <w:rPr>
      <w:rFonts w:cs="Arial"/>
      <w:b/>
      <w:bCs/>
      <w:iCs/>
      <w:sz w:val="28"/>
      <w:szCs w:val="28"/>
      <w:lang w:val="pl-PL" w:eastAsia="pl-PL" w:bidi="ar-SA"/>
    </w:rPr>
  </w:style>
  <w:style w:type="character" w:customStyle="1" w:styleId="PodrozdziaZnak">
    <w:name w:val="Podrozdział Znak"/>
    <w:aliases w:val="Footnote Znak,Podrozdzia3 Znak Znak"/>
    <w:semiHidden/>
    <w:locked/>
    <w:rsid w:val="0057658C"/>
    <w:rPr>
      <w:lang w:val="pl-PL" w:eastAsia="pl-PL" w:bidi="ar-SA"/>
    </w:rPr>
  </w:style>
  <w:style w:type="paragraph" w:styleId="Stopka">
    <w:name w:val="footer"/>
    <w:basedOn w:val="Normalny"/>
    <w:link w:val="StopkaZnak"/>
    <w:uiPriority w:val="99"/>
    <w:rsid w:val="002F2B74"/>
    <w:pPr>
      <w:tabs>
        <w:tab w:val="center" w:pos="4536"/>
        <w:tab w:val="right" w:pos="9072"/>
      </w:tabs>
    </w:pPr>
    <w:rPr>
      <w:lang w:val="x-none" w:eastAsia="x-none"/>
    </w:rPr>
  </w:style>
  <w:style w:type="character" w:styleId="Numerstrony">
    <w:name w:val="page number"/>
    <w:basedOn w:val="Domylnaczcionkaakapitu"/>
    <w:rsid w:val="002F2B74"/>
  </w:style>
  <w:style w:type="paragraph" w:customStyle="1" w:styleId="StylNagwek3Zlewej0cmWysunicie1cm">
    <w:name w:val="Styl Nagłówek 3 + Z lewej:  0 cm Wysunięcie:  1 cm"/>
    <w:basedOn w:val="Nagwek3"/>
    <w:rsid w:val="0096301F"/>
    <w:pPr>
      <w:ind w:left="567" w:hanging="567"/>
    </w:pPr>
    <w:rPr>
      <w:rFonts w:cs="Times New Roman"/>
      <w:szCs w:val="20"/>
    </w:rPr>
  </w:style>
  <w:style w:type="paragraph" w:customStyle="1" w:styleId="StylNagwek3Zlewej0cmWysunicie125cm">
    <w:name w:val="Styl Nagłówek 3 + Z lewej:  0 cm Wysunięcie:  125 cm"/>
    <w:basedOn w:val="Nagwek3"/>
    <w:rsid w:val="0096301F"/>
    <w:pPr>
      <w:ind w:left="709" w:hanging="709"/>
    </w:pPr>
    <w:rPr>
      <w:rFonts w:cs="Times New Roman"/>
      <w:szCs w:val="20"/>
    </w:rPr>
  </w:style>
  <w:style w:type="paragraph" w:customStyle="1" w:styleId="StylNagwek3Zlewej0cmWysunicie083cmPrzed0">
    <w:name w:val="Styl Nagłówek 3 + Z lewej:  0 cm Wysunięcie:  083 cm Przed:  0 ..."/>
    <w:basedOn w:val="Nagwek3"/>
    <w:rsid w:val="00AF6E39"/>
    <w:pPr>
      <w:spacing w:before="0" w:after="0"/>
      <w:ind w:left="471" w:hanging="471"/>
    </w:pPr>
    <w:rPr>
      <w:rFonts w:cs="Times New Roman"/>
      <w:szCs w:val="20"/>
    </w:rPr>
  </w:style>
  <w:style w:type="paragraph" w:customStyle="1" w:styleId="StylNagwek3Przed0ptPo0pt">
    <w:name w:val="Styl Nagłówek 3 + Przed:  0 pt Po:  0 pt"/>
    <w:basedOn w:val="Nagwek3"/>
    <w:rsid w:val="00AF6E39"/>
    <w:pPr>
      <w:spacing w:before="0" w:after="0"/>
    </w:pPr>
    <w:rPr>
      <w:rFonts w:cs="Times New Roman"/>
      <w:szCs w:val="20"/>
    </w:rPr>
  </w:style>
  <w:style w:type="paragraph" w:customStyle="1" w:styleId="StylNagwek3Zlewej0cmWysunicie095cmPrzed0">
    <w:name w:val="Styl Nagłówek 3 + Z lewej:  0 cm Wysunięcie:  095 cm Przed:  0 ..."/>
    <w:basedOn w:val="Nagwek3"/>
    <w:rsid w:val="00F062CE"/>
    <w:pPr>
      <w:spacing w:before="0" w:after="0"/>
      <w:ind w:left="540" w:hanging="540"/>
    </w:pPr>
    <w:rPr>
      <w:rFonts w:cs="Times New Roman"/>
      <w:szCs w:val="20"/>
    </w:rPr>
  </w:style>
  <w:style w:type="paragraph" w:customStyle="1" w:styleId="StylNagwek3Zlewej0cmWysunicie095cm">
    <w:name w:val="Styl Nagłówek 3 + Z lewej:  0 cm Wysunięcie:  095 cm"/>
    <w:basedOn w:val="Nagwek3"/>
    <w:rsid w:val="00F062CE"/>
    <w:pPr>
      <w:ind w:left="540" w:hanging="540"/>
    </w:pPr>
    <w:rPr>
      <w:rFonts w:cs="Times New Roman"/>
      <w:szCs w:val="20"/>
    </w:rPr>
  </w:style>
  <w:style w:type="table" w:styleId="Tabela-Siatka">
    <w:name w:val="Table Grid"/>
    <w:basedOn w:val="Standardowy"/>
    <w:rsid w:val="00C1765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ogrubienie">
    <w:name w:val="Strong"/>
    <w:uiPriority w:val="22"/>
    <w:qFormat/>
    <w:rsid w:val="00C17658"/>
    <w:rPr>
      <w:b/>
      <w:bCs/>
    </w:rPr>
  </w:style>
  <w:style w:type="character" w:customStyle="1" w:styleId="FootnoteTextChar">
    <w:name w:val="Footnote Text Char"/>
    <w:semiHidden/>
    <w:locked/>
    <w:rsid w:val="006A1FBA"/>
    <w:rPr>
      <w:rFonts w:cs="Times New Roman"/>
      <w:sz w:val="20"/>
      <w:szCs w:val="20"/>
      <w:lang w:val="x-none" w:eastAsia="en-US"/>
    </w:rPr>
  </w:style>
  <w:style w:type="character" w:customStyle="1" w:styleId="TekstkomentarzaZnak">
    <w:name w:val="Tekst komentarza Znak"/>
    <w:link w:val="Tekstkomentarza"/>
    <w:uiPriority w:val="99"/>
    <w:semiHidden/>
    <w:locked/>
    <w:rsid w:val="006A1FBA"/>
    <w:rPr>
      <w:lang w:val="pl-PL" w:eastAsia="pl-PL" w:bidi="ar-SA"/>
    </w:rPr>
  </w:style>
  <w:style w:type="paragraph" w:styleId="Tekstpodstawowy">
    <w:name w:val="Body Text"/>
    <w:basedOn w:val="Normalny"/>
    <w:rsid w:val="001F2456"/>
    <w:pPr>
      <w:spacing w:after="120"/>
    </w:pPr>
  </w:style>
  <w:style w:type="paragraph" w:styleId="Tekstpodstawowy2">
    <w:name w:val="Body Text 2"/>
    <w:basedOn w:val="Normalny"/>
    <w:link w:val="Tekstpodstawowy2Znak"/>
    <w:rsid w:val="00B27882"/>
    <w:pPr>
      <w:spacing w:after="120" w:line="480" w:lineRule="auto"/>
    </w:pPr>
    <w:rPr>
      <w:lang w:val="x-none" w:eastAsia="x-none"/>
    </w:rPr>
  </w:style>
  <w:style w:type="paragraph" w:styleId="Nagwek">
    <w:name w:val="header"/>
    <w:basedOn w:val="Normalny"/>
    <w:link w:val="NagwekZnak"/>
    <w:rsid w:val="00A86DC4"/>
    <w:pPr>
      <w:tabs>
        <w:tab w:val="center" w:pos="4536"/>
        <w:tab w:val="right" w:pos="9072"/>
      </w:tabs>
    </w:pPr>
    <w:rPr>
      <w:lang w:val="x-none" w:eastAsia="x-none"/>
    </w:rPr>
  </w:style>
  <w:style w:type="character" w:customStyle="1" w:styleId="NagwekZnak">
    <w:name w:val="Nagłówek Znak"/>
    <w:link w:val="Nagwek"/>
    <w:rsid w:val="00A86DC4"/>
    <w:rPr>
      <w:sz w:val="24"/>
      <w:szCs w:val="24"/>
    </w:rPr>
  </w:style>
  <w:style w:type="paragraph" w:styleId="Tekstpodstawowywcity">
    <w:name w:val="Body Text Indent"/>
    <w:basedOn w:val="Normalny"/>
    <w:link w:val="TekstpodstawowywcityZnak"/>
    <w:rsid w:val="006372F0"/>
    <w:pPr>
      <w:spacing w:after="120"/>
      <w:ind w:left="283"/>
    </w:pPr>
    <w:rPr>
      <w:lang w:val="x-none" w:eastAsia="x-none"/>
    </w:rPr>
  </w:style>
  <w:style w:type="character" w:customStyle="1" w:styleId="TekstpodstawowywcityZnak">
    <w:name w:val="Tekst podstawowy wcięty Znak"/>
    <w:link w:val="Tekstpodstawowywcity"/>
    <w:rsid w:val="006372F0"/>
    <w:rPr>
      <w:sz w:val="24"/>
      <w:szCs w:val="24"/>
    </w:rPr>
  </w:style>
  <w:style w:type="character" w:customStyle="1" w:styleId="Nagwek4Znak">
    <w:name w:val="Nagłówek 4 Znak"/>
    <w:link w:val="Nagwek4"/>
    <w:rsid w:val="00055CE1"/>
    <w:rPr>
      <w:rFonts w:asciiTheme="minorHAnsi" w:hAnsiTheme="minorHAnsi"/>
      <w:b/>
      <w:sz w:val="22"/>
      <w:szCs w:val="28"/>
      <w:lang w:val="x-none" w:eastAsia="x-none"/>
    </w:rPr>
  </w:style>
  <w:style w:type="character" w:customStyle="1" w:styleId="Nagwek5Znak">
    <w:name w:val="Nagłówek 5 Znak"/>
    <w:link w:val="Nagwek5"/>
    <w:rsid w:val="006372F0"/>
    <w:rPr>
      <w:rFonts w:ascii="Arial" w:hAnsi="Arial"/>
      <w:b/>
      <w:sz w:val="28"/>
      <w:szCs w:val="28"/>
    </w:rPr>
  </w:style>
  <w:style w:type="character" w:customStyle="1" w:styleId="Nagwek6Znak">
    <w:name w:val="Nagłówek 6 Znak"/>
    <w:link w:val="Nagwek6"/>
    <w:rsid w:val="006372F0"/>
    <w:rPr>
      <w:b/>
      <w:bCs/>
      <w:sz w:val="22"/>
      <w:szCs w:val="22"/>
    </w:rPr>
  </w:style>
  <w:style w:type="character" w:customStyle="1" w:styleId="Nagwek7Znak">
    <w:name w:val="Nagłówek 7 Znak"/>
    <w:link w:val="Nagwek7"/>
    <w:rsid w:val="006372F0"/>
    <w:rPr>
      <w:sz w:val="24"/>
      <w:szCs w:val="24"/>
    </w:rPr>
  </w:style>
  <w:style w:type="character" w:customStyle="1" w:styleId="Nagwek8Znak">
    <w:name w:val="Nagłówek 8 Znak"/>
    <w:link w:val="Nagwek8"/>
    <w:rsid w:val="006372F0"/>
    <w:rPr>
      <w:i/>
      <w:iCs/>
      <w:sz w:val="24"/>
      <w:szCs w:val="24"/>
    </w:rPr>
  </w:style>
  <w:style w:type="character" w:customStyle="1" w:styleId="Nagwek9Znak">
    <w:name w:val="Nagłówek 9 Znak"/>
    <w:link w:val="Nagwek9"/>
    <w:rsid w:val="006372F0"/>
    <w:rPr>
      <w:rFonts w:ascii="Arial" w:hAnsi="Arial" w:cs="Arial"/>
      <w:sz w:val="22"/>
      <w:szCs w:val="22"/>
    </w:rPr>
  </w:style>
  <w:style w:type="paragraph" w:styleId="Zwykytekst">
    <w:name w:val="Plain Text"/>
    <w:basedOn w:val="Normalny"/>
    <w:link w:val="ZwykytekstZnak"/>
    <w:rsid w:val="006372F0"/>
    <w:rPr>
      <w:rFonts w:ascii="Courier New" w:hAnsi="Courier New"/>
      <w:sz w:val="20"/>
      <w:szCs w:val="20"/>
      <w:lang w:val="x-none" w:eastAsia="x-none"/>
    </w:rPr>
  </w:style>
  <w:style w:type="character" w:customStyle="1" w:styleId="ZwykytekstZnak">
    <w:name w:val="Zwykły tekst Znak"/>
    <w:link w:val="Zwykytekst"/>
    <w:rsid w:val="006372F0"/>
    <w:rPr>
      <w:rFonts w:ascii="Courier New" w:hAnsi="Courier New" w:cs="Courier New"/>
    </w:rPr>
  </w:style>
  <w:style w:type="paragraph" w:customStyle="1" w:styleId="Text3">
    <w:name w:val="Text 3"/>
    <w:basedOn w:val="Normalny"/>
    <w:rsid w:val="006372F0"/>
    <w:pPr>
      <w:tabs>
        <w:tab w:val="left" w:pos="2302"/>
      </w:tabs>
      <w:spacing w:after="240"/>
      <w:ind w:left="1202"/>
      <w:jc w:val="both"/>
    </w:pPr>
    <w:rPr>
      <w:szCs w:val="20"/>
      <w:lang w:val="en-GB" w:eastAsia="en-GB"/>
    </w:rPr>
  </w:style>
  <w:style w:type="paragraph" w:styleId="Indeks1">
    <w:name w:val="index 1"/>
    <w:basedOn w:val="Normalny"/>
    <w:next w:val="Normalny"/>
    <w:autoRedefine/>
    <w:rsid w:val="006372F0"/>
    <w:pPr>
      <w:ind w:left="240" w:hanging="240"/>
    </w:pPr>
  </w:style>
  <w:style w:type="paragraph" w:styleId="Nagwekindeksu">
    <w:name w:val="index heading"/>
    <w:basedOn w:val="Normalny"/>
    <w:next w:val="Indeks1"/>
    <w:rsid w:val="006372F0"/>
    <w:pPr>
      <w:widowControl w:val="0"/>
      <w:autoSpaceDE w:val="0"/>
      <w:autoSpaceDN w:val="0"/>
      <w:adjustRightInd w:val="0"/>
    </w:pPr>
    <w:rPr>
      <w:rFonts w:ascii="Arial" w:hAnsi="Arial" w:cs="Arial"/>
      <w:b/>
      <w:bCs/>
      <w:sz w:val="20"/>
      <w:szCs w:val="20"/>
    </w:rPr>
  </w:style>
  <w:style w:type="paragraph" w:styleId="Adreszwrotnynakopercie">
    <w:name w:val="envelope return"/>
    <w:basedOn w:val="Normalny"/>
    <w:rsid w:val="006372F0"/>
    <w:pPr>
      <w:widowControl w:val="0"/>
      <w:autoSpaceDE w:val="0"/>
      <w:autoSpaceDN w:val="0"/>
      <w:adjustRightInd w:val="0"/>
    </w:pPr>
    <w:rPr>
      <w:rFonts w:ascii="Arial" w:hAnsi="Arial" w:cs="Arial"/>
      <w:sz w:val="20"/>
      <w:szCs w:val="20"/>
    </w:rPr>
  </w:style>
  <w:style w:type="paragraph" w:styleId="Tytu">
    <w:name w:val="Title"/>
    <w:basedOn w:val="Normalny"/>
    <w:link w:val="TytuZnak"/>
    <w:qFormat/>
    <w:rsid w:val="006372F0"/>
    <w:pPr>
      <w:shd w:val="clear" w:color="auto" w:fill="FFFFFF"/>
      <w:spacing w:line="322" w:lineRule="exact"/>
      <w:ind w:left="284" w:hanging="284"/>
      <w:jc w:val="center"/>
    </w:pPr>
    <w:rPr>
      <w:rFonts w:ascii="Arial" w:hAnsi="Arial"/>
      <w:b/>
      <w:bCs/>
      <w:color w:val="000000"/>
      <w:spacing w:val="-1"/>
      <w:lang w:val="x-none" w:eastAsia="x-none"/>
    </w:rPr>
  </w:style>
  <w:style w:type="character" w:customStyle="1" w:styleId="TytuZnak">
    <w:name w:val="Tytuł Znak"/>
    <w:link w:val="Tytu"/>
    <w:rsid w:val="006372F0"/>
    <w:rPr>
      <w:rFonts w:ascii="Arial" w:hAnsi="Arial" w:cs="Arial"/>
      <w:b/>
      <w:bCs/>
      <w:color w:val="000000"/>
      <w:spacing w:val="-1"/>
      <w:sz w:val="24"/>
      <w:szCs w:val="24"/>
      <w:shd w:val="clear" w:color="auto" w:fill="FFFFFF"/>
    </w:rPr>
  </w:style>
  <w:style w:type="paragraph" w:styleId="Mapadokumentu">
    <w:name w:val="Document Map"/>
    <w:aliases w:val="Plan dokumentu"/>
    <w:basedOn w:val="Normalny"/>
    <w:link w:val="MapadokumentuZnak"/>
    <w:rsid w:val="006372F0"/>
    <w:pPr>
      <w:shd w:val="clear" w:color="auto" w:fill="000080"/>
    </w:pPr>
    <w:rPr>
      <w:rFonts w:ascii="Tahoma" w:hAnsi="Tahoma"/>
      <w:sz w:val="20"/>
      <w:szCs w:val="20"/>
      <w:lang w:val="x-none" w:eastAsia="x-none"/>
    </w:rPr>
  </w:style>
  <w:style w:type="character" w:customStyle="1" w:styleId="MapadokumentuZnak">
    <w:name w:val="Mapa dokumentu Znak"/>
    <w:aliases w:val="Plan dokumentu Znak"/>
    <w:link w:val="Mapadokumentu"/>
    <w:rsid w:val="006372F0"/>
    <w:rPr>
      <w:rFonts w:ascii="Tahoma" w:hAnsi="Tahoma" w:cs="Tahoma"/>
      <w:shd w:val="clear" w:color="auto" w:fill="000080"/>
    </w:rPr>
  </w:style>
  <w:style w:type="paragraph" w:customStyle="1" w:styleId="ZnakZnakZnakZnak">
    <w:name w:val="Znak Znak Znak Znak"/>
    <w:basedOn w:val="Normalny"/>
    <w:rsid w:val="006372F0"/>
  </w:style>
  <w:style w:type="character" w:styleId="UyteHipercze">
    <w:name w:val="FollowedHyperlink"/>
    <w:rsid w:val="006372F0"/>
    <w:rPr>
      <w:color w:val="800080"/>
      <w:u w:val="single"/>
    </w:rPr>
  </w:style>
  <w:style w:type="paragraph" w:customStyle="1" w:styleId="Standardowy1">
    <w:name w:val="Standardowy1"/>
    <w:rsid w:val="006372F0"/>
    <w:pPr>
      <w:tabs>
        <w:tab w:val="left" w:pos="720"/>
      </w:tabs>
      <w:overflowPunct w:val="0"/>
      <w:autoSpaceDE w:val="0"/>
      <w:autoSpaceDN w:val="0"/>
      <w:adjustRightInd w:val="0"/>
      <w:jc w:val="both"/>
      <w:textAlignment w:val="baseline"/>
    </w:pPr>
    <w:rPr>
      <w:sz w:val="24"/>
    </w:rPr>
  </w:style>
  <w:style w:type="paragraph" w:customStyle="1" w:styleId="tekstZPORR">
    <w:name w:val="tekst ZPORR"/>
    <w:basedOn w:val="Normalny"/>
    <w:rsid w:val="006372F0"/>
    <w:pPr>
      <w:overflowPunct w:val="0"/>
      <w:autoSpaceDE w:val="0"/>
      <w:autoSpaceDN w:val="0"/>
      <w:adjustRightInd w:val="0"/>
      <w:spacing w:after="120"/>
      <w:ind w:firstLine="567"/>
      <w:jc w:val="both"/>
    </w:pPr>
    <w:rPr>
      <w:szCs w:val="20"/>
    </w:rPr>
  </w:style>
  <w:style w:type="paragraph" w:customStyle="1" w:styleId="Nagwekstrony">
    <w:name w:val="Nagłówek strony"/>
    <w:rsid w:val="006372F0"/>
    <w:pPr>
      <w:tabs>
        <w:tab w:val="center" w:pos="4536"/>
        <w:tab w:val="right" w:pos="9072"/>
      </w:tabs>
    </w:pPr>
    <w:rPr>
      <w:sz w:val="24"/>
      <w:szCs w:val="24"/>
    </w:rPr>
  </w:style>
  <w:style w:type="paragraph" w:styleId="Tekstprzypisukocowego">
    <w:name w:val="endnote text"/>
    <w:basedOn w:val="Normalny"/>
    <w:link w:val="TekstprzypisukocowegoZnak"/>
    <w:rsid w:val="006372F0"/>
    <w:rPr>
      <w:sz w:val="20"/>
      <w:szCs w:val="20"/>
    </w:rPr>
  </w:style>
  <w:style w:type="character" w:customStyle="1" w:styleId="TekstprzypisukocowegoZnak">
    <w:name w:val="Tekst przypisu końcowego Znak"/>
    <w:basedOn w:val="Domylnaczcionkaakapitu"/>
    <w:link w:val="Tekstprzypisukocowego"/>
    <w:rsid w:val="006372F0"/>
  </w:style>
  <w:style w:type="character" w:styleId="Odwoanieprzypisukocowego">
    <w:name w:val="endnote reference"/>
    <w:rsid w:val="006372F0"/>
    <w:rPr>
      <w:vertAlign w:val="superscript"/>
    </w:rPr>
  </w:style>
  <w:style w:type="character" w:customStyle="1" w:styleId="Tekstpodstawowy2Znak">
    <w:name w:val="Tekst podstawowy 2 Znak"/>
    <w:link w:val="Tekstpodstawowy2"/>
    <w:rsid w:val="006372F0"/>
    <w:rPr>
      <w:sz w:val="24"/>
      <w:szCs w:val="24"/>
    </w:rPr>
  </w:style>
  <w:style w:type="paragraph" w:styleId="Akapitzlist">
    <w:name w:val="List Paragraph"/>
    <w:aliases w:val="List Paragraph compact,Normal bullet 2,Paragraphe de liste 2,Reference list,Bullet list,Numbered List,List Paragraph1,1st level - Bullet List Paragraph,Lettre d'introduction,Paragraph,Bullet EY,List Paragraph11,Normal bullet 21,List L1,L"/>
    <w:basedOn w:val="Normalny"/>
    <w:link w:val="AkapitzlistZnak"/>
    <w:uiPriority w:val="34"/>
    <w:qFormat/>
    <w:rsid w:val="006372F0"/>
    <w:pPr>
      <w:widowControl w:val="0"/>
      <w:autoSpaceDE w:val="0"/>
      <w:autoSpaceDN w:val="0"/>
      <w:adjustRightInd w:val="0"/>
      <w:ind w:left="720"/>
      <w:contextualSpacing/>
    </w:pPr>
    <w:rPr>
      <w:rFonts w:ascii="Arial" w:hAnsi="Arial" w:cs="Arial"/>
      <w:sz w:val="20"/>
      <w:szCs w:val="20"/>
    </w:rPr>
  </w:style>
  <w:style w:type="paragraph" w:styleId="Poprawka">
    <w:name w:val="Revision"/>
    <w:hidden/>
    <w:semiHidden/>
    <w:rsid w:val="006372F0"/>
    <w:rPr>
      <w:sz w:val="24"/>
      <w:szCs w:val="24"/>
    </w:rPr>
  </w:style>
  <w:style w:type="character" w:customStyle="1" w:styleId="StopkaZnak">
    <w:name w:val="Stopka Znak"/>
    <w:link w:val="Stopka"/>
    <w:uiPriority w:val="99"/>
    <w:rsid w:val="006372F0"/>
    <w:rPr>
      <w:sz w:val="24"/>
      <w:szCs w:val="24"/>
    </w:rPr>
  </w:style>
  <w:style w:type="paragraph" w:styleId="Tekstpodstawowywcity3">
    <w:name w:val="Body Text Indent 3"/>
    <w:basedOn w:val="Normalny"/>
    <w:link w:val="Tekstpodstawowywcity3Znak"/>
    <w:rsid w:val="006372F0"/>
    <w:pPr>
      <w:spacing w:after="120"/>
      <w:ind w:left="283"/>
    </w:pPr>
    <w:rPr>
      <w:sz w:val="16"/>
      <w:szCs w:val="16"/>
      <w:lang w:val="x-none" w:eastAsia="x-none"/>
    </w:rPr>
  </w:style>
  <w:style w:type="character" w:customStyle="1" w:styleId="Tekstpodstawowywcity3Znak">
    <w:name w:val="Tekst podstawowy wcięty 3 Znak"/>
    <w:link w:val="Tekstpodstawowywcity3"/>
    <w:rsid w:val="006372F0"/>
    <w:rPr>
      <w:sz w:val="16"/>
      <w:szCs w:val="16"/>
    </w:rPr>
  </w:style>
  <w:style w:type="character" w:customStyle="1" w:styleId="ZnakZnak6">
    <w:name w:val="Znak Znak6"/>
    <w:rsid w:val="006372F0"/>
    <w:rPr>
      <w:rFonts w:ascii="Calibri" w:eastAsia="Calibri" w:hAnsi="Calibri" w:cs="Times New Roman"/>
    </w:rPr>
  </w:style>
  <w:style w:type="character" w:customStyle="1" w:styleId="t31">
    <w:name w:val="t31"/>
    <w:rsid w:val="006372F0"/>
    <w:rPr>
      <w:rFonts w:ascii="Courier New" w:hAnsi="Courier New" w:cs="Courier New" w:hint="default"/>
    </w:rPr>
  </w:style>
  <w:style w:type="paragraph" w:customStyle="1" w:styleId="Tabela">
    <w:name w:val="Tabela"/>
    <w:next w:val="Normalny"/>
    <w:rsid w:val="006372F0"/>
    <w:pPr>
      <w:widowControl w:val="0"/>
      <w:autoSpaceDE w:val="0"/>
      <w:autoSpaceDN w:val="0"/>
      <w:adjustRightInd w:val="0"/>
    </w:pPr>
    <w:rPr>
      <w:rFonts w:ascii="Courier New" w:hAnsi="Courier New" w:cs="Courier New"/>
    </w:rPr>
  </w:style>
  <w:style w:type="paragraph" w:styleId="Tekstpodstawowywcity2">
    <w:name w:val="Body Text Indent 2"/>
    <w:basedOn w:val="Normalny"/>
    <w:link w:val="Tekstpodstawowywcity2Znak"/>
    <w:rsid w:val="006372F0"/>
    <w:pPr>
      <w:spacing w:line="360" w:lineRule="auto"/>
      <w:ind w:firstLine="180"/>
      <w:jc w:val="both"/>
      <w:textAlignment w:val="top"/>
    </w:pPr>
    <w:rPr>
      <w:sz w:val="20"/>
      <w:lang w:val="x-none" w:eastAsia="x-none"/>
    </w:rPr>
  </w:style>
  <w:style w:type="character" w:customStyle="1" w:styleId="Tekstpodstawowywcity2Znak">
    <w:name w:val="Tekst podstawowy wcięty 2 Znak"/>
    <w:link w:val="Tekstpodstawowywcity2"/>
    <w:rsid w:val="006372F0"/>
    <w:rPr>
      <w:szCs w:val="24"/>
    </w:rPr>
  </w:style>
  <w:style w:type="paragraph" w:styleId="Tekstpodstawowy3">
    <w:name w:val="Body Text 3"/>
    <w:basedOn w:val="Normalny"/>
    <w:link w:val="Tekstpodstawowy3Znak"/>
    <w:rsid w:val="006372F0"/>
    <w:pPr>
      <w:spacing w:line="360" w:lineRule="auto"/>
      <w:jc w:val="center"/>
      <w:textAlignment w:val="top"/>
    </w:pPr>
    <w:rPr>
      <w:b/>
      <w:smallCaps/>
      <w:szCs w:val="22"/>
      <w:lang w:val="x-none" w:eastAsia="x-none"/>
    </w:rPr>
  </w:style>
  <w:style w:type="character" w:customStyle="1" w:styleId="Tekstpodstawowy3Znak">
    <w:name w:val="Tekst podstawowy 3 Znak"/>
    <w:link w:val="Tekstpodstawowy3"/>
    <w:rsid w:val="006372F0"/>
    <w:rPr>
      <w:b/>
      <w:smallCaps/>
      <w:sz w:val="24"/>
      <w:szCs w:val="22"/>
    </w:rPr>
  </w:style>
  <w:style w:type="paragraph" w:customStyle="1" w:styleId="Polski">
    <w:name w:val="Polski"/>
    <w:rsid w:val="006372F0"/>
    <w:pPr>
      <w:spacing w:line="360" w:lineRule="auto"/>
      <w:jc w:val="both"/>
    </w:pPr>
    <w:rPr>
      <w:rFonts w:ascii="Arial" w:hAnsi="Arial"/>
      <w:sz w:val="24"/>
    </w:rPr>
  </w:style>
  <w:style w:type="character" w:customStyle="1" w:styleId="t3">
    <w:name w:val="t3"/>
    <w:basedOn w:val="Domylnaczcionkaakapitu"/>
    <w:rsid w:val="006372F0"/>
  </w:style>
  <w:style w:type="paragraph" w:styleId="Lista">
    <w:name w:val="List"/>
    <w:basedOn w:val="Normalny"/>
    <w:rsid w:val="006372F0"/>
    <w:pPr>
      <w:ind w:left="283" w:hanging="283"/>
    </w:pPr>
    <w:rPr>
      <w:rFonts w:ascii="Arial" w:hAnsi="Arial"/>
      <w:szCs w:val="20"/>
    </w:rPr>
  </w:style>
  <w:style w:type="paragraph" w:customStyle="1" w:styleId="Znak">
    <w:name w:val="Znak"/>
    <w:basedOn w:val="Normalny"/>
    <w:rsid w:val="006372F0"/>
    <w:pPr>
      <w:spacing w:after="160" w:line="240" w:lineRule="exact"/>
    </w:pPr>
    <w:rPr>
      <w:snapToGrid w:val="0"/>
      <w:sz w:val="20"/>
      <w:szCs w:val="20"/>
      <w:lang w:val="en-US" w:eastAsia="en-GB"/>
    </w:rPr>
  </w:style>
  <w:style w:type="table" w:customStyle="1" w:styleId="Tabela-Siatka1">
    <w:name w:val="Tabela - Siatka1"/>
    <w:basedOn w:val="Standardowy"/>
    <w:next w:val="Tabela-Siatka"/>
    <w:uiPriority w:val="59"/>
    <w:rsid w:val="00814F6E"/>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2">
    <w:name w:val="Tabela - Siatka2"/>
    <w:basedOn w:val="Standardowy"/>
    <w:next w:val="Tabela-Siatka"/>
    <w:uiPriority w:val="59"/>
    <w:rsid w:val="00E23FC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3">
    <w:name w:val="Tabela - Siatka3"/>
    <w:basedOn w:val="Standardowy"/>
    <w:next w:val="Tabela-Siatka"/>
    <w:uiPriority w:val="59"/>
    <w:rsid w:val="006065C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4">
    <w:name w:val="Tabela - Siatka4"/>
    <w:basedOn w:val="Standardowy"/>
    <w:next w:val="Tabela-Siatka"/>
    <w:uiPriority w:val="59"/>
    <w:rsid w:val="001B5DEA"/>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rednialista2akcent1">
    <w:name w:val="Medium List 2 Accent 1"/>
    <w:basedOn w:val="Standardowy"/>
    <w:uiPriority w:val="66"/>
    <w:rsid w:val="00353ED1"/>
    <w:rPr>
      <w:rFonts w:ascii="Calibri Light" w:hAnsi="Calibri Light"/>
      <w:color w:val="000000"/>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nil"/>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paragraph" w:styleId="Legenda">
    <w:name w:val="caption"/>
    <w:basedOn w:val="Normalny"/>
    <w:next w:val="Normalny"/>
    <w:uiPriority w:val="35"/>
    <w:unhideWhenUsed/>
    <w:qFormat/>
    <w:rsid w:val="00353ED1"/>
    <w:pPr>
      <w:spacing w:after="200"/>
    </w:pPr>
    <w:rPr>
      <w:rFonts w:ascii="Calibri" w:eastAsia="Calibri" w:hAnsi="Calibri"/>
      <w:i/>
      <w:iCs/>
      <w:color w:val="44546A"/>
      <w:sz w:val="18"/>
      <w:szCs w:val="18"/>
      <w:lang w:eastAsia="en-US"/>
    </w:rPr>
  </w:style>
  <w:style w:type="character" w:styleId="Nierozpoznanawzmianka">
    <w:name w:val="Unresolved Mention"/>
    <w:uiPriority w:val="99"/>
    <w:semiHidden/>
    <w:unhideWhenUsed/>
    <w:rsid w:val="00353ED1"/>
    <w:rPr>
      <w:color w:val="605E5C"/>
      <w:shd w:val="clear" w:color="auto" w:fill="E1DFDD"/>
    </w:rPr>
  </w:style>
  <w:style w:type="character" w:styleId="Uwydatnienie">
    <w:name w:val="Emphasis"/>
    <w:uiPriority w:val="20"/>
    <w:qFormat/>
    <w:rsid w:val="00874CEF"/>
    <w:rPr>
      <w:i/>
      <w:iCs/>
    </w:rPr>
  </w:style>
  <w:style w:type="paragraph" w:styleId="Nagwekspisutreci">
    <w:name w:val="TOC Heading"/>
    <w:basedOn w:val="Nagwek1"/>
    <w:next w:val="Normalny"/>
    <w:uiPriority w:val="39"/>
    <w:unhideWhenUsed/>
    <w:qFormat/>
    <w:rsid w:val="00F67895"/>
    <w:pPr>
      <w:keepLines/>
      <w:spacing w:before="240" w:after="0"/>
      <w:outlineLvl w:val="9"/>
    </w:pPr>
    <w:rPr>
      <w:rFonts w:asciiTheme="majorHAnsi" w:eastAsiaTheme="majorEastAsia" w:hAnsiTheme="majorHAnsi" w:cstheme="majorBidi"/>
      <w:b w:val="0"/>
      <w:bCs w:val="0"/>
      <w:color w:val="2F5496" w:themeColor="accent1" w:themeShade="BF"/>
      <w:kern w:val="0"/>
      <w:sz w:val="32"/>
    </w:rPr>
  </w:style>
  <w:style w:type="table" w:customStyle="1" w:styleId="Tabela-Siatka5">
    <w:name w:val="Tabela - Siatka5"/>
    <w:basedOn w:val="Standardowy"/>
    <w:next w:val="Tabela-Siatka"/>
    <w:uiPriority w:val="39"/>
    <w:rsid w:val="005212D7"/>
    <w:rPr>
      <w:rFonts w:asciiTheme="minorHAnsi" w:eastAsia="Calibr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kapitzlistZnak">
    <w:name w:val="Akapit z listą Znak"/>
    <w:aliases w:val="List Paragraph compact Znak,Normal bullet 2 Znak,Paragraphe de liste 2 Znak,Reference list Znak,Bullet list Znak,Numbered List Znak,List Paragraph1 Znak,1st level - Bullet List Paragraph Znak,Lettre d'introduction Znak,Paragraph Znak"/>
    <w:link w:val="Akapitzlist"/>
    <w:uiPriority w:val="34"/>
    <w:qFormat/>
    <w:locked/>
    <w:rsid w:val="00CA70D2"/>
    <w:rPr>
      <w:rFonts w:ascii="Arial" w:hAnsi="Arial" w:cs="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0142793">
      <w:bodyDiv w:val="1"/>
      <w:marLeft w:val="0"/>
      <w:marRight w:val="0"/>
      <w:marTop w:val="0"/>
      <w:marBottom w:val="0"/>
      <w:divBdr>
        <w:top w:val="none" w:sz="0" w:space="0" w:color="auto"/>
        <w:left w:val="none" w:sz="0" w:space="0" w:color="auto"/>
        <w:bottom w:val="none" w:sz="0" w:space="0" w:color="auto"/>
        <w:right w:val="none" w:sz="0" w:space="0" w:color="auto"/>
      </w:divBdr>
      <w:divsChild>
        <w:div w:id="1529827651">
          <w:marLeft w:val="0"/>
          <w:marRight w:val="0"/>
          <w:marTop w:val="0"/>
          <w:marBottom w:val="0"/>
          <w:divBdr>
            <w:top w:val="none" w:sz="0" w:space="0" w:color="auto"/>
            <w:left w:val="none" w:sz="0" w:space="0" w:color="auto"/>
            <w:bottom w:val="none" w:sz="0" w:space="0" w:color="auto"/>
            <w:right w:val="none" w:sz="0" w:space="0" w:color="auto"/>
          </w:divBdr>
        </w:div>
      </w:divsChild>
    </w:div>
    <w:div w:id="449857425">
      <w:bodyDiv w:val="1"/>
      <w:marLeft w:val="0"/>
      <w:marRight w:val="0"/>
      <w:marTop w:val="0"/>
      <w:marBottom w:val="0"/>
      <w:divBdr>
        <w:top w:val="none" w:sz="0" w:space="0" w:color="auto"/>
        <w:left w:val="none" w:sz="0" w:space="0" w:color="auto"/>
        <w:bottom w:val="none" w:sz="0" w:space="0" w:color="auto"/>
        <w:right w:val="none" w:sz="0" w:space="0" w:color="auto"/>
      </w:divBdr>
      <w:divsChild>
        <w:div w:id="905722761">
          <w:marLeft w:val="403"/>
          <w:marRight w:val="0"/>
          <w:marTop w:val="360"/>
          <w:marBottom w:val="360"/>
          <w:divBdr>
            <w:top w:val="none" w:sz="0" w:space="0" w:color="auto"/>
            <w:left w:val="none" w:sz="0" w:space="0" w:color="auto"/>
            <w:bottom w:val="none" w:sz="0" w:space="0" w:color="auto"/>
            <w:right w:val="none" w:sz="0" w:space="0" w:color="auto"/>
          </w:divBdr>
        </w:div>
      </w:divsChild>
    </w:div>
    <w:div w:id="658196835">
      <w:bodyDiv w:val="1"/>
      <w:marLeft w:val="0"/>
      <w:marRight w:val="0"/>
      <w:marTop w:val="0"/>
      <w:marBottom w:val="0"/>
      <w:divBdr>
        <w:top w:val="none" w:sz="0" w:space="0" w:color="auto"/>
        <w:left w:val="none" w:sz="0" w:space="0" w:color="auto"/>
        <w:bottom w:val="none" w:sz="0" w:space="0" w:color="auto"/>
        <w:right w:val="none" w:sz="0" w:space="0" w:color="auto"/>
      </w:divBdr>
      <w:divsChild>
        <w:div w:id="30958747">
          <w:marLeft w:val="0"/>
          <w:marRight w:val="0"/>
          <w:marTop w:val="0"/>
          <w:marBottom w:val="0"/>
          <w:divBdr>
            <w:top w:val="none" w:sz="0" w:space="0" w:color="auto"/>
            <w:left w:val="none" w:sz="0" w:space="0" w:color="auto"/>
            <w:bottom w:val="none" w:sz="0" w:space="0" w:color="auto"/>
            <w:right w:val="none" w:sz="0" w:space="0" w:color="auto"/>
          </w:divBdr>
        </w:div>
      </w:divsChild>
    </w:div>
    <w:div w:id="1253508227">
      <w:bodyDiv w:val="1"/>
      <w:marLeft w:val="0"/>
      <w:marRight w:val="0"/>
      <w:marTop w:val="0"/>
      <w:marBottom w:val="0"/>
      <w:divBdr>
        <w:top w:val="none" w:sz="0" w:space="0" w:color="auto"/>
        <w:left w:val="none" w:sz="0" w:space="0" w:color="auto"/>
        <w:bottom w:val="none" w:sz="0" w:space="0" w:color="auto"/>
        <w:right w:val="none" w:sz="0" w:space="0" w:color="auto"/>
      </w:divBdr>
      <w:divsChild>
        <w:div w:id="100994484">
          <w:marLeft w:val="0"/>
          <w:marRight w:val="0"/>
          <w:marTop w:val="0"/>
          <w:marBottom w:val="0"/>
          <w:divBdr>
            <w:top w:val="none" w:sz="0" w:space="0" w:color="auto"/>
            <w:left w:val="none" w:sz="0" w:space="0" w:color="auto"/>
            <w:bottom w:val="none" w:sz="0" w:space="0" w:color="auto"/>
            <w:right w:val="none" w:sz="0" w:space="0" w:color="auto"/>
          </w:divBdr>
        </w:div>
      </w:divsChild>
    </w:div>
    <w:div w:id="1464275170">
      <w:bodyDiv w:val="1"/>
      <w:marLeft w:val="0"/>
      <w:marRight w:val="0"/>
      <w:marTop w:val="0"/>
      <w:marBottom w:val="0"/>
      <w:divBdr>
        <w:top w:val="none" w:sz="0" w:space="0" w:color="auto"/>
        <w:left w:val="none" w:sz="0" w:space="0" w:color="auto"/>
        <w:bottom w:val="none" w:sz="0" w:space="0" w:color="auto"/>
        <w:right w:val="none" w:sz="0" w:space="0" w:color="auto"/>
      </w:divBdr>
    </w:div>
    <w:div w:id="1595627743">
      <w:bodyDiv w:val="1"/>
      <w:marLeft w:val="0"/>
      <w:marRight w:val="0"/>
      <w:marTop w:val="0"/>
      <w:marBottom w:val="0"/>
      <w:divBdr>
        <w:top w:val="none" w:sz="0" w:space="0" w:color="auto"/>
        <w:left w:val="none" w:sz="0" w:space="0" w:color="auto"/>
        <w:bottom w:val="none" w:sz="0" w:space="0" w:color="auto"/>
        <w:right w:val="none" w:sz="0" w:space="0" w:color="auto"/>
      </w:divBdr>
    </w:div>
    <w:div w:id="1883320010">
      <w:bodyDiv w:val="1"/>
      <w:marLeft w:val="0"/>
      <w:marRight w:val="0"/>
      <w:marTop w:val="0"/>
      <w:marBottom w:val="0"/>
      <w:divBdr>
        <w:top w:val="none" w:sz="0" w:space="0" w:color="auto"/>
        <w:left w:val="none" w:sz="0" w:space="0" w:color="auto"/>
        <w:bottom w:val="none" w:sz="0" w:space="0" w:color="auto"/>
        <w:right w:val="none" w:sz="0" w:space="0" w:color="auto"/>
      </w:divBdr>
      <w:divsChild>
        <w:div w:id="49453585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od.cst2021.gov.pl/" TargetMode="External"/><Relationship Id="rId18" Type="http://schemas.openxmlformats.org/officeDocument/2006/relationships/hyperlink" Target="https://instrukcje.cst2021.gov.pl/wod/sekcja-I-informacje-o-projekcie/" TargetMode="External"/><Relationship Id="rId26" Type="http://schemas.openxmlformats.org/officeDocument/2006/relationships/hyperlink" Target="https://instrukcje.cst2021.gov.pl/wod/sekcja-XI-zalaczniki/" TargetMode="External"/><Relationship Id="rId39" Type="http://schemas.openxmlformats.org/officeDocument/2006/relationships/diagramData" Target="diagrams/data3.xml"/><Relationship Id="rId21" Type="http://schemas.openxmlformats.org/officeDocument/2006/relationships/hyperlink" Target="https://instrukcje.cst2021.gov.pl/wod/sekcja-IV-zadania/" TargetMode="External"/><Relationship Id="rId34" Type="http://schemas.openxmlformats.org/officeDocument/2006/relationships/diagramLayout" Target="diagrams/layout2.xml"/><Relationship Id="rId42" Type="http://schemas.openxmlformats.org/officeDocument/2006/relationships/diagramColors" Target="diagrams/colors3.xml"/><Relationship Id="rId47" Type="http://schemas.openxmlformats.org/officeDocument/2006/relationships/footer" Target="footer1.xml"/><Relationship Id="rId50" Type="http://schemas.openxmlformats.org/officeDocument/2006/relationships/footer" Target="footer3.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instrukcje.cst2021.gov.pl/wod/wyszukiwanie-naboru/" TargetMode="External"/><Relationship Id="rId29" Type="http://schemas.openxmlformats.org/officeDocument/2006/relationships/diagramLayout" Target="diagrams/layout1.xml"/><Relationship Id="rId11" Type="http://schemas.openxmlformats.org/officeDocument/2006/relationships/endnotes" Target="endnotes.xml"/><Relationship Id="rId24" Type="http://schemas.openxmlformats.org/officeDocument/2006/relationships/hyperlink" Target="https://instrukcje.cst2021.gov.pl/wod/sekcja-VII-zrodla-finansowania/" TargetMode="External"/><Relationship Id="rId32" Type="http://schemas.microsoft.com/office/2007/relationships/diagramDrawing" Target="diagrams/drawing1.xml"/><Relationship Id="rId37" Type="http://schemas.microsoft.com/office/2007/relationships/diagramDrawing" Target="diagrams/drawing2.xml"/><Relationship Id="rId40" Type="http://schemas.openxmlformats.org/officeDocument/2006/relationships/diagramLayout" Target="diagrams/layout3.xml"/><Relationship Id="rId45" Type="http://schemas.openxmlformats.org/officeDocument/2006/relationships/image" Target="media/image3.emf"/><Relationship Id="rId5" Type="http://schemas.openxmlformats.org/officeDocument/2006/relationships/customXml" Target="../customXml/item5.xml"/><Relationship Id="rId15" Type="http://schemas.openxmlformats.org/officeDocument/2006/relationships/hyperlink" Target="https://instrukcje.cst2021.gov.pl/wod/rejestracja-i-logowanie/" TargetMode="External"/><Relationship Id="rId23" Type="http://schemas.openxmlformats.org/officeDocument/2006/relationships/hyperlink" Target="https://instrukcje.cst2021.gov.pl/wod/sekcja-VI-podsumowanie-budzetu/" TargetMode="External"/><Relationship Id="rId28" Type="http://schemas.openxmlformats.org/officeDocument/2006/relationships/diagramData" Target="diagrams/data1.xml"/><Relationship Id="rId36" Type="http://schemas.openxmlformats.org/officeDocument/2006/relationships/diagramColors" Target="diagrams/colors2.xml"/><Relationship Id="rId49"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hyperlink" Target="https://instrukcje.cst2021.gov.pl/wod/sekcja-II-wnioskodawca-i-realizatorzy/" TargetMode="External"/><Relationship Id="rId31" Type="http://schemas.openxmlformats.org/officeDocument/2006/relationships/diagramColors" Target="diagrams/colors1.xml"/><Relationship Id="rId44" Type="http://schemas.openxmlformats.org/officeDocument/2006/relationships/hyperlink" Target="https://sip.lex.pl/" TargetMode="Externa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instrukcje.cst2021.gov.pl/?mod=wnioskodawca" TargetMode="External"/><Relationship Id="rId22" Type="http://schemas.openxmlformats.org/officeDocument/2006/relationships/hyperlink" Target="https://instrukcje.cst2021.gov.pl/wod/sekcja-V-budzet-projektu/" TargetMode="External"/><Relationship Id="rId27" Type="http://schemas.openxmlformats.org/officeDocument/2006/relationships/hyperlink" Target="https://instrukcje.cst2021.gov.pl/wod/sekcja-XII-informacje-o-wniosku/" TargetMode="External"/><Relationship Id="rId30" Type="http://schemas.openxmlformats.org/officeDocument/2006/relationships/diagramQuickStyle" Target="diagrams/quickStyle1.xml"/><Relationship Id="rId35" Type="http://schemas.openxmlformats.org/officeDocument/2006/relationships/diagramQuickStyle" Target="diagrams/quickStyle2.xml"/><Relationship Id="rId43" Type="http://schemas.microsoft.com/office/2007/relationships/diagramDrawing" Target="diagrams/drawing3.xml"/><Relationship Id="rId48" Type="http://schemas.openxmlformats.org/officeDocument/2006/relationships/footer" Target="footer2.xml"/><Relationship Id="rId8" Type="http://schemas.openxmlformats.org/officeDocument/2006/relationships/settings" Target="settings.xml"/><Relationship Id="rId5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instrukcje.cst2021.gov.pl/wod/tworzenie-wniosku/" TargetMode="External"/><Relationship Id="rId25" Type="http://schemas.openxmlformats.org/officeDocument/2006/relationships/hyperlink" Target="https://instrukcje.cst2021.gov.pl/wod/sekcja-VIII-analiza-ryzyka/" TargetMode="External"/><Relationship Id="rId33" Type="http://schemas.openxmlformats.org/officeDocument/2006/relationships/diagramData" Target="diagrams/data2.xml"/><Relationship Id="rId38" Type="http://schemas.openxmlformats.org/officeDocument/2006/relationships/image" Target="media/image2.png"/><Relationship Id="rId46" Type="http://schemas.openxmlformats.org/officeDocument/2006/relationships/image" Target="media/image4.jpg"/><Relationship Id="rId20" Type="http://schemas.openxmlformats.org/officeDocument/2006/relationships/hyperlink" Target="https://instrukcje.cst2021.gov.pl/wod/sekcja-III-wskazniki-projektu/" TargetMode="External"/><Relationship Id="rId41" Type="http://schemas.openxmlformats.org/officeDocument/2006/relationships/diagramQuickStyle" Target="diagrams/quickStyle3.xml"/><Relationship Id="rId1" Type="http://schemas.openxmlformats.org/officeDocument/2006/relationships/customXml" Target="../customXml/item1.xml"/><Relationship Id="rId6" Type="http://schemas.openxmlformats.org/officeDocument/2006/relationships/numbering" Target="numbering.xml"/></Relationships>
</file>

<file path=word/_rels/header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FD9C0C1-8DCB-4A6E-914E-0F0606D6F197}"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pl-PL"/>
        </a:p>
      </dgm:t>
    </dgm:pt>
    <dgm:pt modelId="{9B4F951E-32B2-4B0D-9964-93534110DE2E}">
      <dgm:prSet phldrT="[Tekst]" custT="1"/>
      <dgm:spPr>
        <a:xfrm>
          <a:off x="966787" y="592931"/>
          <a:ext cx="828675" cy="395287"/>
        </a:xfrm>
        <a:prstGeom prst="roundRect">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400" b="1">
              <a:solidFill>
                <a:sysClr val="windowText" lastClr="000000"/>
              </a:solidFill>
              <a:latin typeface="Calibri" panose="020F0502020204030204"/>
              <a:ea typeface="+mn-ea"/>
              <a:cs typeface="+mn-cs"/>
            </a:rPr>
            <a:t>DŚU</a:t>
          </a:r>
        </a:p>
      </dgm:t>
    </dgm:pt>
    <dgm:pt modelId="{72FE9BAA-59E7-412F-8D7E-CB067909CF45}" type="parTrans" cxnId="{0079C2AD-AB18-4674-A9A2-C294AC9CCCB9}">
      <dgm:prSet/>
      <dgm:spPr/>
      <dgm:t>
        <a:bodyPr/>
        <a:lstStyle/>
        <a:p>
          <a:pPr algn="ctr"/>
          <a:endParaRPr lang="pl-PL"/>
        </a:p>
      </dgm:t>
    </dgm:pt>
    <dgm:pt modelId="{0DE0B117-E145-4F9A-ADE2-42F68352DBF4}" type="sibTrans" cxnId="{0079C2AD-AB18-4674-A9A2-C294AC9CCCB9}">
      <dgm:prSet/>
      <dgm:spPr/>
      <dgm:t>
        <a:bodyPr/>
        <a:lstStyle/>
        <a:p>
          <a:pPr algn="ctr"/>
          <a:endParaRPr lang="pl-PL"/>
        </a:p>
      </dgm:t>
    </dgm:pt>
    <dgm:pt modelId="{9115AC08-6A87-4DF1-843F-A02B51BC2905}">
      <dgm:prSet phldrT="[Tekst]" custT="1"/>
      <dgm:spPr>
        <a:xfrm rot="16200000">
          <a:off x="295275" y="-295275"/>
          <a:ext cx="790575" cy="1381125"/>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100" b="1">
              <a:solidFill>
                <a:sysClr val="window" lastClr="FFFFFF"/>
              </a:solidFill>
              <a:latin typeface="Calibri" panose="020F0502020204030204"/>
              <a:ea typeface="+mn-ea"/>
              <a:cs typeface="+mn-cs"/>
            </a:rPr>
            <a:t>przedsięwzięcie</a:t>
          </a:r>
        </a:p>
      </dgm:t>
    </dgm:pt>
    <dgm:pt modelId="{84C1FF40-5A8A-4422-8A16-9019878E4C07}" type="parTrans" cxnId="{93B4AD84-5B16-4686-8F2B-365452BF52BE}">
      <dgm:prSet/>
      <dgm:spPr/>
      <dgm:t>
        <a:bodyPr/>
        <a:lstStyle/>
        <a:p>
          <a:pPr algn="ctr"/>
          <a:endParaRPr lang="pl-PL"/>
        </a:p>
      </dgm:t>
    </dgm:pt>
    <dgm:pt modelId="{321E551E-F42C-4C78-8B09-6437D4B7F775}" type="sibTrans" cxnId="{93B4AD84-5B16-4686-8F2B-365452BF52BE}">
      <dgm:prSet/>
      <dgm:spPr/>
      <dgm:t>
        <a:bodyPr/>
        <a:lstStyle/>
        <a:p>
          <a:pPr algn="ctr"/>
          <a:endParaRPr lang="pl-PL"/>
        </a:p>
      </dgm:t>
    </dgm:pt>
    <dgm:pt modelId="{1ADCA6AD-E9A3-4591-95D4-3695CB1B69F6}">
      <dgm:prSet phldrT="[Tekst]" custT="1"/>
      <dgm:spPr>
        <a:xfrm>
          <a:off x="1381125" y="0"/>
          <a:ext cx="1381125" cy="790575"/>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100" b="1">
              <a:solidFill>
                <a:sysClr val="window" lastClr="FFFFFF"/>
              </a:solidFill>
              <a:latin typeface="Calibri" panose="020F0502020204030204"/>
              <a:ea typeface="+mn-ea"/>
              <a:cs typeface="+mn-cs"/>
            </a:rPr>
            <a:t>planowane</a:t>
          </a:r>
        </a:p>
      </dgm:t>
    </dgm:pt>
    <dgm:pt modelId="{F48650BD-E496-40D6-8B6B-77F295C9DA20}" type="parTrans" cxnId="{7DD8F279-9496-4AC9-A7C5-88E50F8BE14D}">
      <dgm:prSet/>
      <dgm:spPr/>
      <dgm:t>
        <a:bodyPr/>
        <a:lstStyle/>
        <a:p>
          <a:pPr algn="ctr"/>
          <a:endParaRPr lang="pl-PL"/>
        </a:p>
      </dgm:t>
    </dgm:pt>
    <dgm:pt modelId="{8EDA7FFD-65ED-40C6-8BDC-0B5A7A608A2A}" type="sibTrans" cxnId="{7DD8F279-9496-4AC9-A7C5-88E50F8BE14D}">
      <dgm:prSet/>
      <dgm:spPr/>
      <dgm:t>
        <a:bodyPr/>
        <a:lstStyle/>
        <a:p>
          <a:pPr algn="ctr"/>
          <a:endParaRPr lang="pl-PL"/>
        </a:p>
      </dgm:t>
    </dgm:pt>
    <dgm:pt modelId="{37BBAB48-38A5-4753-A2D5-94273882F43B}">
      <dgm:prSet phldrT="[Tekst]" custT="1"/>
      <dgm:spPr>
        <a:xfrm rot="10800000">
          <a:off x="0" y="790575"/>
          <a:ext cx="1381125" cy="790575"/>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100" b="1">
              <a:solidFill>
                <a:sysClr val="window" lastClr="FFFFFF"/>
              </a:solidFill>
              <a:latin typeface="Calibri" panose="020F0502020204030204"/>
              <a:ea typeface="+mn-ea"/>
              <a:cs typeface="+mn-cs"/>
            </a:rPr>
            <a:t>wymaga innego zezwolenia</a:t>
          </a:r>
        </a:p>
      </dgm:t>
    </dgm:pt>
    <dgm:pt modelId="{84F0C0E2-0666-44D3-BBFC-B96854C4983F}" type="parTrans" cxnId="{63F1730B-816D-4441-9000-2F4B1891CAF7}">
      <dgm:prSet/>
      <dgm:spPr/>
      <dgm:t>
        <a:bodyPr/>
        <a:lstStyle/>
        <a:p>
          <a:pPr algn="ctr"/>
          <a:endParaRPr lang="pl-PL"/>
        </a:p>
      </dgm:t>
    </dgm:pt>
    <dgm:pt modelId="{2135FC93-D22C-4A8D-94A2-8F564DEA5CFC}" type="sibTrans" cxnId="{63F1730B-816D-4441-9000-2F4B1891CAF7}">
      <dgm:prSet/>
      <dgm:spPr/>
      <dgm:t>
        <a:bodyPr/>
        <a:lstStyle/>
        <a:p>
          <a:pPr algn="ctr"/>
          <a:endParaRPr lang="pl-PL"/>
        </a:p>
      </dgm:t>
    </dgm:pt>
    <dgm:pt modelId="{D5F606F0-3A1E-4B7B-AAFA-CA20F682E818}">
      <dgm:prSet phldrT="[Tekst]" custT="1"/>
      <dgm:spPr>
        <a:xfrm rot="5400000">
          <a:off x="1676400" y="495300"/>
          <a:ext cx="790575" cy="1381125"/>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100" b="1">
              <a:solidFill>
                <a:sysClr val="window" lastClr="FFFFFF"/>
              </a:solidFill>
              <a:latin typeface="Calibri" panose="020F0502020204030204"/>
              <a:ea typeface="+mn-ea"/>
              <a:cs typeface="+mn-cs"/>
            </a:rPr>
            <a:t>mogące znacząco oddziaływać na środowisko</a:t>
          </a:r>
        </a:p>
      </dgm:t>
    </dgm:pt>
    <dgm:pt modelId="{A045642B-0374-4F80-B479-E2F71525B143}" type="parTrans" cxnId="{EEE6DAF3-758A-46DF-8E0C-D275C196A327}">
      <dgm:prSet/>
      <dgm:spPr/>
      <dgm:t>
        <a:bodyPr/>
        <a:lstStyle/>
        <a:p>
          <a:pPr algn="ctr"/>
          <a:endParaRPr lang="pl-PL"/>
        </a:p>
      </dgm:t>
    </dgm:pt>
    <dgm:pt modelId="{410B09E2-E706-4F36-B809-744C10480F7B}" type="sibTrans" cxnId="{EEE6DAF3-758A-46DF-8E0C-D275C196A327}">
      <dgm:prSet/>
      <dgm:spPr/>
      <dgm:t>
        <a:bodyPr/>
        <a:lstStyle/>
        <a:p>
          <a:pPr algn="ctr"/>
          <a:endParaRPr lang="pl-PL"/>
        </a:p>
      </dgm:t>
    </dgm:pt>
    <dgm:pt modelId="{2C7302FE-0874-4632-AB3D-19C6143B2FFD}" type="pres">
      <dgm:prSet presAssocID="{CFD9C0C1-8DCB-4A6E-914E-0F0606D6F197}" presName="diagram" presStyleCnt="0">
        <dgm:presLayoutVars>
          <dgm:chMax val="1"/>
          <dgm:dir/>
          <dgm:animLvl val="ctr"/>
          <dgm:resizeHandles val="exact"/>
        </dgm:presLayoutVars>
      </dgm:prSet>
      <dgm:spPr/>
    </dgm:pt>
    <dgm:pt modelId="{626CDB70-DC49-43AC-9DE0-179188E5BE48}" type="pres">
      <dgm:prSet presAssocID="{CFD9C0C1-8DCB-4A6E-914E-0F0606D6F197}" presName="matrix" presStyleCnt="0"/>
      <dgm:spPr/>
    </dgm:pt>
    <dgm:pt modelId="{C8EF6A56-95A2-4355-B3E1-8864BFF958E5}" type="pres">
      <dgm:prSet presAssocID="{CFD9C0C1-8DCB-4A6E-914E-0F0606D6F197}" presName="tile1" presStyleLbl="node1" presStyleIdx="0" presStyleCnt="4"/>
      <dgm:spPr/>
    </dgm:pt>
    <dgm:pt modelId="{93A31A08-6671-4823-93A3-C39D4B185562}" type="pres">
      <dgm:prSet presAssocID="{CFD9C0C1-8DCB-4A6E-914E-0F0606D6F197}" presName="tile1text" presStyleLbl="node1" presStyleIdx="0" presStyleCnt="4">
        <dgm:presLayoutVars>
          <dgm:chMax val="0"/>
          <dgm:chPref val="0"/>
          <dgm:bulletEnabled val="1"/>
        </dgm:presLayoutVars>
      </dgm:prSet>
      <dgm:spPr/>
    </dgm:pt>
    <dgm:pt modelId="{4FBBFA7C-62DB-4212-8AB7-91F1D1473358}" type="pres">
      <dgm:prSet presAssocID="{CFD9C0C1-8DCB-4A6E-914E-0F0606D6F197}" presName="tile2" presStyleLbl="node1" presStyleIdx="1" presStyleCnt="4" custLinFactNeighborX="91034"/>
      <dgm:spPr/>
    </dgm:pt>
    <dgm:pt modelId="{C8FD2226-BF69-44B6-B701-970F95D9B44B}" type="pres">
      <dgm:prSet presAssocID="{CFD9C0C1-8DCB-4A6E-914E-0F0606D6F197}" presName="tile2text" presStyleLbl="node1" presStyleIdx="1" presStyleCnt="4">
        <dgm:presLayoutVars>
          <dgm:chMax val="0"/>
          <dgm:chPref val="0"/>
          <dgm:bulletEnabled val="1"/>
        </dgm:presLayoutVars>
      </dgm:prSet>
      <dgm:spPr/>
    </dgm:pt>
    <dgm:pt modelId="{4D7AACE1-F337-4EF7-B179-FA83AAE340BD}" type="pres">
      <dgm:prSet presAssocID="{CFD9C0C1-8DCB-4A6E-914E-0F0606D6F197}" presName="tile3" presStyleLbl="node1" presStyleIdx="2" presStyleCnt="4"/>
      <dgm:spPr/>
    </dgm:pt>
    <dgm:pt modelId="{7749195A-C0C5-4C7F-A7A4-1B03362FA9D7}" type="pres">
      <dgm:prSet presAssocID="{CFD9C0C1-8DCB-4A6E-914E-0F0606D6F197}" presName="tile3text" presStyleLbl="node1" presStyleIdx="2" presStyleCnt="4">
        <dgm:presLayoutVars>
          <dgm:chMax val="0"/>
          <dgm:chPref val="0"/>
          <dgm:bulletEnabled val="1"/>
        </dgm:presLayoutVars>
      </dgm:prSet>
      <dgm:spPr/>
    </dgm:pt>
    <dgm:pt modelId="{D5A2D6CF-DF56-47E8-A466-39ACF649B1C3}" type="pres">
      <dgm:prSet presAssocID="{CFD9C0C1-8DCB-4A6E-914E-0F0606D6F197}" presName="tile4" presStyleLbl="node1" presStyleIdx="3" presStyleCnt="4"/>
      <dgm:spPr/>
    </dgm:pt>
    <dgm:pt modelId="{8D10791E-6140-4191-9063-E86C081E211D}" type="pres">
      <dgm:prSet presAssocID="{CFD9C0C1-8DCB-4A6E-914E-0F0606D6F197}" presName="tile4text" presStyleLbl="node1" presStyleIdx="3" presStyleCnt="4">
        <dgm:presLayoutVars>
          <dgm:chMax val="0"/>
          <dgm:chPref val="0"/>
          <dgm:bulletEnabled val="1"/>
        </dgm:presLayoutVars>
      </dgm:prSet>
      <dgm:spPr/>
    </dgm:pt>
    <dgm:pt modelId="{470D9AB6-A750-448E-999B-FC30A862B77F}" type="pres">
      <dgm:prSet presAssocID="{CFD9C0C1-8DCB-4A6E-914E-0F0606D6F197}" presName="centerTile" presStyleLbl="fgShp" presStyleIdx="0" presStyleCnt="1">
        <dgm:presLayoutVars>
          <dgm:chMax val="0"/>
          <dgm:chPref val="0"/>
        </dgm:presLayoutVars>
      </dgm:prSet>
      <dgm:spPr/>
    </dgm:pt>
  </dgm:ptLst>
  <dgm:cxnLst>
    <dgm:cxn modelId="{2C71CC0A-0F13-4779-AFDF-7E2094954C76}" type="presOf" srcId="{1ADCA6AD-E9A3-4591-95D4-3695CB1B69F6}" destId="{4FBBFA7C-62DB-4212-8AB7-91F1D1473358}" srcOrd="0" destOrd="0" presId="urn:microsoft.com/office/officeart/2005/8/layout/matrix1"/>
    <dgm:cxn modelId="{63F1730B-816D-4441-9000-2F4B1891CAF7}" srcId="{9B4F951E-32B2-4B0D-9964-93534110DE2E}" destId="{37BBAB48-38A5-4753-A2D5-94273882F43B}" srcOrd="2" destOrd="0" parTransId="{84F0C0E2-0666-44D3-BBFC-B96854C4983F}" sibTransId="{2135FC93-D22C-4A8D-94A2-8F564DEA5CFC}"/>
    <dgm:cxn modelId="{9449B40B-EBAD-4B8D-BD85-2B6C5635B8AC}" type="presOf" srcId="{37BBAB48-38A5-4753-A2D5-94273882F43B}" destId="{4D7AACE1-F337-4EF7-B179-FA83AAE340BD}" srcOrd="0" destOrd="0" presId="urn:microsoft.com/office/officeart/2005/8/layout/matrix1"/>
    <dgm:cxn modelId="{C08F963E-1B02-4C79-A1AE-975C384A460C}" type="presOf" srcId="{1ADCA6AD-E9A3-4591-95D4-3695CB1B69F6}" destId="{C8FD2226-BF69-44B6-B701-970F95D9B44B}" srcOrd="1" destOrd="0" presId="urn:microsoft.com/office/officeart/2005/8/layout/matrix1"/>
    <dgm:cxn modelId="{6DAA125D-194B-4ADC-916D-0C12B970B489}" type="presOf" srcId="{9B4F951E-32B2-4B0D-9964-93534110DE2E}" destId="{470D9AB6-A750-448E-999B-FC30A862B77F}" srcOrd="0" destOrd="0" presId="urn:microsoft.com/office/officeart/2005/8/layout/matrix1"/>
    <dgm:cxn modelId="{B204446C-BAD0-4901-9767-043A798B2B59}" type="presOf" srcId="{D5F606F0-3A1E-4B7B-AAFA-CA20F682E818}" destId="{D5A2D6CF-DF56-47E8-A466-39ACF649B1C3}" srcOrd="0" destOrd="0" presId="urn:microsoft.com/office/officeart/2005/8/layout/matrix1"/>
    <dgm:cxn modelId="{7DD8F279-9496-4AC9-A7C5-88E50F8BE14D}" srcId="{9B4F951E-32B2-4B0D-9964-93534110DE2E}" destId="{1ADCA6AD-E9A3-4591-95D4-3695CB1B69F6}" srcOrd="1" destOrd="0" parTransId="{F48650BD-E496-40D6-8B6B-77F295C9DA20}" sibTransId="{8EDA7FFD-65ED-40C6-8BDC-0B5A7A608A2A}"/>
    <dgm:cxn modelId="{B885535A-9856-4C4B-AC52-CDE298CCF6F9}" type="presOf" srcId="{9115AC08-6A87-4DF1-843F-A02B51BC2905}" destId="{93A31A08-6671-4823-93A3-C39D4B185562}" srcOrd="1" destOrd="0" presId="urn:microsoft.com/office/officeart/2005/8/layout/matrix1"/>
    <dgm:cxn modelId="{725EEB7D-6FE3-42D4-9276-3E051BD2EBA2}" type="presOf" srcId="{CFD9C0C1-8DCB-4A6E-914E-0F0606D6F197}" destId="{2C7302FE-0874-4632-AB3D-19C6143B2FFD}" srcOrd="0" destOrd="0" presId="urn:microsoft.com/office/officeart/2005/8/layout/matrix1"/>
    <dgm:cxn modelId="{93B4AD84-5B16-4686-8F2B-365452BF52BE}" srcId="{9B4F951E-32B2-4B0D-9964-93534110DE2E}" destId="{9115AC08-6A87-4DF1-843F-A02B51BC2905}" srcOrd="0" destOrd="0" parTransId="{84C1FF40-5A8A-4422-8A16-9019878E4C07}" sibTransId="{321E551E-F42C-4C78-8B09-6437D4B7F775}"/>
    <dgm:cxn modelId="{3B50E79E-CEB1-41C6-AF2B-27824D71B113}" type="presOf" srcId="{37BBAB48-38A5-4753-A2D5-94273882F43B}" destId="{7749195A-C0C5-4C7F-A7A4-1B03362FA9D7}" srcOrd="1" destOrd="0" presId="urn:microsoft.com/office/officeart/2005/8/layout/matrix1"/>
    <dgm:cxn modelId="{2AB118A5-ECC3-435B-A695-68CF1C533B0A}" type="presOf" srcId="{D5F606F0-3A1E-4B7B-AAFA-CA20F682E818}" destId="{8D10791E-6140-4191-9063-E86C081E211D}" srcOrd="1" destOrd="0" presId="urn:microsoft.com/office/officeart/2005/8/layout/matrix1"/>
    <dgm:cxn modelId="{0079C2AD-AB18-4674-A9A2-C294AC9CCCB9}" srcId="{CFD9C0C1-8DCB-4A6E-914E-0F0606D6F197}" destId="{9B4F951E-32B2-4B0D-9964-93534110DE2E}" srcOrd="0" destOrd="0" parTransId="{72FE9BAA-59E7-412F-8D7E-CB067909CF45}" sibTransId="{0DE0B117-E145-4F9A-ADE2-42F68352DBF4}"/>
    <dgm:cxn modelId="{CD08E9AF-6950-4F88-BB69-6C099FCAF386}" type="presOf" srcId="{9115AC08-6A87-4DF1-843F-A02B51BC2905}" destId="{C8EF6A56-95A2-4355-B3E1-8864BFF958E5}" srcOrd="0" destOrd="0" presId="urn:microsoft.com/office/officeart/2005/8/layout/matrix1"/>
    <dgm:cxn modelId="{EEE6DAF3-758A-46DF-8E0C-D275C196A327}" srcId="{9B4F951E-32B2-4B0D-9964-93534110DE2E}" destId="{D5F606F0-3A1E-4B7B-AAFA-CA20F682E818}" srcOrd="3" destOrd="0" parTransId="{A045642B-0374-4F80-B479-E2F71525B143}" sibTransId="{410B09E2-E706-4F36-B809-744C10480F7B}"/>
    <dgm:cxn modelId="{DC48A038-89CA-41CF-93CD-A99B103EFEF2}" type="presParOf" srcId="{2C7302FE-0874-4632-AB3D-19C6143B2FFD}" destId="{626CDB70-DC49-43AC-9DE0-179188E5BE48}" srcOrd="0" destOrd="0" presId="urn:microsoft.com/office/officeart/2005/8/layout/matrix1"/>
    <dgm:cxn modelId="{15D1F594-32D0-424E-B452-C79EC9BE675D}" type="presParOf" srcId="{626CDB70-DC49-43AC-9DE0-179188E5BE48}" destId="{C8EF6A56-95A2-4355-B3E1-8864BFF958E5}" srcOrd="0" destOrd="0" presId="urn:microsoft.com/office/officeart/2005/8/layout/matrix1"/>
    <dgm:cxn modelId="{9C1051B7-3503-4A14-8459-BF6BBB8B5CD0}" type="presParOf" srcId="{626CDB70-DC49-43AC-9DE0-179188E5BE48}" destId="{93A31A08-6671-4823-93A3-C39D4B185562}" srcOrd="1" destOrd="0" presId="urn:microsoft.com/office/officeart/2005/8/layout/matrix1"/>
    <dgm:cxn modelId="{C6393A1C-418A-4910-9C44-8E7C99C79FCC}" type="presParOf" srcId="{626CDB70-DC49-43AC-9DE0-179188E5BE48}" destId="{4FBBFA7C-62DB-4212-8AB7-91F1D1473358}" srcOrd="2" destOrd="0" presId="urn:microsoft.com/office/officeart/2005/8/layout/matrix1"/>
    <dgm:cxn modelId="{04C27E7C-5B7A-46FE-AFD5-D14841D06254}" type="presParOf" srcId="{626CDB70-DC49-43AC-9DE0-179188E5BE48}" destId="{C8FD2226-BF69-44B6-B701-970F95D9B44B}" srcOrd="3" destOrd="0" presId="urn:microsoft.com/office/officeart/2005/8/layout/matrix1"/>
    <dgm:cxn modelId="{0703CE42-5822-496E-9389-91D07491934E}" type="presParOf" srcId="{626CDB70-DC49-43AC-9DE0-179188E5BE48}" destId="{4D7AACE1-F337-4EF7-B179-FA83AAE340BD}" srcOrd="4" destOrd="0" presId="urn:microsoft.com/office/officeart/2005/8/layout/matrix1"/>
    <dgm:cxn modelId="{CCFB8BF7-EFE2-42D1-8D52-F0A026CF269E}" type="presParOf" srcId="{626CDB70-DC49-43AC-9DE0-179188E5BE48}" destId="{7749195A-C0C5-4C7F-A7A4-1B03362FA9D7}" srcOrd="5" destOrd="0" presId="urn:microsoft.com/office/officeart/2005/8/layout/matrix1"/>
    <dgm:cxn modelId="{162E14A5-6D19-4F43-9EA1-B56CB1266FE5}" type="presParOf" srcId="{626CDB70-DC49-43AC-9DE0-179188E5BE48}" destId="{D5A2D6CF-DF56-47E8-A466-39ACF649B1C3}" srcOrd="6" destOrd="0" presId="urn:microsoft.com/office/officeart/2005/8/layout/matrix1"/>
    <dgm:cxn modelId="{8E1BE1ED-E488-4B98-9266-951FB0B6BC8C}" type="presParOf" srcId="{626CDB70-DC49-43AC-9DE0-179188E5BE48}" destId="{8D10791E-6140-4191-9063-E86C081E211D}" srcOrd="7" destOrd="0" presId="urn:microsoft.com/office/officeart/2005/8/layout/matrix1"/>
    <dgm:cxn modelId="{AE3AD299-EC7C-4801-96FE-719236C07A78}" type="presParOf" srcId="{2C7302FE-0874-4632-AB3D-19C6143B2FFD}" destId="{470D9AB6-A750-448E-999B-FC30A862B77F}" srcOrd="1" destOrd="0" presId="urn:microsoft.com/office/officeart/2005/8/layout/matrix1"/>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9E033ABA-8EC9-482E-BDB7-C684DD10F1C0}" type="doc">
      <dgm:prSet loTypeId="urn:microsoft.com/office/officeart/2005/8/layout/hierarchy3" loCatId="hierarchy" qsTypeId="urn:microsoft.com/office/officeart/2005/8/quickstyle/simple3" qsCatId="simple" csTypeId="urn:microsoft.com/office/officeart/2005/8/colors/accent6_2" csCatId="accent6" phldr="1"/>
      <dgm:spPr/>
      <dgm:t>
        <a:bodyPr/>
        <a:lstStyle/>
        <a:p>
          <a:endParaRPr lang="pl-PL"/>
        </a:p>
      </dgm:t>
    </dgm:pt>
    <dgm:pt modelId="{A5CF00A1-FB26-4654-BBA8-364F01B34580}">
      <dgm:prSet phldrT="[Tekst]" custT="1"/>
      <dgm:spPr>
        <a:xfrm>
          <a:off x="517046" y="679"/>
          <a:ext cx="1405437" cy="857021"/>
        </a:xfrm>
        <a:prstGeom prst="roundRect">
          <a:avLst>
            <a:gd name="adj" fmla="val 10000"/>
          </a:avLst>
        </a:prstGeom>
        <a:gradFill rotWithShape="0">
          <a:gsLst>
            <a:gs pos="0">
              <a:srgbClr val="70AD47">
                <a:hueOff val="0"/>
                <a:satOff val="0"/>
                <a:lumOff val="0"/>
                <a:alphaOff val="0"/>
                <a:lumMod val="110000"/>
                <a:satMod val="105000"/>
                <a:tint val="67000"/>
              </a:srgbClr>
            </a:gs>
            <a:gs pos="50000">
              <a:srgbClr val="70AD47">
                <a:hueOff val="0"/>
                <a:satOff val="0"/>
                <a:lumOff val="0"/>
                <a:alphaOff val="0"/>
                <a:lumMod val="105000"/>
                <a:satMod val="103000"/>
                <a:tint val="73000"/>
              </a:srgbClr>
            </a:gs>
            <a:gs pos="100000">
              <a:srgbClr val="70AD47">
                <a:hueOff val="0"/>
                <a:satOff val="0"/>
                <a:lumOff val="0"/>
                <a:alphaOff val="0"/>
                <a:lumMod val="105000"/>
                <a:satMod val="109000"/>
                <a:tint val="81000"/>
              </a:srgbClr>
            </a:gs>
          </a:gsLst>
          <a:lin ang="5400000" scaled="0"/>
        </a:gradFill>
        <a:ln>
          <a:noFill/>
        </a:ln>
        <a:effectLst/>
        <a:scene3d>
          <a:camera prst="orthographicFront"/>
          <a:lightRig rig="flat" dir="t"/>
        </a:scene3d>
        <a:sp3d prstMaterial="dkEdge">
          <a:bevelT w="8200" h="38100"/>
        </a:sp3d>
      </dgm:spPr>
      <dgm:t>
        <a:bodyPr/>
        <a:lstStyle/>
        <a:p>
          <a:pPr>
            <a:buNone/>
          </a:pPr>
          <a:r>
            <a:rPr lang="pl-PL" sz="1000" b="1">
              <a:solidFill>
                <a:sysClr val="windowText" lastClr="000000"/>
              </a:solidFill>
              <a:latin typeface="Calibri" panose="020F0502020204030204"/>
              <a:ea typeface="+mn-ea"/>
              <a:cs typeface="+mn-cs"/>
            </a:rPr>
            <a:t>PUBLICZNIE DOSTĘPNY </a:t>
          </a:r>
        </a:p>
        <a:p>
          <a:pPr>
            <a:buNone/>
          </a:pPr>
          <a:r>
            <a:rPr lang="pl-PL" sz="1000" b="1">
              <a:solidFill>
                <a:sysClr val="windowText" lastClr="000000"/>
              </a:solidFill>
              <a:latin typeface="Calibri" panose="020F0502020204030204"/>
              <a:ea typeface="+mn-ea"/>
              <a:cs typeface="+mn-cs"/>
            </a:rPr>
            <a:t>WYKAZ DANYCH</a:t>
          </a:r>
        </a:p>
        <a:p>
          <a:pPr>
            <a:buNone/>
          </a:pPr>
          <a:r>
            <a:rPr lang="pl-PL" sz="1000" b="1">
              <a:solidFill>
                <a:sysClr val="windowText" lastClr="000000"/>
              </a:solidFill>
              <a:latin typeface="Calibri" panose="020F0502020204030204"/>
              <a:ea typeface="+mn-ea"/>
              <a:cs typeface="+mn-cs"/>
            </a:rPr>
            <a:t>(formularz tabelaryczny)</a:t>
          </a:r>
          <a:endParaRPr lang="pl-PL" sz="800" b="1">
            <a:solidFill>
              <a:sysClr val="windowText" lastClr="000000"/>
            </a:solidFill>
            <a:latin typeface="Calibri" panose="020F0502020204030204"/>
            <a:ea typeface="+mn-ea"/>
            <a:cs typeface="+mn-cs"/>
          </a:endParaRPr>
        </a:p>
      </dgm:t>
    </dgm:pt>
    <dgm:pt modelId="{5B595A02-17BF-460F-8CB9-C6C59FBCBB27}" type="parTrans" cxnId="{72F713F3-C583-4530-ABB8-5E13751890E0}">
      <dgm:prSet/>
      <dgm:spPr/>
      <dgm:t>
        <a:bodyPr/>
        <a:lstStyle/>
        <a:p>
          <a:endParaRPr lang="pl-PL"/>
        </a:p>
      </dgm:t>
    </dgm:pt>
    <dgm:pt modelId="{DA6C9D01-17F7-4D59-9304-3A4A21F62A99}" type="sibTrans" cxnId="{72F713F3-C583-4530-ABB8-5E13751890E0}">
      <dgm:prSet/>
      <dgm:spPr/>
      <dgm:t>
        <a:bodyPr/>
        <a:lstStyle/>
        <a:p>
          <a:endParaRPr lang="pl-PL"/>
        </a:p>
      </dgm:t>
    </dgm:pt>
    <dgm:pt modelId="{5A5D86D0-2C6C-4358-972F-83B19D26D97D}">
      <dgm:prSet phldrT="[Tekst]"/>
      <dgm:spPr>
        <a:xfrm>
          <a:off x="798134" y="1033381"/>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wniosek o DŚU</a:t>
          </a:r>
        </a:p>
      </dgm:t>
    </dgm:pt>
    <dgm:pt modelId="{0F753AE2-5A98-41D4-877D-5F9EB9484941}" type="parTrans" cxnId="{E9A2DDAB-FD09-4ED4-825B-B1C9B0AA0525}">
      <dgm:prSet/>
      <dgm:spPr>
        <a:xfrm>
          <a:off x="657590" y="857701"/>
          <a:ext cx="140543" cy="527039"/>
        </a:xfrm>
        <a:custGeom>
          <a:avLst/>
          <a:gdLst/>
          <a:ahLst/>
          <a:cxnLst/>
          <a:rect l="0" t="0" r="0" b="0"/>
          <a:pathLst>
            <a:path>
              <a:moveTo>
                <a:pt x="0" y="0"/>
              </a:moveTo>
              <a:lnTo>
                <a:pt x="0" y="527039"/>
              </a:lnTo>
              <a:lnTo>
                <a:pt x="140543" y="527039"/>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CDED5590-DA44-4D81-BA69-2D5C15B00AD7}" type="sibTrans" cxnId="{E9A2DDAB-FD09-4ED4-825B-B1C9B0AA0525}">
      <dgm:prSet/>
      <dgm:spPr/>
      <dgm:t>
        <a:bodyPr/>
        <a:lstStyle/>
        <a:p>
          <a:endParaRPr lang="pl-PL"/>
        </a:p>
      </dgm:t>
    </dgm:pt>
    <dgm:pt modelId="{8C8213AD-0901-427D-9C14-E3171242CE1A}">
      <dgm:prSet phldrT="[Tekst]"/>
      <dgm:spPr>
        <a:xfrm>
          <a:off x="798134" y="2790178"/>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raport ooś</a:t>
          </a:r>
        </a:p>
      </dgm:t>
    </dgm:pt>
    <dgm:pt modelId="{34BBCB0F-0C71-446B-A575-645C05270343}" type="parTrans" cxnId="{84520BDE-FE17-4038-9564-8B14104FFDCF}">
      <dgm:prSet/>
      <dgm:spPr>
        <a:xfrm>
          <a:off x="657590" y="857701"/>
          <a:ext cx="140543" cy="2283835"/>
        </a:xfrm>
        <a:custGeom>
          <a:avLst/>
          <a:gdLst/>
          <a:ahLst/>
          <a:cxnLst/>
          <a:rect l="0" t="0" r="0" b="0"/>
          <a:pathLst>
            <a:path>
              <a:moveTo>
                <a:pt x="0" y="0"/>
              </a:moveTo>
              <a:lnTo>
                <a:pt x="0" y="2283835"/>
              </a:lnTo>
              <a:lnTo>
                <a:pt x="140543" y="2283835"/>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4BCCEE75-5B6C-4997-99CA-9AC0F58EF654}" type="sibTrans" cxnId="{84520BDE-FE17-4038-9564-8B14104FFDCF}">
      <dgm:prSet/>
      <dgm:spPr/>
      <dgm:t>
        <a:bodyPr/>
        <a:lstStyle/>
        <a:p>
          <a:endParaRPr lang="pl-PL"/>
        </a:p>
      </dgm:t>
    </dgm:pt>
    <dgm:pt modelId="{89396AF2-507F-4ABE-B227-996551EC91B6}">
      <dgm:prSet phldrT="[Tekst]" custT="1"/>
      <dgm:spPr>
        <a:xfrm>
          <a:off x="4055811" y="0"/>
          <a:ext cx="1405437" cy="804816"/>
        </a:xfrm>
        <a:prstGeom prst="roundRect">
          <a:avLst>
            <a:gd name="adj" fmla="val 10000"/>
          </a:avLst>
        </a:prstGeom>
        <a:gradFill rotWithShape="0">
          <a:gsLst>
            <a:gs pos="0">
              <a:srgbClr val="70AD47">
                <a:hueOff val="0"/>
                <a:satOff val="0"/>
                <a:lumOff val="0"/>
                <a:alphaOff val="0"/>
                <a:lumMod val="110000"/>
                <a:satMod val="105000"/>
                <a:tint val="67000"/>
              </a:srgbClr>
            </a:gs>
            <a:gs pos="50000">
              <a:srgbClr val="70AD47">
                <a:hueOff val="0"/>
                <a:satOff val="0"/>
                <a:lumOff val="0"/>
                <a:alphaOff val="0"/>
                <a:lumMod val="105000"/>
                <a:satMod val="103000"/>
                <a:tint val="73000"/>
              </a:srgbClr>
            </a:gs>
            <a:gs pos="100000">
              <a:srgbClr val="70AD47">
                <a:hueOff val="0"/>
                <a:satOff val="0"/>
                <a:lumOff val="0"/>
                <a:alphaOff val="0"/>
                <a:lumMod val="105000"/>
                <a:satMod val="109000"/>
                <a:tint val="81000"/>
              </a:srgbClr>
            </a:gs>
          </a:gsLst>
          <a:lin ang="5400000" scaled="0"/>
        </a:gradFill>
        <a:ln>
          <a:noFill/>
        </a:ln>
        <a:effectLst/>
        <a:scene3d>
          <a:camera prst="orthographicFront"/>
          <a:lightRig rig="flat" dir="t"/>
        </a:scene3d>
        <a:sp3d prstMaterial="dkEdge">
          <a:bevelT w="8200" h="38100"/>
        </a:sp3d>
      </dgm:spPr>
      <dgm:t>
        <a:bodyPr/>
        <a:lstStyle/>
        <a:p>
          <a:pPr>
            <a:buNone/>
          </a:pPr>
          <a:r>
            <a:rPr lang="pl-PL" sz="1000" b="1">
              <a:solidFill>
                <a:sysClr val="windowText" lastClr="000000"/>
              </a:solidFill>
              <a:latin typeface="Calibri" panose="020F0502020204030204"/>
              <a:ea typeface="+mn-ea"/>
              <a:cs typeface="+mn-cs"/>
            </a:rPr>
            <a:t>PUBLIKACJA TREŚCI DECYZJI </a:t>
          </a:r>
        </a:p>
        <a:p>
          <a:pPr>
            <a:buNone/>
          </a:pPr>
          <a:r>
            <a:rPr lang="pl-PL" sz="1000" b="1">
              <a:solidFill>
                <a:sysClr val="windowText" lastClr="000000"/>
              </a:solidFill>
              <a:latin typeface="Calibri" panose="020F0502020204030204"/>
              <a:ea typeface="+mn-ea"/>
              <a:cs typeface="+mn-cs"/>
            </a:rPr>
            <a:t>(14 dni)</a:t>
          </a:r>
        </a:p>
      </dgm:t>
    </dgm:pt>
    <dgm:pt modelId="{C081C9CE-453D-4416-BA89-A6CFB652F5B1}" type="parTrans" cxnId="{C21AE0A9-35EC-4332-AD31-390FB9B16E41}">
      <dgm:prSet/>
      <dgm:spPr/>
      <dgm:t>
        <a:bodyPr/>
        <a:lstStyle/>
        <a:p>
          <a:endParaRPr lang="pl-PL"/>
        </a:p>
      </dgm:t>
    </dgm:pt>
    <dgm:pt modelId="{A7E74287-13E6-45C6-A507-4D4F0FC95632}" type="sibTrans" cxnId="{C21AE0A9-35EC-4332-AD31-390FB9B16E41}">
      <dgm:prSet/>
      <dgm:spPr/>
      <dgm:t>
        <a:bodyPr/>
        <a:lstStyle/>
        <a:p>
          <a:endParaRPr lang="pl-PL"/>
        </a:p>
      </dgm:t>
    </dgm:pt>
    <dgm:pt modelId="{0FF57DCF-2933-4657-B46A-9BCD3E54423E}">
      <dgm:prSet phldrT="[Tekst]"/>
      <dgm:spPr>
        <a:xfrm>
          <a:off x="4311728" y="981176"/>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DŚU</a:t>
          </a:r>
        </a:p>
      </dgm:t>
    </dgm:pt>
    <dgm:pt modelId="{B58AD0D7-D725-4194-BA85-9888EC877F4A}" type="parTrans" cxnId="{E843CD31-04BC-4BC0-8127-9A022C312017}">
      <dgm:prSet/>
      <dgm:spPr>
        <a:xfrm>
          <a:off x="4196355" y="804816"/>
          <a:ext cx="115372" cy="527718"/>
        </a:xfrm>
        <a:custGeom>
          <a:avLst/>
          <a:gdLst/>
          <a:ahLst/>
          <a:cxnLst/>
          <a:rect l="0" t="0" r="0" b="0"/>
          <a:pathLst>
            <a:path>
              <a:moveTo>
                <a:pt x="0" y="0"/>
              </a:moveTo>
              <a:lnTo>
                <a:pt x="0" y="527718"/>
              </a:lnTo>
              <a:lnTo>
                <a:pt x="115372" y="527718"/>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D02F4B2C-E14C-45B2-8521-06E0E9FC1E7D}" type="sibTrans" cxnId="{E843CD31-04BC-4BC0-8127-9A022C312017}">
      <dgm:prSet/>
      <dgm:spPr/>
      <dgm:t>
        <a:bodyPr/>
        <a:lstStyle/>
        <a:p>
          <a:endParaRPr lang="pl-PL"/>
        </a:p>
      </dgm:t>
    </dgm:pt>
    <dgm:pt modelId="{9B50CA99-47C3-4D34-BA2D-A81D99169567}">
      <dgm:prSet/>
      <dgm:spPr>
        <a:xfrm>
          <a:off x="4311728" y="1859574"/>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zezwolenia poprzedzonego DŚU (od 13.05.2021)</a:t>
          </a:r>
        </a:p>
      </dgm:t>
    </dgm:pt>
    <dgm:pt modelId="{EFD0E07E-3FE9-4CDA-B259-3317466690B6}" type="parTrans" cxnId="{C17892E4-C8D9-494C-8205-61221DE4FD24}">
      <dgm:prSet/>
      <dgm:spPr>
        <a:xfrm>
          <a:off x="4196355" y="804816"/>
          <a:ext cx="115372" cy="1406117"/>
        </a:xfrm>
        <a:custGeom>
          <a:avLst/>
          <a:gdLst/>
          <a:ahLst/>
          <a:cxnLst/>
          <a:rect l="0" t="0" r="0" b="0"/>
          <a:pathLst>
            <a:path>
              <a:moveTo>
                <a:pt x="0" y="0"/>
              </a:moveTo>
              <a:lnTo>
                <a:pt x="0" y="1406117"/>
              </a:lnTo>
              <a:lnTo>
                <a:pt x="115372" y="1406117"/>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38D49334-79D8-46E7-926C-1CDA1060089B}" type="sibTrans" cxnId="{C17892E4-C8D9-494C-8205-61221DE4FD24}">
      <dgm:prSet/>
      <dgm:spPr/>
      <dgm:t>
        <a:bodyPr/>
        <a:lstStyle/>
        <a:p>
          <a:endParaRPr lang="pl-PL"/>
        </a:p>
      </dgm:t>
    </dgm:pt>
    <dgm:pt modelId="{D7B7A6D5-A5FA-4180-A9FF-439FD8C9F7DA}">
      <dgm:prSet/>
      <dgm:spPr>
        <a:xfrm>
          <a:off x="798134" y="1911779"/>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postanowienie ooś</a:t>
          </a:r>
        </a:p>
      </dgm:t>
    </dgm:pt>
    <dgm:pt modelId="{D5B8658F-E20C-4F57-9649-761A0E7B5903}" type="parTrans" cxnId="{E64B9F4A-D016-410A-A93C-6DD08619EFC7}">
      <dgm:prSet/>
      <dgm:spPr>
        <a:xfrm>
          <a:off x="657590" y="857701"/>
          <a:ext cx="140543" cy="1405437"/>
        </a:xfrm>
        <a:custGeom>
          <a:avLst/>
          <a:gdLst/>
          <a:ahLst/>
          <a:cxnLst/>
          <a:rect l="0" t="0" r="0" b="0"/>
          <a:pathLst>
            <a:path>
              <a:moveTo>
                <a:pt x="0" y="0"/>
              </a:moveTo>
              <a:lnTo>
                <a:pt x="0" y="1405437"/>
              </a:lnTo>
              <a:lnTo>
                <a:pt x="140543" y="1405437"/>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A3D4A332-69FE-4A7C-A5A6-55715B302991}" type="sibTrans" cxnId="{E64B9F4A-D016-410A-A93C-6DD08619EFC7}">
      <dgm:prSet/>
      <dgm:spPr/>
      <dgm:t>
        <a:bodyPr/>
        <a:lstStyle/>
        <a:p>
          <a:endParaRPr lang="pl-PL"/>
        </a:p>
      </dgm:t>
    </dgm:pt>
    <dgm:pt modelId="{9D885FD2-1C27-4967-AB5A-46B76542FB0C}">
      <dgm:prSet/>
      <dgm:spPr>
        <a:xfrm>
          <a:off x="798134" y="3668576"/>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o wydanej DŚU</a:t>
          </a:r>
        </a:p>
      </dgm:t>
    </dgm:pt>
    <dgm:pt modelId="{B8617002-F072-4199-9DD8-F4C874CB94A3}" type="parTrans" cxnId="{728C130A-A902-40BD-9860-5E6F5A7F0EE3}">
      <dgm:prSet/>
      <dgm:spPr>
        <a:xfrm>
          <a:off x="657590" y="857701"/>
          <a:ext cx="140543" cy="3162234"/>
        </a:xfrm>
        <a:custGeom>
          <a:avLst/>
          <a:gdLst/>
          <a:ahLst/>
          <a:cxnLst/>
          <a:rect l="0" t="0" r="0" b="0"/>
          <a:pathLst>
            <a:path>
              <a:moveTo>
                <a:pt x="0" y="0"/>
              </a:moveTo>
              <a:lnTo>
                <a:pt x="0" y="3162234"/>
              </a:lnTo>
              <a:lnTo>
                <a:pt x="140543" y="3162234"/>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A63E1011-1DFC-4F1B-A2CE-852D68600E0E}" type="sibTrans" cxnId="{728C130A-A902-40BD-9860-5E6F5A7F0EE3}">
      <dgm:prSet/>
      <dgm:spPr/>
      <dgm:t>
        <a:bodyPr/>
        <a:lstStyle/>
        <a:p>
          <a:endParaRPr lang="pl-PL"/>
        </a:p>
      </dgm:t>
    </dgm:pt>
    <dgm:pt modelId="{2764A129-33C9-436D-B483-F22A770BA85B}">
      <dgm:prSet custT="1"/>
      <dgm:spPr>
        <a:xfrm>
          <a:off x="2273843" y="679"/>
          <a:ext cx="1405437" cy="834977"/>
        </a:xfrm>
        <a:prstGeom prst="roundRect">
          <a:avLst>
            <a:gd name="adj" fmla="val 10000"/>
          </a:avLst>
        </a:prstGeom>
        <a:gradFill rotWithShape="0">
          <a:gsLst>
            <a:gs pos="0">
              <a:srgbClr val="70AD47">
                <a:hueOff val="0"/>
                <a:satOff val="0"/>
                <a:lumOff val="0"/>
                <a:alphaOff val="0"/>
                <a:lumMod val="110000"/>
                <a:satMod val="105000"/>
                <a:tint val="67000"/>
              </a:srgbClr>
            </a:gs>
            <a:gs pos="50000">
              <a:srgbClr val="70AD47">
                <a:hueOff val="0"/>
                <a:satOff val="0"/>
                <a:lumOff val="0"/>
                <a:alphaOff val="0"/>
                <a:lumMod val="105000"/>
                <a:satMod val="103000"/>
                <a:tint val="73000"/>
              </a:srgbClr>
            </a:gs>
            <a:gs pos="100000">
              <a:srgbClr val="70AD47">
                <a:hueOff val="0"/>
                <a:satOff val="0"/>
                <a:lumOff val="0"/>
                <a:alphaOff val="0"/>
                <a:lumMod val="105000"/>
                <a:satMod val="109000"/>
                <a:tint val="81000"/>
              </a:srgbClr>
            </a:gs>
          </a:gsLst>
          <a:lin ang="5400000" scaled="0"/>
        </a:gradFill>
        <a:ln>
          <a:noFill/>
        </a:ln>
        <a:effectLst/>
        <a:scene3d>
          <a:camera prst="orthographicFront"/>
          <a:lightRig rig="flat" dir="t"/>
        </a:scene3d>
        <a:sp3d prstMaterial="dkEdge">
          <a:bevelT w="8200" h="38100"/>
        </a:sp3d>
      </dgm:spPr>
      <dgm:t>
        <a:bodyPr/>
        <a:lstStyle/>
        <a:p>
          <a:pPr>
            <a:buNone/>
          </a:pPr>
          <a:r>
            <a:rPr lang="pl-PL" sz="1000" b="1">
              <a:solidFill>
                <a:sysClr val="windowText" lastClr="000000"/>
              </a:solidFill>
              <a:latin typeface="Calibri" panose="020F0502020204030204"/>
              <a:ea typeface="+mn-ea"/>
              <a:cs typeface="+mn-cs"/>
            </a:rPr>
            <a:t>PODANIE INFORMACJI DO PUBLICZNEJ WIADOMOSCI</a:t>
          </a:r>
        </a:p>
        <a:p>
          <a:pPr>
            <a:buNone/>
          </a:pPr>
          <a:r>
            <a:rPr lang="pl-PL" sz="1100" b="1">
              <a:solidFill>
                <a:sysClr val="windowText" lastClr="000000"/>
              </a:solidFill>
              <a:latin typeface="Calibri" panose="020F0502020204030204"/>
              <a:ea typeface="+mn-ea"/>
              <a:cs typeface="+mn-cs"/>
            </a:rPr>
            <a:t>(obwieszczenie</a:t>
          </a:r>
          <a:r>
            <a:rPr lang="pl-PL" sz="1100">
              <a:solidFill>
                <a:sysClr val="windowText" lastClr="000000"/>
              </a:solidFill>
              <a:latin typeface="Calibri" panose="020F0502020204030204"/>
              <a:ea typeface="+mn-ea"/>
              <a:cs typeface="+mn-cs"/>
            </a:rPr>
            <a:t>)</a:t>
          </a:r>
        </a:p>
      </dgm:t>
    </dgm:pt>
    <dgm:pt modelId="{AD8D92DD-3AD4-40E5-BB46-857767EFB580}" type="parTrans" cxnId="{F5EC2DD9-1330-42F8-9203-848E7D37B128}">
      <dgm:prSet/>
      <dgm:spPr/>
      <dgm:t>
        <a:bodyPr/>
        <a:lstStyle/>
        <a:p>
          <a:endParaRPr lang="pl-PL"/>
        </a:p>
      </dgm:t>
    </dgm:pt>
    <dgm:pt modelId="{BEE08ED5-E516-4265-A99C-F68AA1247647}" type="sibTrans" cxnId="{F5EC2DD9-1330-42F8-9203-848E7D37B128}">
      <dgm:prSet/>
      <dgm:spPr/>
      <dgm:t>
        <a:bodyPr/>
        <a:lstStyle/>
        <a:p>
          <a:endParaRPr lang="pl-PL"/>
        </a:p>
      </dgm:t>
    </dgm:pt>
    <dgm:pt modelId="{72E21113-16FF-4307-A5BC-B488CE4B42D4}">
      <dgm:prSet/>
      <dgm:spPr>
        <a:xfrm>
          <a:off x="2554931" y="1011336"/>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o wydaniu DŚU</a:t>
          </a:r>
        </a:p>
      </dgm:t>
    </dgm:pt>
    <dgm:pt modelId="{6C783EFA-DDC7-428C-BEBE-5CCD17D060E6}" type="parTrans" cxnId="{F6585DED-F411-42FA-84EC-56930C25FF53}">
      <dgm:prSet/>
      <dgm:spPr>
        <a:xfrm>
          <a:off x="2414387" y="835657"/>
          <a:ext cx="140543" cy="527039"/>
        </a:xfrm>
        <a:custGeom>
          <a:avLst/>
          <a:gdLst/>
          <a:ahLst/>
          <a:cxnLst/>
          <a:rect l="0" t="0" r="0" b="0"/>
          <a:pathLst>
            <a:path>
              <a:moveTo>
                <a:pt x="0" y="0"/>
              </a:moveTo>
              <a:lnTo>
                <a:pt x="0" y="527039"/>
              </a:lnTo>
              <a:lnTo>
                <a:pt x="140543" y="527039"/>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7B76C2C9-5C79-4001-84DA-6BD76B132F4F}" type="sibTrans" cxnId="{F6585DED-F411-42FA-84EC-56930C25FF53}">
      <dgm:prSet/>
      <dgm:spPr/>
      <dgm:t>
        <a:bodyPr/>
        <a:lstStyle/>
        <a:p>
          <a:endParaRPr lang="pl-PL"/>
        </a:p>
      </dgm:t>
    </dgm:pt>
    <dgm:pt modelId="{64DFA2E5-5BB3-47F1-A7AE-992117D24E11}">
      <dgm:prSet/>
      <dgm:spPr>
        <a:xfrm>
          <a:off x="2554931" y="1889735"/>
          <a:ext cx="1124349" cy="702718"/>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gm:spPr>
      <dgm:t>
        <a:bodyPr/>
        <a:lstStyle/>
        <a:p>
          <a:pPr>
            <a:buNone/>
          </a:pPr>
          <a:r>
            <a:rPr lang="pl-PL">
              <a:solidFill>
                <a:sysClr val="windowText" lastClr="000000">
                  <a:hueOff val="0"/>
                  <a:satOff val="0"/>
                  <a:lumOff val="0"/>
                  <a:alphaOff val="0"/>
                </a:sysClr>
              </a:solidFill>
              <a:latin typeface="Calibri" panose="020F0502020204030204"/>
              <a:ea typeface="+mn-ea"/>
              <a:cs typeface="+mn-cs"/>
            </a:rPr>
            <a:t>o wydaniu zezwolenia poprzedzonego DŚU</a:t>
          </a:r>
        </a:p>
        <a:p>
          <a:pPr>
            <a:buNone/>
          </a:pPr>
          <a:r>
            <a:rPr lang="pl-PL">
              <a:solidFill>
                <a:sysClr val="windowText" lastClr="000000">
                  <a:hueOff val="0"/>
                  <a:satOff val="0"/>
                  <a:lumOff val="0"/>
                  <a:alphaOff val="0"/>
                </a:sysClr>
              </a:solidFill>
              <a:latin typeface="Calibri" panose="020F0502020204030204"/>
              <a:ea typeface="+mn-ea"/>
              <a:cs typeface="+mn-cs"/>
            </a:rPr>
            <a:t>(od 13.05.2021)</a:t>
          </a:r>
        </a:p>
      </dgm:t>
    </dgm:pt>
    <dgm:pt modelId="{ED43977F-FDA3-470E-915A-EEBF2D5A35C8}" type="parTrans" cxnId="{3B41353E-46EA-4BC8-8D9A-638DB6774008}">
      <dgm:prSet/>
      <dgm:spPr>
        <a:xfrm>
          <a:off x="2414387" y="835657"/>
          <a:ext cx="140543" cy="1405437"/>
        </a:xfrm>
        <a:custGeom>
          <a:avLst/>
          <a:gdLst/>
          <a:ahLst/>
          <a:cxnLst/>
          <a:rect l="0" t="0" r="0" b="0"/>
          <a:pathLst>
            <a:path>
              <a:moveTo>
                <a:pt x="0" y="0"/>
              </a:moveTo>
              <a:lnTo>
                <a:pt x="0" y="1405437"/>
              </a:lnTo>
              <a:lnTo>
                <a:pt x="140543" y="1405437"/>
              </a:lnTo>
            </a:path>
          </a:pathLst>
        </a:custGeom>
        <a:noFill/>
        <a:ln w="12700" cap="flat" cmpd="sng" algn="ctr">
          <a:solidFill>
            <a:srgbClr val="70AD47">
              <a:shade val="60000"/>
              <a:hueOff val="0"/>
              <a:satOff val="0"/>
              <a:lumOff val="0"/>
              <a:alphaOff val="0"/>
            </a:srgbClr>
          </a:solidFill>
          <a:prstDash val="solid"/>
          <a:miter lim="800000"/>
        </a:ln>
        <a:effectLst/>
      </dgm:spPr>
      <dgm:t>
        <a:bodyPr/>
        <a:lstStyle/>
        <a:p>
          <a:endParaRPr lang="pl-PL"/>
        </a:p>
      </dgm:t>
    </dgm:pt>
    <dgm:pt modelId="{88E83CDA-E412-43EB-8566-5923ABD16A81}" type="sibTrans" cxnId="{3B41353E-46EA-4BC8-8D9A-638DB6774008}">
      <dgm:prSet/>
      <dgm:spPr/>
      <dgm:t>
        <a:bodyPr/>
        <a:lstStyle/>
        <a:p>
          <a:endParaRPr lang="pl-PL"/>
        </a:p>
      </dgm:t>
    </dgm:pt>
    <dgm:pt modelId="{AD74CC01-CA8F-4DA3-B203-7A20745E2A89}" type="pres">
      <dgm:prSet presAssocID="{9E033ABA-8EC9-482E-BDB7-C684DD10F1C0}" presName="diagram" presStyleCnt="0">
        <dgm:presLayoutVars>
          <dgm:chPref val="1"/>
          <dgm:dir/>
          <dgm:animOne val="branch"/>
          <dgm:animLvl val="lvl"/>
          <dgm:resizeHandles/>
        </dgm:presLayoutVars>
      </dgm:prSet>
      <dgm:spPr/>
    </dgm:pt>
    <dgm:pt modelId="{A1F00994-C225-42E6-B8CC-BDEEAC176DDD}" type="pres">
      <dgm:prSet presAssocID="{A5CF00A1-FB26-4654-BBA8-364F01B34580}" presName="root" presStyleCnt="0"/>
      <dgm:spPr/>
    </dgm:pt>
    <dgm:pt modelId="{80EBA54D-326F-4C76-8A3A-C1761E1DEF93}" type="pres">
      <dgm:prSet presAssocID="{A5CF00A1-FB26-4654-BBA8-364F01B34580}" presName="rootComposite" presStyleCnt="0"/>
      <dgm:spPr/>
    </dgm:pt>
    <dgm:pt modelId="{D440B6AA-5515-413B-A685-EE73DD5903C9}" type="pres">
      <dgm:prSet presAssocID="{A5CF00A1-FB26-4654-BBA8-364F01B34580}" presName="rootText" presStyleLbl="node1" presStyleIdx="0" presStyleCnt="3" custScaleY="121958"/>
      <dgm:spPr/>
    </dgm:pt>
    <dgm:pt modelId="{77A2BE3F-A2E0-4995-9DC0-838BA18371FE}" type="pres">
      <dgm:prSet presAssocID="{A5CF00A1-FB26-4654-BBA8-364F01B34580}" presName="rootConnector" presStyleLbl="node1" presStyleIdx="0" presStyleCnt="3"/>
      <dgm:spPr/>
    </dgm:pt>
    <dgm:pt modelId="{596C33E2-52B0-4238-825E-5AEE5CB7D569}" type="pres">
      <dgm:prSet presAssocID="{A5CF00A1-FB26-4654-BBA8-364F01B34580}" presName="childShape" presStyleCnt="0"/>
      <dgm:spPr/>
    </dgm:pt>
    <dgm:pt modelId="{81CB3539-363F-4300-84B8-93FFF866B4F4}" type="pres">
      <dgm:prSet presAssocID="{0F753AE2-5A98-41D4-877D-5F9EB9484941}" presName="Name13" presStyleLbl="parChTrans1D2" presStyleIdx="0" presStyleCnt="8"/>
      <dgm:spPr/>
    </dgm:pt>
    <dgm:pt modelId="{ED6863D9-3B00-440A-9F8E-7FA301E3B8D6}" type="pres">
      <dgm:prSet presAssocID="{5A5D86D0-2C6C-4358-972F-83B19D26D97D}" presName="childText" presStyleLbl="bgAcc1" presStyleIdx="0" presStyleCnt="8">
        <dgm:presLayoutVars>
          <dgm:bulletEnabled val="1"/>
        </dgm:presLayoutVars>
      </dgm:prSet>
      <dgm:spPr/>
    </dgm:pt>
    <dgm:pt modelId="{44008CC9-EF85-468B-BC59-DDF762C15EFB}" type="pres">
      <dgm:prSet presAssocID="{D5B8658F-E20C-4F57-9649-761A0E7B5903}" presName="Name13" presStyleLbl="parChTrans1D2" presStyleIdx="1" presStyleCnt="8"/>
      <dgm:spPr/>
    </dgm:pt>
    <dgm:pt modelId="{EABDB3B9-8D5E-4738-AF5B-E4E840ACCFB4}" type="pres">
      <dgm:prSet presAssocID="{D7B7A6D5-A5FA-4180-A9FF-439FD8C9F7DA}" presName="childText" presStyleLbl="bgAcc1" presStyleIdx="1" presStyleCnt="8">
        <dgm:presLayoutVars>
          <dgm:bulletEnabled val="1"/>
        </dgm:presLayoutVars>
      </dgm:prSet>
      <dgm:spPr/>
    </dgm:pt>
    <dgm:pt modelId="{09434E9B-4226-414B-B52B-17C7AC63F0EF}" type="pres">
      <dgm:prSet presAssocID="{34BBCB0F-0C71-446B-A575-645C05270343}" presName="Name13" presStyleLbl="parChTrans1D2" presStyleIdx="2" presStyleCnt="8"/>
      <dgm:spPr/>
    </dgm:pt>
    <dgm:pt modelId="{D9094DEF-AA01-4191-A9F9-0728E383A078}" type="pres">
      <dgm:prSet presAssocID="{8C8213AD-0901-427D-9C14-E3171242CE1A}" presName="childText" presStyleLbl="bgAcc1" presStyleIdx="2" presStyleCnt="8">
        <dgm:presLayoutVars>
          <dgm:bulletEnabled val="1"/>
        </dgm:presLayoutVars>
      </dgm:prSet>
      <dgm:spPr/>
    </dgm:pt>
    <dgm:pt modelId="{0B9F3E91-3E2C-44D7-9A08-5CEBA0827BF5}" type="pres">
      <dgm:prSet presAssocID="{B8617002-F072-4199-9DD8-F4C874CB94A3}" presName="Name13" presStyleLbl="parChTrans1D2" presStyleIdx="3" presStyleCnt="8"/>
      <dgm:spPr/>
    </dgm:pt>
    <dgm:pt modelId="{E2A1B928-8E52-46CB-AB08-F7635CE72D8B}" type="pres">
      <dgm:prSet presAssocID="{9D885FD2-1C27-4967-AB5A-46B76542FB0C}" presName="childText" presStyleLbl="bgAcc1" presStyleIdx="3" presStyleCnt="8">
        <dgm:presLayoutVars>
          <dgm:bulletEnabled val="1"/>
        </dgm:presLayoutVars>
      </dgm:prSet>
      <dgm:spPr/>
    </dgm:pt>
    <dgm:pt modelId="{5282456E-8FB1-426F-B1A4-36819E423A87}" type="pres">
      <dgm:prSet presAssocID="{2764A129-33C9-436D-B483-F22A770BA85B}" presName="root" presStyleCnt="0"/>
      <dgm:spPr/>
    </dgm:pt>
    <dgm:pt modelId="{50B00CDA-8E09-437E-B154-A7485CDED504}" type="pres">
      <dgm:prSet presAssocID="{2764A129-33C9-436D-B483-F22A770BA85B}" presName="rootComposite" presStyleCnt="0"/>
      <dgm:spPr/>
    </dgm:pt>
    <dgm:pt modelId="{21A6689A-F56A-446C-AF41-A529254C5E53}" type="pres">
      <dgm:prSet presAssocID="{2764A129-33C9-436D-B483-F22A770BA85B}" presName="rootText" presStyleLbl="node1" presStyleIdx="1" presStyleCnt="3" custScaleY="118821"/>
      <dgm:spPr/>
    </dgm:pt>
    <dgm:pt modelId="{9D7AF0C4-0820-47C8-AD4D-4F6A86B05E04}" type="pres">
      <dgm:prSet presAssocID="{2764A129-33C9-436D-B483-F22A770BA85B}" presName="rootConnector" presStyleLbl="node1" presStyleIdx="1" presStyleCnt="3"/>
      <dgm:spPr/>
    </dgm:pt>
    <dgm:pt modelId="{3DFB7BC3-F64F-4431-B624-E0F56D607833}" type="pres">
      <dgm:prSet presAssocID="{2764A129-33C9-436D-B483-F22A770BA85B}" presName="childShape" presStyleCnt="0"/>
      <dgm:spPr/>
    </dgm:pt>
    <dgm:pt modelId="{484FEDF6-31DE-4BFE-9049-993BCC10D187}" type="pres">
      <dgm:prSet presAssocID="{6C783EFA-DDC7-428C-BEBE-5CCD17D060E6}" presName="Name13" presStyleLbl="parChTrans1D2" presStyleIdx="4" presStyleCnt="8"/>
      <dgm:spPr/>
    </dgm:pt>
    <dgm:pt modelId="{D9D8BCDA-4330-4A0D-B8B8-91B3A115F783}" type="pres">
      <dgm:prSet presAssocID="{72E21113-16FF-4307-A5BC-B488CE4B42D4}" presName="childText" presStyleLbl="bgAcc1" presStyleIdx="4" presStyleCnt="8">
        <dgm:presLayoutVars>
          <dgm:bulletEnabled val="1"/>
        </dgm:presLayoutVars>
      </dgm:prSet>
      <dgm:spPr/>
    </dgm:pt>
    <dgm:pt modelId="{EBB5A896-243C-4DFE-BFD1-6BE5AF4D4293}" type="pres">
      <dgm:prSet presAssocID="{ED43977F-FDA3-470E-915A-EEBF2D5A35C8}" presName="Name13" presStyleLbl="parChTrans1D2" presStyleIdx="5" presStyleCnt="8"/>
      <dgm:spPr/>
    </dgm:pt>
    <dgm:pt modelId="{549765DC-25A7-4631-B6BB-B807133F9CE7}" type="pres">
      <dgm:prSet presAssocID="{64DFA2E5-5BB3-47F1-A7AE-992117D24E11}" presName="childText" presStyleLbl="bgAcc1" presStyleIdx="5" presStyleCnt="8">
        <dgm:presLayoutVars>
          <dgm:bulletEnabled val="1"/>
        </dgm:presLayoutVars>
      </dgm:prSet>
      <dgm:spPr/>
    </dgm:pt>
    <dgm:pt modelId="{1D036962-F50D-429A-B59F-1C9CFA9F2AAC}" type="pres">
      <dgm:prSet presAssocID="{89396AF2-507F-4ABE-B227-996551EC91B6}" presName="root" presStyleCnt="0"/>
      <dgm:spPr/>
    </dgm:pt>
    <dgm:pt modelId="{746FE069-06FE-4C56-A812-B04F3C9D8802}" type="pres">
      <dgm:prSet presAssocID="{89396AF2-507F-4ABE-B227-996551EC91B6}" presName="rootComposite" presStyleCnt="0"/>
      <dgm:spPr/>
    </dgm:pt>
    <dgm:pt modelId="{058C023E-970C-4402-B393-3543F01A0188}" type="pres">
      <dgm:prSet presAssocID="{89396AF2-507F-4ABE-B227-996551EC91B6}" presName="rootText" presStyleLbl="node1" presStyleIdx="2" presStyleCnt="3" custScaleY="114529" custLinFactNeighborX="1791" custLinFactNeighborY="-262"/>
      <dgm:spPr/>
    </dgm:pt>
    <dgm:pt modelId="{9150190B-FA95-4DEC-BCD8-B4260DE0EEDB}" type="pres">
      <dgm:prSet presAssocID="{89396AF2-507F-4ABE-B227-996551EC91B6}" presName="rootConnector" presStyleLbl="node1" presStyleIdx="2" presStyleCnt="3"/>
      <dgm:spPr/>
    </dgm:pt>
    <dgm:pt modelId="{68073FE4-81FB-4813-96AF-9198D7D4DC04}" type="pres">
      <dgm:prSet presAssocID="{89396AF2-507F-4ABE-B227-996551EC91B6}" presName="childShape" presStyleCnt="0"/>
      <dgm:spPr/>
    </dgm:pt>
    <dgm:pt modelId="{9B74B7DB-2398-4A45-A186-526283FB5C2A}" type="pres">
      <dgm:prSet presAssocID="{B58AD0D7-D725-4194-BA85-9888EC877F4A}" presName="Name13" presStyleLbl="parChTrans1D2" presStyleIdx="6" presStyleCnt="8"/>
      <dgm:spPr/>
    </dgm:pt>
    <dgm:pt modelId="{2B895149-1B78-4CC2-BA9A-CDB9DEEB6CF5}" type="pres">
      <dgm:prSet presAssocID="{0FF57DCF-2933-4657-B46A-9BCD3E54423E}" presName="childText" presStyleLbl="bgAcc1" presStyleIdx="6" presStyleCnt="8">
        <dgm:presLayoutVars>
          <dgm:bulletEnabled val="1"/>
        </dgm:presLayoutVars>
      </dgm:prSet>
      <dgm:spPr/>
    </dgm:pt>
    <dgm:pt modelId="{07FC43DC-64CC-4D02-A936-84B02C03A636}" type="pres">
      <dgm:prSet presAssocID="{EFD0E07E-3FE9-4CDA-B259-3317466690B6}" presName="Name13" presStyleLbl="parChTrans1D2" presStyleIdx="7" presStyleCnt="8"/>
      <dgm:spPr/>
    </dgm:pt>
    <dgm:pt modelId="{42E5A983-6327-4079-8700-789B0B58F4C6}" type="pres">
      <dgm:prSet presAssocID="{9B50CA99-47C3-4D34-BA2D-A81D99169567}" presName="childText" presStyleLbl="bgAcc1" presStyleIdx="7" presStyleCnt="8">
        <dgm:presLayoutVars>
          <dgm:bulletEnabled val="1"/>
        </dgm:presLayoutVars>
      </dgm:prSet>
      <dgm:spPr/>
    </dgm:pt>
  </dgm:ptLst>
  <dgm:cxnLst>
    <dgm:cxn modelId="{16C43603-6333-41C7-BC65-C1805A7CE960}" type="presOf" srcId="{0F753AE2-5A98-41D4-877D-5F9EB9484941}" destId="{81CB3539-363F-4300-84B8-93FFF866B4F4}" srcOrd="0" destOrd="0" presId="urn:microsoft.com/office/officeart/2005/8/layout/hierarchy3"/>
    <dgm:cxn modelId="{728C130A-A902-40BD-9860-5E6F5A7F0EE3}" srcId="{A5CF00A1-FB26-4654-BBA8-364F01B34580}" destId="{9D885FD2-1C27-4967-AB5A-46B76542FB0C}" srcOrd="3" destOrd="0" parTransId="{B8617002-F072-4199-9DD8-F4C874CB94A3}" sibTransId="{A63E1011-1DFC-4F1B-A2CE-852D68600E0E}"/>
    <dgm:cxn modelId="{2C10A91E-AF7F-40A1-9266-CEFC1C2836F4}" type="presOf" srcId="{34BBCB0F-0C71-446B-A575-645C05270343}" destId="{09434E9B-4226-414B-B52B-17C7AC63F0EF}" srcOrd="0" destOrd="0" presId="urn:microsoft.com/office/officeart/2005/8/layout/hierarchy3"/>
    <dgm:cxn modelId="{9D1D8128-7C41-4895-A4BB-9B886EB50486}" type="presOf" srcId="{89396AF2-507F-4ABE-B227-996551EC91B6}" destId="{058C023E-970C-4402-B393-3543F01A0188}" srcOrd="0" destOrd="0" presId="urn:microsoft.com/office/officeart/2005/8/layout/hierarchy3"/>
    <dgm:cxn modelId="{E843CD31-04BC-4BC0-8127-9A022C312017}" srcId="{89396AF2-507F-4ABE-B227-996551EC91B6}" destId="{0FF57DCF-2933-4657-B46A-9BCD3E54423E}" srcOrd="0" destOrd="0" parTransId="{B58AD0D7-D725-4194-BA85-9888EC877F4A}" sibTransId="{D02F4B2C-E14C-45B2-8521-06E0E9FC1E7D}"/>
    <dgm:cxn modelId="{A938ED35-2B07-47ED-AF60-02B7F26A1154}" type="presOf" srcId="{ED43977F-FDA3-470E-915A-EEBF2D5A35C8}" destId="{EBB5A896-243C-4DFE-BFD1-6BE5AF4D4293}" srcOrd="0" destOrd="0" presId="urn:microsoft.com/office/officeart/2005/8/layout/hierarchy3"/>
    <dgm:cxn modelId="{AA60D63A-4075-4F6B-9B69-9A04D350E70D}" type="presOf" srcId="{9D885FD2-1C27-4967-AB5A-46B76542FB0C}" destId="{E2A1B928-8E52-46CB-AB08-F7635CE72D8B}" srcOrd="0" destOrd="0" presId="urn:microsoft.com/office/officeart/2005/8/layout/hierarchy3"/>
    <dgm:cxn modelId="{3B41353E-46EA-4BC8-8D9A-638DB6774008}" srcId="{2764A129-33C9-436D-B483-F22A770BA85B}" destId="{64DFA2E5-5BB3-47F1-A7AE-992117D24E11}" srcOrd="1" destOrd="0" parTransId="{ED43977F-FDA3-470E-915A-EEBF2D5A35C8}" sibTransId="{88E83CDA-E412-43EB-8566-5923ABD16A81}"/>
    <dgm:cxn modelId="{6410ED3E-14C0-4CFA-8CE7-81755B973C6F}" type="presOf" srcId="{D7B7A6D5-A5FA-4180-A9FF-439FD8C9F7DA}" destId="{EABDB3B9-8D5E-4738-AF5B-E4E840ACCFB4}" srcOrd="0" destOrd="0" presId="urn:microsoft.com/office/officeart/2005/8/layout/hierarchy3"/>
    <dgm:cxn modelId="{38F40245-3144-498D-85CB-CD0091745CA4}" type="presOf" srcId="{6C783EFA-DDC7-428C-BEBE-5CCD17D060E6}" destId="{484FEDF6-31DE-4BFE-9049-993BCC10D187}" srcOrd="0" destOrd="0" presId="urn:microsoft.com/office/officeart/2005/8/layout/hierarchy3"/>
    <dgm:cxn modelId="{D9EAC966-B712-48BC-9943-E07E35BC8D57}" type="presOf" srcId="{9B50CA99-47C3-4D34-BA2D-A81D99169567}" destId="{42E5A983-6327-4079-8700-789B0B58F4C6}" srcOrd="0" destOrd="0" presId="urn:microsoft.com/office/officeart/2005/8/layout/hierarchy3"/>
    <dgm:cxn modelId="{89EFDD49-541F-4C43-9D2B-D6EC94A6AD09}" type="presOf" srcId="{8C8213AD-0901-427D-9C14-E3171242CE1A}" destId="{D9094DEF-AA01-4191-A9F9-0728E383A078}" srcOrd="0" destOrd="0" presId="urn:microsoft.com/office/officeart/2005/8/layout/hierarchy3"/>
    <dgm:cxn modelId="{E64B9F4A-D016-410A-A93C-6DD08619EFC7}" srcId="{A5CF00A1-FB26-4654-BBA8-364F01B34580}" destId="{D7B7A6D5-A5FA-4180-A9FF-439FD8C9F7DA}" srcOrd="1" destOrd="0" parTransId="{D5B8658F-E20C-4F57-9649-761A0E7B5903}" sibTransId="{A3D4A332-69FE-4A7C-A5A6-55715B302991}"/>
    <dgm:cxn modelId="{A01A836B-D121-4C8B-8DDB-9899E27C91CC}" type="presOf" srcId="{A5CF00A1-FB26-4654-BBA8-364F01B34580}" destId="{D440B6AA-5515-413B-A685-EE73DD5903C9}" srcOrd="0" destOrd="0" presId="urn:microsoft.com/office/officeart/2005/8/layout/hierarchy3"/>
    <dgm:cxn modelId="{768D114E-B914-4C3E-BB22-298192E19B55}" type="presOf" srcId="{72E21113-16FF-4307-A5BC-B488CE4B42D4}" destId="{D9D8BCDA-4330-4A0D-B8B8-91B3A115F783}" srcOrd="0" destOrd="0" presId="urn:microsoft.com/office/officeart/2005/8/layout/hierarchy3"/>
    <dgm:cxn modelId="{19547B4E-BD31-47E3-A093-EA2CF507C6B1}" type="presOf" srcId="{2764A129-33C9-436D-B483-F22A770BA85B}" destId="{9D7AF0C4-0820-47C8-AD4D-4F6A86B05E04}" srcOrd="1" destOrd="0" presId="urn:microsoft.com/office/officeart/2005/8/layout/hierarchy3"/>
    <dgm:cxn modelId="{A892F44E-1CDF-40C2-8E4D-FDB2C4013492}" type="presOf" srcId="{0FF57DCF-2933-4657-B46A-9BCD3E54423E}" destId="{2B895149-1B78-4CC2-BA9A-CDB9DEEB6CF5}" srcOrd="0" destOrd="0" presId="urn:microsoft.com/office/officeart/2005/8/layout/hierarchy3"/>
    <dgm:cxn modelId="{9B64F56E-B230-4176-A0E9-174C4176B8F0}" type="presOf" srcId="{A5CF00A1-FB26-4654-BBA8-364F01B34580}" destId="{77A2BE3F-A2E0-4995-9DC0-838BA18371FE}" srcOrd="1" destOrd="0" presId="urn:microsoft.com/office/officeart/2005/8/layout/hierarchy3"/>
    <dgm:cxn modelId="{E1228978-C93B-4FAE-8192-49AE30610DAC}" type="presOf" srcId="{9E033ABA-8EC9-482E-BDB7-C684DD10F1C0}" destId="{AD74CC01-CA8F-4DA3-B203-7A20745E2A89}" srcOrd="0" destOrd="0" presId="urn:microsoft.com/office/officeart/2005/8/layout/hierarchy3"/>
    <dgm:cxn modelId="{4657568A-3D7B-48FA-A8D5-A949E4D5A55E}" type="presOf" srcId="{64DFA2E5-5BB3-47F1-A7AE-992117D24E11}" destId="{549765DC-25A7-4631-B6BB-B807133F9CE7}" srcOrd="0" destOrd="0" presId="urn:microsoft.com/office/officeart/2005/8/layout/hierarchy3"/>
    <dgm:cxn modelId="{C21AE0A9-35EC-4332-AD31-390FB9B16E41}" srcId="{9E033ABA-8EC9-482E-BDB7-C684DD10F1C0}" destId="{89396AF2-507F-4ABE-B227-996551EC91B6}" srcOrd="2" destOrd="0" parTransId="{C081C9CE-453D-4416-BA89-A6CFB652F5B1}" sibTransId="{A7E74287-13E6-45C6-A507-4D4F0FC95632}"/>
    <dgm:cxn modelId="{E9A2DDAB-FD09-4ED4-825B-B1C9B0AA0525}" srcId="{A5CF00A1-FB26-4654-BBA8-364F01B34580}" destId="{5A5D86D0-2C6C-4358-972F-83B19D26D97D}" srcOrd="0" destOrd="0" parTransId="{0F753AE2-5A98-41D4-877D-5F9EB9484941}" sibTransId="{CDED5590-DA44-4D81-BA69-2D5C15B00AD7}"/>
    <dgm:cxn modelId="{697F3BBA-FED1-48DD-A3DD-08BE0BCCB6E4}" type="presOf" srcId="{89396AF2-507F-4ABE-B227-996551EC91B6}" destId="{9150190B-FA95-4DEC-BCD8-B4260DE0EEDB}" srcOrd="1" destOrd="0" presId="urn:microsoft.com/office/officeart/2005/8/layout/hierarchy3"/>
    <dgm:cxn modelId="{B7BE55C2-EEB0-4B97-9C27-D4099228E943}" type="presOf" srcId="{B58AD0D7-D725-4194-BA85-9888EC877F4A}" destId="{9B74B7DB-2398-4A45-A186-526283FB5C2A}" srcOrd="0" destOrd="0" presId="urn:microsoft.com/office/officeart/2005/8/layout/hierarchy3"/>
    <dgm:cxn modelId="{F5EC2DD9-1330-42F8-9203-848E7D37B128}" srcId="{9E033ABA-8EC9-482E-BDB7-C684DD10F1C0}" destId="{2764A129-33C9-436D-B483-F22A770BA85B}" srcOrd="1" destOrd="0" parTransId="{AD8D92DD-3AD4-40E5-BB46-857767EFB580}" sibTransId="{BEE08ED5-E516-4265-A99C-F68AA1247647}"/>
    <dgm:cxn modelId="{84520BDE-FE17-4038-9564-8B14104FFDCF}" srcId="{A5CF00A1-FB26-4654-BBA8-364F01B34580}" destId="{8C8213AD-0901-427D-9C14-E3171242CE1A}" srcOrd="2" destOrd="0" parTransId="{34BBCB0F-0C71-446B-A575-645C05270343}" sibTransId="{4BCCEE75-5B6C-4997-99CA-9AC0F58EF654}"/>
    <dgm:cxn modelId="{0CE827E0-5337-4020-A91C-8CEEF3332A23}" type="presOf" srcId="{D5B8658F-E20C-4F57-9649-761A0E7B5903}" destId="{44008CC9-EF85-468B-BC59-DDF762C15EFB}" srcOrd="0" destOrd="0" presId="urn:microsoft.com/office/officeart/2005/8/layout/hierarchy3"/>
    <dgm:cxn modelId="{C17892E4-C8D9-494C-8205-61221DE4FD24}" srcId="{89396AF2-507F-4ABE-B227-996551EC91B6}" destId="{9B50CA99-47C3-4D34-BA2D-A81D99169567}" srcOrd="1" destOrd="0" parTransId="{EFD0E07E-3FE9-4CDA-B259-3317466690B6}" sibTransId="{38D49334-79D8-46E7-926C-1CDA1060089B}"/>
    <dgm:cxn modelId="{2BC5A7E6-F877-4505-A55A-422E79914DFB}" type="presOf" srcId="{5A5D86D0-2C6C-4358-972F-83B19D26D97D}" destId="{ED6863D9-3B00-440A-9F8E-7FA301E3B8D6}" srcOrd="0" destOrd="0" presId="urn:microsoft.com/office/officeart/2005/8/layout/hierarchy3"/>
    <dgm:cxn modelId="{F6585DED-F411-42FA-84EC-56930C25FF53}" srcId="{2764A129-33C9-436D-B483-F22A770BA85B}" destId="{72E21113-16FF-4307-A5BC-B488CE4B42D4}" srcOrd="0" destOrd="0" parTransId="{6C783EFA-DDC7-428C-BEBE-5CCD17D060E6}" sibTransId="{7B76C2C9-5C79-4001-84DA-6BD76B132F4F}"/>
    <dgm:cxn modelId="{72F713F3-C583-4530-ABB8-5E13751890E0}" srcId="{9E033ABA-8EC9-482E-BDB7-C684DD10F1C0}" destId="{A5CF00A1-FB26-4654-BBA8-364F01B34580}" srcOrd="0" destOrd="0" parTransId="{5B595A02-17BF-460F-8CB9-C6C59FBCBB27}" sibTransId="{DA6C9D01-17F7-4D59-9304-3A4A21F62A99}"/>
    <dgm:cxn modelId="{302274F5-7D33-40CC-950D-B184602CC818}" type="presOf" srcId="{B8617002-F072-4199-9DD8-F4C874CB94A3}" destId="{0B9F3E91-3E2C-44D7-9A08-5CEBA0827BF5}" srcOrd="0" destOrd="0" presId="urn:microsoft.com/office/officeart/2005/8/layout/hierarchy3"/>
    <dgm:cxn modelId="{F4FB75F6-52DA-4489-B23C-996723631AC6}" type="presOf" srcId="{EFD0E07E-3FE9-4CDA-B259-3317466690B6}" destId="{07FC43DC-64CC-4D02-A936-84B02C03A636}" srcOrd="0" destOrd="0" presId="urn:microsoft.com/office/officeart/2005/8/layout/hierarchy3"/>
    <dgm:cxn modelId="{30320AFC-A14A-4906-A91A-D94B69E71200}" type="presOf" srcId="{2764A129-33C9-436D-B483-F22A770BA85B}" destId="{21A6689A-F56A-446C-AF41-A529254C5E53}" srcOrd="0" destOrd="0" presId="urn:microsoft.com/office/officeart/2005/8/layout/hierarchy3"/>
    <dgm:cxn modelId="{7FBE8226-D6B1-4754-AF3A-DD3A4DF3F9E5}" type="presParOf" srcId="{AD74CC01-CA8F-4DA3-B203-7A20745E2A89}" destId="{A1F00994-C225-42E6-B8CC-BDEEAC176DDD}" srcOrd="0" destOrd="0" presId="urn:microsoft.com/office/officeart/2005/8/layout/hierarchy3"/>
    <dgm:cxn modelId="{99472268-BBB0-4686-B4FF-6C54F7F5684A}" type="presParOf" srcId="{A1F00994-C225-42E6-B8CC-BDEEAC176DDD}" destId="{80EBA54D-326F-4C76-8A3A-C1761E1DEF93}" srcOrd="0" destOrd="0" presId="urn:microsoft.com/office/officeart/2005/8/layout/hierarchy3"/>
    <dgm:cxn modelId="{50A4B15B-6E92-442F-B14C-CE198849D2A2}" type="presParOf" srcId="{80EBA54D-326F-4C76-8A3A-C1761E1DEF93}" destId="{D440B6AA-5515-413B-A685-EE73DD5903C9}" srcOrd="0" destOrd="0" presId="urn:microsoft.com/office/officeart/2005/8/layout/hierarchy3"/>
    <dgm:cxn modelId="{DC79F7C3-6D96-4D62-AE43-FD6B42F352E8}" type="presParOf" srcId="{80EBA54D-326F-4C76-8A3A-C1761E1DEF93}" destId="{77A2BE3F-A2E0-4995-9DC0-838BA18371FE}" srcOrd="1" destOrd="0" presId="urn:microsoft.com/office/officeart/2005/8/layout/hierarchy3"/>
    <dgm:cxn modelId="{8F907EE3-1942-4875-887C-9D89ACBDA36A}" type="presParOf" srcId="{A1F00994-C225-42E6-B8CC-BDEEAC176DDD}" destId="{596C33E2-52B0-4238-825E-5AEE5CB7D569}" srcOrd="1" destOrd="0" presId="urn:microsoft.com/office/officeart/2005/8/layout/hierarchy3"/>
    <dgm:cxn modelId="{B0DE8BB9-8D49-445C-B624-C371066F5E2B}" type="presParOf" srcId="{596C33E2-52B0-4238-825E-5AEE5CB7D569}" destId="{81CB3539-363F-4300-84B8-93FFF866B4F4}" srcOrd="0" destOrd="0" presId="urn:microsoft.com/office/officeart/2005/8/layout/hierarchy3"/>
    <dgm:cxn modelId="{53EA4CD6-BFF5-46EF-9D9B-B348CA31685A}" type="presParOf" srcId="{596C33E2-52B0-4238-825E-5AEE5CB7D569}" destId="{ED6863D9-3B00-440A-9F8E-7FA301E3B8D6}" srcOrd="1" destOrd="0" presId="urn:microsoft.com/office/officeart/2005/8/layout/hierarchy3"/>
    <dgm:cxn modelId="{FB5AFF57-FC43-4E54-AE75-B4099F949D18}" type="presParOf" srcId="{596C33E2-52B0-4238-825E-5AEE5CB7D569}" destId="{44008CC9-EF85-468B-BC59-DDF762C15EFB}" srcOrd="2" destOrd="0" presId="urn:microsoft.com/office/officeart/2005/8/layout/hierarchy3"/>
    <dgm:cxn modelId="{71368DC4-5840-4982-A507-50E745D22EAF}" type="presParOf" srcId="{596C33E2-52B0-4238-825E-5AEE5CB7D569}" destId="{EABDB3B9-8D5E-4738-AF5B-E4E840ACCFB4}" srcOrd="3" destOrd="0" presId="urn:microsoft.com/office/officeart/2005/8/layout/hierarchy3"/>
    <dgm:cxn modelId="{C7A4589D-AB3E-4975-B26B-7C18FDA37221}" type="presParOf" srcId="{596C33E2-52B0-4238-825E-5AEE5CB7D569}" destId="{09434E9B-4226-414B-B52B-17C7AC63F0EF}" srcOrd="4" destOrd="0" presId="urn:microsoft.com/office/officeart/2005/8/layout/hierarchy3"/>
    <dgm:cxn modelId="{739A0203-AB96-47C9-B8B3-F86E562803D0}" type="presParOf" srcId="{596C33E2-52B0-4238-825E-5AEE5CB7D569}" destId="{D9094DEF-AA01-4191-A9F9-0728E383A078}" srcOrd="5" destOrd="0" presId="urn:microsoft.com/office/officeart/2005/8/layout/hierarchy3"/>
    <dgm:cxn modelId="{EDF1E86B-26C8-4E26-93AA-D78152481E80}" type="presParOf" srcId="{596C33E2-52B0-4238-825E-5AEE5CB7D569}" destId="{0B9F3E91-3E2C-44D7-9A08-5CEBA0827BF5}" srcOrd="6" destOrd="0" presId="urn:microsoft.com/office/officeart/2005/8/layout/hierarchy3"/>
    <dgm:cxn modelId="{6CAA5825-B6F4-4D03-8F03-02ED18466B2D}" type="presParOf" srcId="{596C33E2-52B0-4238-825E-5AEE5CB7D569}" destId="{E2A1B928-8E52-46CB-AB08-F7635CE72D8B}" srcOrd="7" destOrd="0" presId="urn:microsoft.com/office/officeart/2005/8/layout/hierarchy3"/>
    <dgm:cxn modelId="{AB2E109A-5AB1-4831-9D2B-D1C5A0321008}" type="presParOf" srcId="{AD74CC01-CA8F-4DA3-B203-7A20745E2A89}" destId="{5282456E-8FB1-426F-B1A4-36819E423A87}" srcOrd="1" destOrd="0" presId="urn:microsoft.com/office/officeart/2005/8/layout/hierarchy3"/>
    <dgm:cxn modelId="{B526F3FA-C40E-4834-BAF1-7BDB9FCC2EA4}" type="presParOf" srcId="{5282456E-8FB1-426F-B1A4-36819E423A87}" destId="{50B00CDA-8E09-437E-B154-A7485CDED504}" srcOrd="0" destOrd="0" presId="urn:microsoft.com/office/officeart/2005/8/layout/hierarchy3"/>
    <dgm:cxn modelId="{D95F8073-269F-4B2A-9D67-80D31C1237A6}" type="presParOf" srcId="{50B00CDA-8E09-437E-B154-A7485CDED504}" destId="{21A6689A-F56A-446C-AF41-A529254C5E53}" srcOrd="0" destOrd="0" presId="urn:microsoft.com/office/officeart/2005/8/layout/hierarchy3"/>
    <dgm:cxn modelId="{84952AA0-B371-4EF7-B690-172CECFF65A3}" type="presParOf" srcId="{50B00CDA-8E09-437E-B154-A7485CDED504}" destId="{9D7AF0C4-0820-47C8-AD4D-4F6A86B05E04}" srcOrd="1" destOrd="0" presId="urn:microsoft.com/office/officeart/2005/8/layout/hierarchy3"/>
    <dgm:cxn modelId="{01FBBD12-E6B1-4A2B-94FA-2DB9214C416D}" type="presParOf" srcId="{5282456E-8FB1-426F-B1A4-36819E423A87}" destId="{3DFB7BC3-F64F-4431-B624-E0F56D607833}" srcOrd="1" destOrd="0" presId="urn:microsoft.com/office/officeart/2005/8/layout/hierarchy3"/>
    <dgm:cxn modelId="{B4ED11D3-ADBD-4C9D-90E0-A8678B81AB40}" type="presParOf" srcId="{3DFB7BC3-F64F-4431-B624-E0F56D607833}" destId="{484FEDF6-31DE-4BFE-9049-993BCC10D187}" srcOrd="0" destOrd="0" presId="urn:microsoft.com/office/officeart/2005/8/layout/hierarchy3"/>
    <dgm:cxn modelId="{A98B6EE8-E8AF-4F3B-B68C-6BF8E4EC764F}" type="presParOf" srcId="{3DFB7BC3-F64F-4431-B624-E0F56D607833}" destId="{D9D8BCDA-4330-4A0D-B8B8-91B3A115F783}" srcOrd="1" destOrd="0" presId="urn:microsoft.com/office/officeart/2005/8/layout/hierarchy3"/>
    <dgm:cxn modelId="{9B23E01D-18F1-41DF-BB99-729CE9A1AED8}" type="presParOf" srcId="{3DFB7BC3-F64F-4431-B624-E0F56D607833}" destId="{EBB5A896-243C-4DFE-BFD1-6BE5AF4D4293}" srcOrd="2" destOrd="0" presId="urn:microsoft.com/office/officeart/2005/8/layout/hierarchy3"/>
    <dgm:cxn modelId="{D7D70E7F-99A4-414B-9F19-5494D9DE008E}" type="presParOf" srcId="{3DFB7BC3-F64F-4431-B624-E0F56D607833}" destId="{549765DC-25A7-4631-B6BB-B807133F9CE7}" srcOrd="3" destOrd="0" presId="urn:microsoft.com/office/officeart/2005/8/layout/hierarchy3"/>
    <dgm:cxn modelId="{34C79988-7950-4ECF-AA1B-39268367750A}" type="presParOf" srcId="{AD74CC01-CA8F-4DA3-B203-7A20745E2A89}" destId="{1D036962-F50D-429A-B59F-1C9CFA9F2AAC}" srcOrd="2" destOrd="0" presId="urn:microsoft.com/office/officeart/2005/8/layout/hierarchy3"/>
    <dgm:cxn modelId="{27B3634C-AA1E-44FD-B10E-A003F606FC09}" type="presParOf" srcId="{1D036962-F50D-429A-B59F-1C9CFA9F2AAC}" destId="{746FE069-06FE-4C56-A812-B04F3C9D8802}" srcOrd="0" destOrd="0" presId="urn:microsoft.com/office/officeart/2005/8/layout/hierarchy3"/>
    <dgm:cxn modelId="{333DF95A-26BE-4FC2-94FB-0051C72C7378}" type="presParOf" srcId="{746FE069-06FE-4C56-A812-B04F3C9D8802}" destId="{058C023E-970C-4402-B393-3543F01A0188}" srcOrd="0" destOrd="0" presId="urn:microsoft.com/office/officeart/2005/8/layout/hierarchy3"/>
    <dgm:cxn modelId="{0E54DA6A-5383-41A4-8E58-78632C45523A}" type="presParOf" srcId="{746FE069-06FE-4C56-A812-B04F3C9D8802}" destId="{9150190B-FA95-4DEC-BCD8-B4260DE0EEDB}" srcOrd="1" destOrd="0" presId="urn:microsoft.com/office/officeart/2005/8/layout/hierarchy3"/>
    <dgm:cxn modelId="{B07A539C-5151-44A1-81EE-60322838EAE8}" type="presParOf" srcId="{1D036962-F50D-429A-B59F-1C9CFA9F2AAC}" destId="{68073FE4-81FB-4813-96AF-9198D7D4DC04}" srcOrd="1" destOrd="0" presId="urn:microsoft.com/office/officeart/2005/8/layout/hierarchy3"/>
    <dgm:cxn modelId="{C1F0B759-3CF5-493D-BBA2-D7756A0C20D0}" type="presParOf" srcId="{68073FE4-81FB-4813-96AF-9198D7D4DC04}" destId="{9B74B7DB-2398-4A45-A186-526283FB5C2A}" srcOrd="0" destOrd="0" presId="urn:microsoft.com/office/officeart/2005/8/layout/hierarchy3"/>
    <dgm:cxn modelId="{5069E616-E90A-4E6A-927E-C66EC3CDCC23}" type="presParOf" srcId="{68073FE4-81FB-4813-96AF-9198D7D4DC04}" destId="{2B895149-1B78-4CC2-BA9A-CDB9DEEB6CF5}" srcOrd="1" destOrd="0" presId="urn:microsoft.com/office/officeart/2005/8/layout/hierarchy3"/>
    <dgm:cxn modelId="{92B48F35-1856-4074-89ED-7D43D81E6D04}" type="presParOf" srcId="{68073FE4-81FB-4813-96AF-9198D7D4DC04}" destId="{07FC43DC-64CC-4D02-A936-84B02C03A636}" srcOrd="2" destOrd="0" presId="urn:microsoft.com/office/officeart/2005/8/layout/hierarchy3"/>
    <dgm:cxn modelId="{C7895262-88B8-41D9-A8B4-51BB16C22316}" type="presParOf" srcId="{68073FE4-81FB-4813-96AF-9198D7D4DC04}" destId="{42E5A983-6327-4079-8700-789B0B58F4C6}" srcOrd="3" destOrd="0" presId="urn:microsoft.com/office/officeart/2005/8/layout/hierarchy3"/>
  </dgm:cxnLst>
  <dgm:bg/>
  <dgm:whole/>
  <dgm:extLst>
    <a:ext uri="http://schemas.microsoft.com/office/drawing/2008/diagram">
      <dsp:dataModelExt xmlns:dsp="http://schemas.microsoft.com/office/drawing/2008/diagram" relId="rId37"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DD489658-7BB0-4000-BA3D-AA5C8E62C3E4}"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pl-PL"/>
        </a:p>
      </dgm:t>
    </dgm:pt>
    <dgm:pt modelId="{BEBB00D5-BDF0-4629-8C1C-49216EE3DABB}">
      <dgm:prSet phldrT="[Tekst]" custT="1"/>
      <dgm:spPr>
        <a:xfrm>
          <a:off x="423257" y="1468231"/>
          <a:ext cx="1081441" cy="362857"/>
        </a:xfrm>
        <a:prstGeom prst="roundRect">
          <a:avLst>
            <a:gd name="adj" fmla="val 10000"/>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100" b="1">
              <a:solidFill>
                <a:sysClr val="window" lastClr="FFFFFF"/>
              </a:solidFill>
              <a:latin typeface="Calibri" panose="020F0502020204030204"/>
              <a:ea typeface="+mn-ea"/>
              <a:cs typeface="+mn-cs"/>
            </a:rPr>
            <a:t>RAPORT OOŚ</a:t>
          </a:r>
        </a:p>
      </dgm:t>
    </dgm:pt>
    <dgm:pt modelId="{C5E91E27-BEB7-449E-A55B-EBE4C317BC4D}" type="parTrans" cxnId="{8597F3FD-960E-4FAE-84CF-1EB185247F8E}">
      <dgm:prSet/>
      <dgm:spPr/>
      <dgm:t>
        <a:bodyPr/>
        <a:lstStyle/>
        <a:p>
          <a:pPr algn="ctr"/>
          <a:endParaRPr lang="pl-PL"/>
        </a:p>
      </dgm:t>
    </dgm:pt>
    <dgm:pt modelId="{9AC954E5-87B1-4ABD-BC3C-F8A6C610B61A}" type="sibTrans" cxnId="{8597F3FD-960E-4FAE-84CF-1EB185247F8E}">
      <dgm:prSet/>
      <dgm:spPr>
        <a:xfrm rot="21355207">
          <a:off x="1017933" y="403446"/>
          <a:ext cx="1750826" cy="1782047"/>
        </a:xfrm>
        <a:prstGeom prst="leftCircularArrow">
          <a:avLst>
            <a:gd name="adj1" fmla="val 2430"/>
            <a:gd name="adj2" fmla="val 294021"/>
            <a:gd name="adj3" fmla="val 1801177"/>
            <a:gd name="adj4" fmla="val 8756135"/>
            <a:gd name="adj5" fmla="val 2835"/>
          </a:avLst>
        </a:prstGeom>
        <a:solidFill>
          <a:srgbClr val="ED7D31">
            <a:hueOff val="0"/>
            <a:satOff val="0"/>
            <a:lumOff val="0"/>
            <a:alphaOff val="0"/>
          </a:srgbClr>
        </a:solidFill>
        <a:ln>
          <a:noFill/>
        </a:ln>
        <a:effectLst/>
      </dgm:spPr>
      <dgm:t>
        <a:bodyPr/>
        <a:lstStyle/>
        <a:p>
          <a:pPr algn="ctr"/>
          <a:endParaRPr lang="pl-PL"/>
        </a:p>
      </dgm:t>
    </dgm:pt>
    <dgm:pt modelId="{41A456CA-FE61-4EF7-A1B9-28D721513B60}">
      <dgm:prSet phldrT="[Tekst]" custT="1"/>
      <dgm:spPr>
        <a:xfrm>
          <a:off x="180940" y="411537"/>
          <a:ext cx="1321458" cy="1205856"/>
        </a:xfrm>
        <a:prstGeom prst="roundRect">
          <a:avLst>
            <a:gd name="adj" fmla="val 10000"/>
          </a:avLst>
        </a:prstGeom>
        <a:solidFill>
          <a:sysClr val="window" lastClr="FFFFFF">
            <a:alpha val="90000"/>
            <a:hueOff val="0"/>
            <a:satOff val="0"/>
            <a:lumOff val="0"/>
            <a:alphaOff val="0"/>
          </a:sysClr>
        </a:solidFill>
        <a:ln w="12700" cap="flat" cmpd="sng" algn="ctr">
          <a:solidFill>
            <a:srgbClr val="ED7D31">
              <a:hueOff val="0"/>
              <a:satOff val="0"/>
              <a:lumOff val="0"/>
              <a:alphaOff val="0"/>
            </a:srgbClr>
          </a:solidFill>
          <a:prstDash val="solid"/>
          <a:miter lim="800000"/>
        </a:ln>
        <a:effectLst/>
      </dgm:spPr>
      <dgm:t>
        <a:bodyPr/>
        <a:lstStyle/>
        <a:p>
          <a:pPr algn="ctr">
            <a:buNone/>
          </a:pPr>
          <a:r>
            <a:rPr lang="pl-PL" sz="1100" b="1">
              <a:solidFill>
                <a:sysClr val="windowText" lastClr="000000">
                  <a:hueOff val="0"/>
                  <a:satOff val="0"/>
                  <a:lumOff val="0"/>
                  <a:alphaOff val="0"/>
                </a:sysClr>
              </a:solidFill>
              <a:latin typeface="Calibri" panose="020F0502020204030204"/>
              <a:ea typeface="+mn-ea"/>
              <a:cs typeface="+mn-cs"/>
            </a:rPr>
            <a:t>WNIOSEK </a:t>
          </a:r>
          <a:br>
            <a:rPr lang="pl-PL" sz="1100" b="1">
              <a:solidFill>
                <a:sysClr val="windowText" lastClr="000000">
                  <a:hueOff val="0"/>
                  <a:satOff val="0"/>
                  <a:lumOff val="0"/>
                  <a:alphaOff val="0"/>
                </a:sysClr>
              </a:solidFill>
              <a:latin typeface="Calibri" panose="020F0502020204030204"/>
              <a:ea typeface="+mn-ea"/>
              <a:cs typeface="+mn-cs"/>
            </a:rPr>
          </a:br>
          <a:r>
            <a:rPr lang="pl-PL" sz="1100" b="1">
              <a:solidFill>
                <a:sysClr val="windowText" lastClr="000000">
                  <a:hueOff val="0"/>
                  <a:satOff val="0"/>
                  <a:lumOff val="0"/>
                  <a:alphaOff val="0"/>
                </a:sysClr>
              </a:solidFill>
              <a:latin typeface="Calibri" panose="020F0502020204030204"/>
              <a:ea typeface="+mn-ea"/>
              <a:cs typeface="+mn-cs"/>
            </a:rPr>
            <a:t>O WYDANIE ZEZWOLENIA</a:t>
          </a:r>
          <a:endParaRPr lang="pl-PL" sz="1200" b="1">
            <a:solidFill>
              <a:sysClr val="windowText" lastClr="000000">
                <a:hueOff val="0"/>
                <a:satOff val="0"/>
                <a:lumOff val="0"/>
                <a:alphaOff val="0"/>
              </a:sysClr>
            </a:solidFill>
            <a:latin typeface="Calibri" panose="020F0502020204030204"/>
            <a:ea typeface="+mn-ea"/>
            <a:cs typeface="+mn-cs"/>
          </a:endParaRPr>
        </a:p>
      </dgm:t>
    </dgm:pt>
    <dgm:pt modelId="{201065E3-6F9E-44A3-B4F9-D6118035F6E9}" type="parTrans" cxnId="{F027F75E-1DAA-4619-ABDF-BB64FE87498E}">
      <dgm:prSet/>
      <dgm:spPr/>
      <dgm:t>
        <a:bodyPr/>
        <a:lstStyle/>
        <a:p>
          <a:pPr algn="ctr"/>
          <a:endParaRPr lang="pl-PL"/>
        </a:p>
      </dgm:t>
    </dgm:pt>
    <dgm:pt modelId="{07340E73-13C3-4CDB-89B8-243CADFC3383}" type="sibTrans" cxnId="{F027F75E-1DAA-4619-ABDF-BB64FE87498E}">
      <dgm:prSet/>
      <dgm:spPr/>
      <dgm:t>
        <a:bodyPr/>
        <a:lstStyle/>
        <a:p>
          <a:pPr algn="ctr"/>
          <a:endParaRPr lang="pl-PL"/>
        </a:p>
      </dgm:t>
    </dgm:pt>
    <dgm:pt modelId="{1059BD57-D1C5-4C0F-8093-2C77D5A02D93}">
      <dgm:prSet phldrT="[Tekst]" custT="1"/>
      <dgm:spPr>
        <a:xfrm>
          <a:off x="2246667" y="244450"/>
          <a:ext cx="1224138" cy="430053"/>
        </a:xfrm>
        <a:prstGeom prst="roundRect">
          <a:avLst>
            <a:gd name="adj" fmla="val 10000"/>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pl-PL" sz="1100" b="1">
              <a:solidFill>
                <a:sysClr val="window" lastClr="FFFFFF"/>
              </a:solidFill>
              <a:latin typeface="Calibri" panose="020F0502020204030204"/>
              <a:ea typeface="+mn-ea"/>
              <a:cs typeface="+mn-cs"/>
            </a:rPr>
            <a:t>POSTANOWIENIE UZGADNIAJĄCE</a:t>
          </a:r>
        </a:p>
      </dgm:t>
    </dgm:pt>
    <dgm:pt modelId="{A0ACE38A-DF30-4501-9E72-AFD8894C1762}" type="parTrans" cxnId="{761E094F-98D0-4B31-A528-459D4AC43FE7}">
      <dgm:prSet/>
      <dgm:spPr/>
      <dgm:t>
        <a:bodyPr/>
        <a:lstStyle/>
        <a:p>
          <a:pPr algn="ctr"/>
          <a:endParaRPr lang="pl-PL"/>
        </a:p>
      </dgm:t>
    </dgm:pt>
    <dgm:pt modelId="{340DAF6A-09AC-4762-AFDD-45B806E84453}" type="sibTrans" cxnId="{761E094F-98D0-4B31-A528-459D4AC43FE7}">
      <dgm:prSet/>
      <dgm:spPr>
        <a:xfrm rot="634126">
          <a:off x="2940955" y="-208177"/>
          <a:ext cx="1451582" cy="1541383"/>
        </a:xfrm>
        <a:prstGeom prst="circularArrow">
          <a:avLst>
            <a:gd name="adj1" fmla="val 2562"/>
            <a:gd name="adj2" fmla="val 310963"/>
            <a:gd name="adj3" fmla="val 19694329"/>
            <a:gd name="adj4" fmla="val 12756314"/>
            <a:gd name="adj5" fmla="val 2989"/>
          </a:avLst>
        </a:prstGeom>
        <a:solidFill>
          <a:srgbClr val="ED7D31">
            <a:hueOff val="-1455363"/>
            <a:satOff val="-83928"/>
            <a:lumOff val="8628"/>
            <a:alphaOff val="0"/>
          </a:srgbClr>
        </a:solidFill>
        <a:ln>
          <a:noFill/>
        </a:ln>
        <a:effectLst/>
      </dgm:spPr>
      <dgm:t>
        <a:bodyPr/>
        <a:lstStyle/>
        <a:p>
          <a:pPr algn="ctr"/>
          <a:endParaRPr lang="pl-PL"/>
        </a:p>
      </dgm:t>
    </dgm:pt>
    <dgm:pt modelId="{3EAA12BE-AE3A-4062-820D-CD280EB62DF3}">
      <dgm:prSet phldrT="[Tekst]" custT="1"/>
      <dgm:spPr>
        <a:xfrm>
          <a:off x="1923118" y="448112"/>
          <a:ext cx="1495800" cy="1135654"/>
        </a:xfrm>
        <a:prstGeom prst="roundRect">
          <a:avLst>
            <a:gd name="adj" fmla="val 10000"/>
          </a:avLst>
        </a:prstGeom>
        <a:solidFill>
          <a:sysClr val="window" lastClr="FFFFFF">
            <a:alpha val="90000"/>
            <a:hueOff val="0"/>
            <a:satOff val="0"/>
            <a:lumOff val="0"/>
            <a:alphaOff val="0"/>
          </a:sysClr>
        </a:solidFill>
        <a:ln w="12700" cap="flat" cmpd="sng" algn="ctr">
          <a:solidFill>
            <a:srgbClr val="ED7D31">
              <a:hueOff val="-727682"/>
              <a:satOff val="-41964"/>
              <a:lumOff val="4314"/>
              <a:alphaOff val="0"/>
            </a:srgbClr>
          </a:solidFill>
          <a:prstDash val="solid"/>
          <a:miter lim="800000"/>
        </a:ln>
        <a:effectLst/>
      </dgm:spPr>
      <dgm:t>
        <a:bodyPr/>
        <a:lstStyle/>
        <a:p>
          <a:pPr algn="ctr">
            <a:buNone/>
          </a:pPr>
          <a:r>
            <a:rPr lang="pl-PL" sz="1200" b="1">
              <a:solidFill>
                <a:sysClr val="windowText" lastClr="000000">
                  <a:hueOff val="0"/>
                  <a:satOff val="0"/>
                  <a:lumOff val="0"/>
                  <a:alphaOff val="0"/>
                </a:sysClr>
              </a:solidFill>
              <a:latin typeface="Calibri" panose="020F0502020204030204"/>
              <a:ea typeface="+mn-ea"/>
              <a:cs typeface="+mn-cs"/>
            </a:rPr>
            <a:t>PONOWNA OOŚ </a:t>
          </a:r>
          <a:br>
            <a:rPr lang="pl-PL" sz="1400" b="1">
              <a:solidFill>
                <a:sysClr val="windowText" lastClr="000000">
                  <a:hueOff val="0"/>
                  <a:satOff val="0"/>
                  <a:lumOff val="0"/>
                  <a:alphaOff val="0"/>
                </a:sysClr>
              </a:solidFill>
              <a:latin typeface="Calibri" panose="020F0502020204030204"/>
              <a:ea typeface="+mn-ea"/>
              <a:cs typeface="+mn-cs"/>
            </a:rPr>
          </a:br>
          <a:r>
            <a:rPr lang="pl-PL" sz="1100" b="0">
              <a:solidFill>
                <a:sysClr val="windowText" lastClr="000000">
                  <a:hueOff val="0"/>
                  <a:satOff val="0"/>
                  <a:lumOff val="0"/>
                  <a:alphaOff val="0"/>
                </a:sysClr>
              </a:solidFill>
              <a:latin typeface="Calibri" panose="020F0502020204030204"/>
              <a:ea typeface="+mn-ea"/>
              <a:cs typeface="+mn-cs"/>
            </a:rPr>
            <a:t>(RDOŚ / GDOŚ)</a:t>
          </a:r>
          <a:endParaRPr lang="pl-PL" sz="1400" b="1">
            <a:solidFill>
              <a:sysClr val="windowText" lastClr="000000">
                <a:hueOff val="0"/>
                <a:satOff val="0"/>
                <a:lumOff val="0"/>
                <a:alphaOff val="0"/>
              </a:sysClr>
            </a:solidFill>
            <a:latin typeface="Calibri" panose="020F0502020204030204"/>
            <a:ea typeface="+mn-ea"/>
            <a:cs typeface="+mn-cs"/>
          </a:endParaRPr>
        </a:p>
      </dgm:t>
    </dgm:pt>
    <dgm:pt modelId="{00F48537-BFBA-4F19-A3F3-C63105DB463A}" type="parTrans" cxnId="{55B2A62C-38C1-4C6C-9E13-B27F2B11F4A2}">
      <dgm:prSet/>
      <dgm:spPr/>
      <dgm:t>
        <a:bodyPr/>
        <a:lstStyle/>
        <a:p>
          <a:pPr algn="ctr"/>
          <a:endParaRPr lang="pl-PL"/>
        </a:p>
      </dgm:t>
    </dgm:pt>
    <dgm:pt modelId="{02A31D12-C177-4A3A-B413-300F9E0DF8A2}" type="sibTrans" cxnId="{55B2A62C-38C1-4C6C-9E13-B27F2B11F4A2}">
      <dgm:prSet/>
      <dgm:spPr/>
      <dgm:t>
        <a:bodyPr/>
        <a:lstStyle/>
        <a:p>
          <a:pPr algn="ctr"/>
          <a:endParaRPr lang="pl-PL"/>
        </a:p>
      </dgm:t>
    </dgm:pt>
    <dgm:pt modelId="{9D6B2993-C679-49C9-9DBE-7F1F93F7A6A3}">
      <dgm:prSet phldrT="[Tekst]" custT="1"/>
      <dgm:spPr>
        <a:xfrm>
          <a:off x="3598297" y="422551"/>
          <a:ext cx="1381963" cy="1079168"/>
        </a:xfrm>
        <a:prstGeom prst="roundRect">
          <a:avLst>
            <a:gd name="adj" fmla="val 10000"/>
          </a:avLst>
        </a:prstGeom>
        <a:solidFill>
          <a:srgbClr val="E7E6E6"/>
        </a:solidFill>
        <a:ln w="12700" cap="flat" cmpd="sng" algn="ctr">
          <a:solidFill>
            <a:sysClr val="windowText" lastClr="000000"/>
          </a:solidFill>
          <a:prstDash val="solid"/>
          <a:miter lim="800000"/>
        </a:ln>
        <a:effectLst/>
      </dgm:spPr>
      <dgm:t>
        <a:bodyPr/>
        <a:lstStyle/>
        <a:p>
          <a:pPr algn="ctr">
            <a:buNone/>
          </a:pPr>
          <a:r>
            <a:rPr lang="pl-PL" sz="1200" b="1">
              <a:solidFill>
                <a:sysClr val="windowText" lastClr="000000"/>
              </a:solidFill>
              <a:latin typeface="Calibri" panose="020F0502020204030204"/>
              <a:ea typeface="+mn-ea"/>
              <a:cs typeface="+mn-cs"/>
            </a:rPr>
            <a:t>ZEZWOLENIE</a:t>
          </a:r>
        </a:p>
      </dgm:t>
    </dgm:pt>
    <dgm:pt modelId="{2804BCD8-8307-40B9-BFBC-6423E733C882}" type="parTrans" cxnId="{6E124DAE-42B6-4E4B-83B7-A34BB2158CCB}">
      <dgm:prSet/>
      <dgm:spPr/>
      <dgm:t>
        <a:bodyPr/>
        <a:lstStyle/>
        <a:p>
          <a:pPr algn="ctr"/>
          <a:endParaRPr lang="pl-PL"/>
        </a:p>
      </dgm:t>
    </dgm:pt>
    <dgm:pt modelId="{719858FA-3C65-48E9-81B5-EB6326C5B027}" type="sibTrans" cxnId="{6E124DAE-42B6-4E4B-83B7-A34BB2158CCB}">
      <dgm:prSet/>
      <dgm:spPr/>
      <dgm:t>
        <a:bodyPr/>
        <a:lstStyle/>
        <a:p>
          <a:pPr algn="ctr"/>
          <a:endParaRPr lang="pl-PL"/>
        </a:p>
      </dgm:t>
    </dgm:pt>
    <dgm:pt modelId="{B992B1C4-FDDE-4433-9BCB-06DB3CA9ED35}">
      <dgm:prSet phldrT="[Tekst]" custT="1"/>
      <dgm:spPr>
        <a:xfrm>
          <a:off x="3587036" y="362672"/>
          <a:ext cx="1275032" cy="1175752"/>
        </a:xfrm>
        <a:prstGeom prst="roundRect">
          <a:avLst>
            <a:gd name="adj" fmla="val 10000"/>
          </a:avLst>
        </a:prstGeom>
        <a:solidFill>
          <a:sysClr val="window" lastClr="FFFFFF">
            <a:alpha val="90000"/>
            <a:hueOff val="0"/>
            <a:satOff val="0"/>
            <a:lumOff val="0"/>
            <a:alphaOff val="0"/>
          </a:sysClr>
        </a:solidFill>
        <a:ln w="12700" cap="flat" cmpd="sng" algn="ctr">
          <a:noFill/>
          <a:prstDash val="solid"/>
          <a:miter lim="800000"/>
        </a:ln>
        <a:effectLst/>
      </dgm:spPr>
      <dgm:t>
        <a:bodyPr/>
        <a:lstStyle/>
        <a:p>
          <a:pPr algn="ctr">
            <a:buChar char="•"/>
          </a:pPr>
          <a:endParaRPr lang="pl-PL" sz="1200" b="0">
            <a:solidFill>
              <a:sysClr val="windowText" lastClr="000000">
                <a:hueOff val="0"/>
                <a:satOff val="0"/>
                <a:lumOff val="0"/>
                <a:alphaOff val="0"/>
              </a:sysClr>
            </a:solidFill>
            <a:latin typeface="Calibri" panose="020F0502020204030204"/>
            <a:ea typeface="+mn-ea"/>
            <a:cs typeface="+mn-cs"/>
          </a:endParaRPr>
        </a:p>
      </dgm:t>
    </dgm:pt>
    <dgm:pt modelId="{7EDBE470-BD92-4831-A15C-0D8335EF4BC1}" type="parTrans" cxnId="{ACE79821-BAE8-4638-AF6D-D93E9008396A}">
      <dgm:prSet/>
      <dgm:spPr/>
      <dgm:t>
        <a:bodyPr/>
        <a:lstStyle/>
        <a:p>
          <a:pPr algn="ctr"/>
          <a:endParaRPr lang="pl-PL"/>
        </a:p>
      </dgm:t>
    </dgm:pt>
    <dgm:pt modelId="{85BA4938-2239-4990-BA00-A9FA03FCC111}" type="sibTrans" cxnId="{ACE79821-BAE8-4638-AF6D-D93E9008396A}">
      <dgm:prSet/>
      <dgm:spPr/>
      <dgm:t>
        <a:bodyPr/>
        <a:lstStyle/>
        <a:p>
          <a:pPr algn="ctr"/>
          <a:endParaRPr lang="pl-PL"/>
        </a:p>
      </dgm:t>
    </dgm:pt>
    <dgm:pt modelId="{C38C3DCD-C756-44AE-9C8D-7C9A9AC10E8B}">
      <dgm:prSet phldrT="[Tekst]" custT="1"/>
      <dgm:spPr>
        <a:xfrm>
          <a:off x="180940" y="411537"/>
          <a:ext cx="1321458" cy="1205856"/>
        </a:xfrm>
        <a:prstGeom prst="roundRect">
          <a:avLst>
            <a:gd name="adj" fmla="val 10000"/>
          </a:avLst>
        </a:prstGeom>
        <a:solidFill>
          <a:sysClr val="window" lastClr="FFFFFF">
            <a:alpha val="90000"/>
            <a:hueOff val="0"/>
            <a:satOff val="0"/>
            <a:lumOff val="0"/>
            <a:alphaOff val="0"/>
          </a:sysClr>
        </a:solidFill>
        <a:ln w="12700" cap="flat" cmpd="sng" algn="ctr">
          <a:solidFill>
            <a:srgbClr val="ED7D31">
              <a:hueOff val="0"/>
              <a:satOff val="0"/>
              <a:lumOff val="0"/>
              <a:alphaOff val="0"/>
            </a:srgbClr>
          </a:solidFill>
          <a:prstDash val="solid"/>
          <a:miter lim="800000"/>
        </a:ln>
        <a:effectLst/>
      </dgm:spPr>
      <dgm:t>
        <a:bodyPr/>
        <a:lstStyle/>
        <a:p>
          <a:pPr algn="ctr">
            <a:buChar char="•"/>
          </a:pPr>
          <a:endParaRPr lang="pl-PL" sz="1200" b="1">
            <a:solidFill>
              <a:sysClr val="windowText" lastClr="000000">
                <a:hueOff val="0"/>
                <a:satOff val="0"/>
                <a:lumOff val="0"/>
                <a:alphaOff val="0"/>
              </a:sysClr>
            </a:solidFill>
            <a:latin typeface="Calibri" panose="020F0502020204030204"/>
            <a:ea typeface="+mn-ea"/>
            <a:cs typeface="+mn-cs"/>
          </a:endParaRPr>
        </a:p>
      </dgm:t>
    </dgm:pt>
    <dgm:pt modelId="{9991F763-A8EE-439D-B604-0D62C56C6B65}" type="parTrans" cxnId="{32F7CC62-3126-4318-8FCB-9C81E5C8ADB1}">
      <dgm:prSet/>
      <dgm:spPr/>
      <dgm:t>
        <a:bodyPr/>
        <a:lstStyle/>
        <a:p>
          <a:endParaRPr lang="pl-PL"/>
        </a:p>
      </dgm:t>
    </dgm:pt>
    <dgm:pt modelId="{55E9A0B7-7352-4D46-BEDA-10C1EC7C337E}" type="sibTrans" cxnId="{32F7CC62-3126-4318-8FCB-9C81E5C8ADB1}">
      <dgm:prSet/>
      <dgm:spPr/>
      <dgm:t>
        <a:bodyPr/>
        <a:lstStyle/>
        <a:p>
          <a:endParaRPr lang="pl-PL"/>
        </a:p>
      </dgm:t>
    </dgm:pt>
    <dgm:pt modelId="{A7999AAF-9097-424F-9045-DE9D0C2B9C24}" type="pres">
      <dgm:prSet presAssocID="{DD489658-7BB0-4000-BA3D-AA5C8E62C3E4}" presName="Name0" presStyleCnt="0">
        <dgm:presLayoutVars>
          <dgm:dir/>
          <dgm:animLvl val="lvl"/>
          <dgm:resizeHandles val="exact"/>
        </dgm:presLayoutVars>
      </dgm:prSet>
      <dgm:spPr/>
    </dgm:pt>
    <dgm:pt modelId="{C248E108-2499-4A56-B196-B954F9E0B4C6}" type="pres">
      <dgm:prSet presAssocID="{DD489658-7BB0-4000-BA3D-AA5C8E62C3E4}" presName="tSp" presStyleCnt="0"/>
      <dgm:spPr/>
    </dgm:pt>
    <dgm:pt modelId="{A9FEA3B9-EB6A-480C-B6F9-C8AB805F1589}" type="pres">
      <dgm:prSet presAssocID="{DD489658-7BB0-4000-BA3D-AA5C8E62C3E4}" presName="bSp" presStyleCnt="0"/>
      <dgm:spPr/>
    </dgm:pt>
    <dgm:pt modelId="{A1E33182-EC8F-43ED-83F9-0F1A5255468A}" type="pres">
      <dgm:prSet presAssocID="{DD489658-7BB0-4000-BA3D-AA5C8E62C3E4}" presName="process" presStyleCnt="0"/>
      <dgm:spPr/>
    </dgm:pt>
    <dgm:pt modelId="{F2B0585C-4027-4C58-9056-5A8478424FD4}" type="pres">
      <dgm:prSet presAssocID="{BEBB00D5-BDF0-4629-8C1C-49216EE3DABB}" presName="composite1" presStyleCnt="0"/>
      <dgm:spPr/>
    </dgm:pt>
    <dgm:pt modelId="{071CCAB8-DA04-4F49-9891-24E59CC5AF37}" type="pres">
      <dgm:prSet presAssocID="{BEBB00D5-BDF0-4629-8C1C-49216EE3DABB}" presName="dummyNode1" presStyleLbl="node1" presStyleIdx="0" presStyleCnt="3"/>
      <dgm:spPr/>
    </dgm:pt>
    <dgm:pt modelId="{8A380884-E9A2-4D09-AC37-D3D152F77B76}" type="pres">
      <dgm:prSet presAssocID="{BEBB00D5-BDF0-4629-8C1C-49216EE3DABB}" presName="childNode1" presStyleLbl="bgAcc1" presStyleIdx="0" presStyleCnt="3" custScaleX="108617" custScaleY="120170" custLinFactNeighborX="7378" custLinFactNeighborY="-1016">
        <dgm:presLayoutVars>
          <dgm:bulletEnabled val="1"/>
        </dgm:presLayoutVars>
      </dgm:prSet>
      <dgm:spPr>
        <a:prstGeom prst="roundRect">
          <a:avLst>
            <a:gd name="adj" fmla="val 10000"/>
          </a:avLst>
        </a:prstGeom>
      </dgm:spPr>
    </dgm:pt>
    <dgm:pt modelId="{BF27EBCB-8FF0-4F67-BFF9-B8A332CBFB00}" type="pres">
      <dgm:prSet presAssocID="{BEBB00D5-BDF0-4629-8C1C-49216EE3DABB}" presName="childNode1tx" presStyleLbl="bgAcc1" presStyleIdx="0" presStyleCnt="3">
        <dgm:presLayoutVars>
          <dgm:bulletEnabled val="1"/>
        </dgm:presLayoutVars>
      </dgm:prSet>
      <dgm:spPr/>
    </dgm:pt>
    <dgm:pt modelId="{C2C32D4C-4EF8-4B74-9A46-B2215234C972}" type="pres">
      <dgm:prSet presAssocID="{BEBB00D5-BDF0-4629-8C1C-49216EE3DABB}" presName="parentNode1" presStyleLbl="node1" presStyleIdx="0" presStyleCnt="3" custScaleY="84375" custLinFactNeighborX="860" custLinFactNeighborY="28664">
        <dgm:presLayoutVars>
          <dgm:chMax val="1"/>
          <dgm:bulletEnabled val="1"/>
        </dgm:presLayoutVars>
      </dgm:prSet>
      <dgm:spPr/>
    </dgm:pt>
    <dgm:pt modelId="{C34E80EA-9630-41C7-B590-FA55EE29C5F6}" type="pres">
      <dgm:prSet presAssocID="{BEBB00D5-BDF0-4629-8C1C-49216EE3DABB}" presName="connSite1" presStyleCnt="0"/>
      <dgm:spPr/>
    </dgm:pt>
    <dgm:pt modelId="{471AD6AB-DAED-47D5-87BA-9D5725EA2944}" type="pres">
      <dgm:prSet presAssocID="{9AC954E5-87B1-4ABD-BC3C-F8A6C610B61A}" presName="Name9" presStyleLbl="sibTrans2D1" presStyleIdx="0" presStyleCnt="2" custAng="21355207" custScaleX="98248" custLinFactNeighborX="13205" custLinFactNeighborY="-4379"/>
      <dgm:spPr/>
    </dgm:pt>
    <dgm:pt modelId="{398EC20A-E12C-465C-9A6C-16E00BF84783}" type="pres">
      <dgm:prSet presAssocID="{1059BD57-D1C5-4C0F-8093-2C77D5A02D93}" presName="composite2" presStyleCnt="0"/>
      <dgm:spPr/>
    </dgm:pt>
    <dgm:pt modelId="{F8BA0F11-E7BF-46DB-86A8-3FE7BA475261}" type="pres">
      <dgm:prSet presAssocID="{1059BD57-D1C5-4C0F-8093-2C77D5A02D93}" presName="dummyNode2" presStyleLbl="node1" presStyleIdx="0" presStyleCnt="3"/>
      <dgm:spPr/>
    </dgm:pt>
    <dgm:pt modelId="{27B79C0E-702C-4CA4-8781-FAF132276FE3}" type="pres">
      <dgm:prSet presAssocID="{1059BD57-D1C5-4C0F-8093-2C77D5A02D93}" presName="childNode2" presStyleLbl="bgAcc1" presStyleIdx="1" presStyleCnt="3" custScaleX="122947" custScaleY="113174" custLinFactNeighborX="13783" custLinFactNeighborY="-750">
        <dgm:presLayoutVars>
          <dgm:bulletEnabled val="1"/>
        </dgm:presLayoutVars>
      </dgm:prSet>
      <dgm:spPr/>
    </dgm:pt>
    <dgm:pt modelId="{3859C1FF-FBCB-4EA0-B204-307EFFE1424E}" type="pres">
      <dgm:prSet presAssocID="{1059BD57-D1C5-4C0F-8093-2C77D5A02D93}" presName="childNode2tx" presStyleLbl="bgAcc1" presStyleIdx="1" presStyleCnt="3">
        <dgm:presLayoutVars>
          <dgm:bulletEnabled val="1"/>
        </dgm:presLayoutVars>
      </dgm:prSet>
      <dgm:spPr/>
    </dgm:pt>
    <dgm:pt modelId="{DB30A3EE-20FA-442B-A512-05E812700A37}" type="pres">
      <dgm:prSet presAssocID="{1059BD57-D1C5-4C0F-8093-2C77D5A02D93}" presName="parentNode2" presStyleLbl="node1" presStyleIdx="1" presStyleCnt="3" custScaleX="113195" custLinFactNeighborX="14114" custLinFactNeighborY="-14477">
        <dgm:presLayoutVars>
          <dgm:chMax val="0"/>
          <dgm:bulletEnabled val="1"/>
        </dgm:presLayoutVars>
      </dgm:prSet>
      <dgm:spPr/>
    </dgm:pt>
    <dgm:pt modelId="{13F1416B-40D5-40C2-B129-E20478DD6537}" type="pres">
      <dgm:prSet presAssocID="{1059BD57-D1C5-4C0F-8093-2C77D5A02D93}" presName="connSite2" presStyleCnt="0"/>
      <dgm:spPr/>
    </dgm:pt>
    <dgm:pt modelId="{5E5ED23B-AB28-4A91-8AAD-1305EDBA7141}" type="pres">
      <dgm:prSet presAssocID="{340DAF6A-09AC-4762-AFDD-45B806E84453}" presName="Name18" presStyleLbl="sibTrans2D1" presStyleIdx="1" presStyleCnt="2" custAng="634126" custScaleX="94174" custLinFactNeighborX="12063" custLinFactNeighborY="-1774"/>
      <dgm:spPr/>
    </dgm:pt>
    <dgm:pt modelId="{EF4F4621-6D8A-4731-8820-D4890CC66E50}" type="pres">
      <dgm:prSet presAssocID="{9D6B2993-C679-49C9-9DBE-7F1F93F7A6A3}" presName="composite1" presStyleCnt="0"/>
      <dgm:spPr/>
    </dgm:pt>
    <dgm:pt modelId="{C84F0A73-97BD-467D-97C2-1A9FDB04937E}" type="pres">
      <dgm:prSet presAssocID="{9D6B2993-C679-49C9-9DBE-7F1F93F7A6A3}" presName="dummyNode1" presStyleLbl="node1" presStyleIdx="1" presStyleCnt="3"/>
      <dgm:spPr/>
    </dgm:pt>
    <dgm:pt modelId="{57A1BD2A-17CC-4B90-ADB9-71D74E10905C}" type="pres">
      <dgm:prSet presAssocID="{9D6B2993-C679-49C9-9DBE-7F1F93F7A6A3}" presName="childNode1" presStyleLbl="bgAcc1" presStyleIdx="2" presStyleCnt="3" custScaleX="104801" custScaleY="117170" custLinFactNeighborX="726" custLinFactNeighborY="8797">
        <dgm:presLayoutVars>
          <dgm:bulletEnabled val="1"/>
        </dgm:presLayoutVars>
      </dgm:prSet>
      <dgm:spPr/>
    </dgm:pt>
    <dgm:pt modelId="{15469182-442C-440B-A7C7-C166F0CDB18B}" type="pres">
      <dgm:prSet presAssocID="{9D6B2993-C679-49C9-9DBE-7F1F93F7A6A3}" presName="childNode1tx" presStyleLbl="bgAcc1" presStyleIdx="2" presStyleCnt="3">
        <dgm:presLayoutVars>
          <dgm:bulletEnabled val="1"/>
        </dgm:presLayoutVars>
      </dgm:prSet>
      <dgm:spPr/>
    </dgm:pt>
    <dgm:pt modelId="{AD27189C-A9E5-4F4F-B10D-ACA3217A61C2}" type="pres">
      <dgm:prSet presAssocID="{9D6B2993-C679-49C9-9DBE-7F1F93F7A6A3}" presName="parentNode1" presStyleLbl="node1" presStyleIdx="2" presStyleCnt="3" custScaleX="127789" custScaleY="250938" custLinFactNeighborX="-11948" custLinFactNeighborY="-93446">
        <dgm:presLayoutVars>
          <dgm:chMax val="1"/>
          <dgm:bulletEnabled val="1"/>
        </dgm:presLayoutVars>
      </dgm:prSet>
      <dgm:spPr/>
    </dgm:pt>
    <dgm:pt modelId="{864CE106-CE31-4C7C-A598-BCA6B583CFDA}" type="pres">
      <dgm:prSet presAssocID="{9D6B2993-C679-49C9-9DBE-7F1F93F7A6A3}" presName="connSite1" presStyleCnt="0"/>
      <dgm:spPr/>
    </dgm:pt>
  </dgm:ptLst>
  <dgm:cxnLst>
    <dgm:cxn modelId="{5B13100E-6CDC-42CD-8692-AE8CDC9A09BC}" type="presOf" srcId="{B992B1C4-FDDE-4433-9BCB-06DB3CA9ED35}" destId="{57A1BD2A-17CC-4B90-ADB9-71D74E10905C}" srcOrd="0" destOrd="0" presId="urn:microsoft.com/office/officeart/2005/8/layout/hProcess4"/>
    <dgm:cxn modelId="{BA47F213-833E-4B99-9291-7CEDB8D63462}" type="presOf" srcId="{9D6B2993-C679-49C9-9DBE-7F1F93F7A6A3}" destId="{AD27189C-A9E5-4F4F-B10D-ACA3217A61C2}" srcOrd="0" destOrd="0" presId="urn:microsoft.com/office/officeart/2005/8/layout/hProcess4"/>
    <dgm:cxn modelId="{3187B319-4F73-4589-9E9F-125E9DAC843A}" type="presOf" srcId="{BEBB00D5-BDF0-4629-8C1C-49216EE3DABB}" destId="{C2C32D4C-4EF8-4B74-9A46-B2215234C972}" srcOrd="0" destOrd="0" presId="urn:microsoft.com/office/officeart/2005/8/layout/hProcess4"/>
    <dgm:cxn modelId="{DE6DC71A-5EE8-45B3-8BA8-B0FE2AD44B52}" type="presOf" srcId="{41A456CA-FE61-4EF7-A1B9-28D721513B60}" destId="{BF27EBCB-8FF0-4F67-BFF9-B8A332CBFB00}" srcOrd="1" destOrd="1" presId="urn:microsoft.com/office/officeart/2005/8/layout/hProcess4"/>
    <dgm:cxn modelId="{ACE79821-BAE8-4638-AF6D-D93E9008396A}" srcId="{9D6B2993-C679-49C9-9DBE-7F1F93F7A6A3}" destId="{B992B1C4-FDDE-4433-9BCB-06DB3CA9ED35}" srcOrd="0" destOrd="0" parTransId="{7EDBE470-BD92-4831-A15C-0D8335EF4BC1}" sibTransId="{85BA4938-2239-4990-BA00-A9FA03FCC111}"/>
    <dgm:cxn modelId="{55B2A62C-38C1-4C6C-9E13-B27F2B11F4A2}" srcId="{1059BD57-D1C5-4C0F-8093-2C77D5A02D93}" destId="{3EAA12BE-AE3A-4062-820D-CD280EB62DF3}" srcOrd="0" destOrd="0" parTransId="{00F48537-BFBA-4F19-A3F3-C63105DB463A}" sibTransId="{02A31D12-C177-4A3A-B413-300F9E0DF8A2}"/>
    <dgm:cxn modelId="{F027F75E-1DAA-4619-ABDF-BB64FE87498E}" srcId="{BEBB00D5-BDF0-4629-8C1C-49216EE3DABB}" destId="{41A456CA-FE61-4EF7-A1B9-28D721513B60}" srcOrd="1" destOrd="0" parTransId="{201065E3-6F9E-44A3-B4F9-D6118035F6E9}" sibTransId="{07340E73-13C3-4CDB-89B8-243CADFC3383}"/>
    <dgm:cxn modelId="{6ACFA660-34B9-4E89-B8FC-0B6EB2028877}" type="presOf" srcId="{C38C3DCD-C756-44AE-9C8D-7C9A9AC10E8B}" destId="{8A380884-E9A2-4D09-AC37-D3D152F77B76}" srcOrd="0" destOrd="0" presId="urn:microsoft.com/office/officeart/2005/8/layout/hProcess4"/>
    <dgm:cxn modelId="{32F7CC62-3126-4318-8FCB-9C81E5C8ADB1}" srcId="{BEBB00D5-BDF0-4629-8C1C-49216EE3DABB}" destId="{C38C3DCD-C756-44AE-9C8D-7C9A9AC10E8B}" srcOrd="0" destOrd="0" parTransId="{9991F763-A8EE-439D-B604-0D62C56C6B65}" sibTransId="{55E9A0B7-7352-4D46-BEDA-10C1EC7C337E}"/>
    <dgm:cxn modelId="{7F80BA63-E5C1-4268-AEC4-43C77DD7B2CB}" type="presOf" srcId="{340DAF6A-09AC-4762-AFDD-45B806E84453}" destId="{5E5ED23B-AB28-4A91-8AAD-1305EDBA7141}" srcOrd="0" destOrd="0" presId="urn:microsoft.com/office/officeart/2005/8/layout/hProcess4"/>
    <dgm:cxn modelId="{761E094F-98D0-4B31-A528-459D4AC43FE7}" srcId="{DD489658-7BB0-4000-BA3D-AA5C8E62C3E4}" destId="{1059BD57-D1C5-4C0F-8093-2C77D5A02D93}" srcOrd="1" destOrd="0" parTransId="{A0ACE38A-DF30-4501-9E72-AFD8894C1762}" sibTransId="{340DAF6A-09AC-4762-AFDD-45B806E84453}"/>
    <dgm:cxn modelId="{6237597F-5F52-48C2-A9DC-A1628FAA0E3A}" type="presOf" srcId="{DD489658-7BB0-4000-BA3D-AA5C8E62C3E4}" destId="{A7999AAF-9097-424F-9045-DE9D0C2B9C24}" srcOrd="0" destOrd="0" presId="urn:microsoft.com/office/officeart/2005/8/layout/hProcess4"/>
    <dgm:cxn modelId="{23443088-2447-4D20-B2BE-99434DC272AB}" type="presOf" srcId="{B992B1C4-FDDE-4433-9BCB-06DB3CA9ED35}" destId="{15469182-442C-440B-A7C7-C166F0CDB18B}" srcOrd="1" destOrd="0" presId="urn:microsoft.com/office/officeart/2005/8/layout/hProcess4"/>
    <dgm:cxn modelId="{307BF889-9DB4-4247-B709-45243A1E4E91}" type="presOf" srcId="{C38C3DCD-C756-44AE-9C8D-7C9A9AC10E8B}" destId="{BF27EBCB-8FF0-4F67-BFF9-B8A332CBFB00}" srcOrd="1" destOrd="0" presId="urn:microsoft.com/office/officeart/2005/8/layout/hProcess4"/>
    <dgm:cxn modelId="{65A9988A-CB42-4C8F-AC6B-0B7E9E00C5BB}" type="presOf" srcId="{9AC954E5-87B1-4ABD-BC3C-F8A6C610B61A}" destId="{471AD6AB-DAED-47D5-87BA-9D5725EA2944}" srcOrd="0" destOrd="0" presId="urn:microsoft.com/office/officeart/2005/8/layout/hProcess4"/>
    <dgm:cxn modelId="{B7B2B58E-5B9E-4E62-A36D-1B6CAD6DAB26}" type="presOf" srcId="{3EAA12BE-AE3A-4062-820D-CD280EB62DF3}" destId="{27B79C0E-702C-4CA4-8781-FAF132276FE3}" srcOrd="0" destOrd="0" presId="urn:microsoft.com/office/officeart/2005/8/layout/hProcess4"/>
    <dgm:cxn modelId="{6E124DAE-42B6-4E4B-83B7-A34BB2158CCB}" srcId="{DD489658-7BB0-4000-BA3D-AA5C8E62C3E4}" destId="{9D6B2993-C679-49C9-9DBE-7F1F93F7A6A3}" srcOrd="2" destOrd="0" parTransId="{2804BCD8-8307-40B9-BFBC-6423E733C882}" sibTransId="{719858FA-3C65-48E9-81B5-EB6326C5B027}"/>
    <dgm:cxn modelId="{1008C6C7-4EC6-4DE0-86E6-022A82C9B7B4}" type="presOf" srcId="{1059BD57-D1C5-4C0F-8093-2C77D5A02D93}" destId="{DB30A3EE-20FA-442B-A512-05E812700A37}" srcOrd="0" destOrd="0" presId="urn:microsoft.com/office/officeart/2005/8/layout/hProcess4"/>
    <dgm:cxn modelId="{57F071DD-7666-43DF-BEF0-858F05AE31CB}" type="presOf" srcId="{3EAA12BE-AE3A-4062-820D-CD280EB62DF3}" destId="{3859C1FF-FBCB-4EA0-B204-307EFFE1424E}" srcOrd="1" destOrd="0" presId="urn:microsoft.com/office/officeart/2005/8/layout/hProcess4"/>
    <dgm:cxn modelId="{8597F3FD-960E-4FAE-84CF-1EB185247F8E}" srcId="{DD489658-7BB0-4000-BA3D-AA5C8E62C3E4}" destId="{BEBB00D5-BDF0-4629-8C1C-49216EE3DABB}" srcOrd="0" destOrd="0" parTransId="{C5E91E27-BEB7-449E-A55B-EBE4C317BC4D}" sibTransId="{9AC954E5-87B1-4ABD-BC3C-F8A6C610B61A}"/>
    <dgm:cxn modelId="{41EBBAFF-3936-487F-B200-1D9B4D40A931}" type="presOf" srcId="{41A456CA-FE61-4EF7-A1B9-28D721513B60}" destId="{8A380884-E9A2-4D09-AC37-D3D152F77B76}" srcOrd="0" destOrd="1" presId="urn:microsoft.com/office/officeart/2005/8/layout/hProcess4"/>
    <dgm:cxn modelId="{D3F15C6A-ED4E-4E6E-A312-30B88D03D5FA}" type="presParOf" srcId="{A7999AAF-9097-424F-9045-DE9D0C2B9C24}" destId="{C248E108-2499-4A56-B196-B954F9E0B4C6}" srcOrd="0" destOrd="0" presId="urn:microsoft.com/office/officeart/2005/8/layout/hProcess4"/>
    <dgm:cxn modelId="{6217F0FB-EAD8-406F-9304-E81BFE2C2A75}" type="presParOf" srcId="{A7999AAF-9097-424F-9045-DE9D0C2B9C24}" destId="{A9FEA3B9-EB6A-480C-B6F9-C8AB805F1589}" srcOrd="1" destOrd="0" presId="urn:microsoft.com/office/officeart/2005/8/layout/hProcess4"/>
    <dgm:cxn modelId="{F8D2A540-7F0B-4B92-B4D0-3FCA7F15D0EB}" type="presParOf" srcId="{A7999AAF-9097-424F-9045-DE9D0C2B9C24}" destId="{A1E33182-EC8F-43ED-83F9-0F1A5255468A}" srcOrd="2" destOrd="0" presId="urn:microsoft.com/office/officeart/2005/8/layout/hProcess4"/>
    <dgm:cxn modelId="{0421B03C-5AEE-4318-8B7B-EE96E057DF44}" type="presParOf" srcId="{A1E33182-EC8F-43ED-83F9-0F1A5255468A}" destId="{F2B0585C-4027-4C58-9056-5A8478424FD4}" srcOrd="0" destOrd="0" presId="urn:microsoft.com/office/officeart/2005/8/layout/hProcess4"/>
    <dgm:cxn modelId="{D15EBD2A-C5A7-40B3-848C-D316D5BD187B}" type="presParOf" srcId="{F2B0585C-4027-4C58-9056-5A8478424FD4}" destId="{071CCAB8-DA04-4F49-9891-24E59CC5AF37}" srcOrd="0" destOrd="0" presId="urn:microsoft.com/office/officeart/2005/8/layout/hProcess4"/>
    <dgm:cxn modelId="{EBD2D188-E6BF-4266-9B61-DD875D839E96}" type="presParOf" srcId="{F2B0585C-4027-4C58-9056-5A8478424FD4}" destId="{8A380884-E9A2-4D09-AC37-D3D152F77B76}" srcOrd="1" destOrd="0" presId="urn:microsoft.com/office/officeart/2005/8/layout/hProcess4"/>
    <dgm:cxn modelId="{488CDF0F-A8FB-4FDF-97B6-5CA357E25D0C}" type="presParOf" srcId="{F2B0585C-4027-4C58-9056-5A8478424FD4}" destId="{BF27EBCB-8FF0-4F67-BFF9-B8A332CBFB00}" srcOrd="2" destOrd="0" presId="urn:microsoft.com/office/officeart/2005/8/layout/hProcess4"/>
    <dgm:cxn modelId="{35C74550-8DFC-41CE-BF1D-B7B8A75143B3}" type="presParOf" srcId="{F2B0585C-4027-4C58-9056-5A8478424FD4}" destId="{C2C32D4C-4EF8-4B74-9A46-B2215234C972}" srcOrd="3" destOrd="0" presId="urn:microsoft.com/office/officeart/2005/8/layout/hProcess4"/>
    <dgm:cxn modelId="{FFD4F94F-8068-4BE6-A54E-19D1039E1A62}" type="presParOf" srcId="{F2B0585C-4027-4C58-9056-5A8478424FD4}" destId="{C34E80EA-9630-41C7-B590-FA55EE29C5F6}" srcOrd="4" destOrd="0" presId="urn:microsoft.com/office/officeart/2005/8/layout/hProcess4"/>
    <dgm:cxn modelId="{71242630-8599-4ACF-83BF-CA3CEBB295B5}" type="presParOf" srcId="{A1E33182-EC8F-43ED-83F9-0F1A5255468A}" destId="{471AD6AB-DAED-47D5-87BA-9D5725EA2944}" srcOrd="1" destOrd="0" presId="urn:microsoft.com/office/officeart/2005/8/layout/hProcess4"/>
    <dgm:cxn modelId="{E964D6CF-0405-4F73-9025-8EEC7851F15C}" type="presParOf" srcId="{A1E33182-EC8F-43ED-83F9-0F1A5255468A}" destId="{398EC20A-E12C-465C-9A6C-16E00BF84783}" srcOrd="2" destOrd="0" presId="urn:microsoft.com/office/officeart/2005/8/layout/hProcess4"/>
    <dgm:cxn modelId="{60118B3C-844C-4395-863C-DD2D024C2B7C}" type="presParOf" srcId="{398EC20A-E12C-465C-9A6C-16E00BF84783}" destId="{F8BA0F11-E7BF-46DB-86A8-3FE7BA475261}" srcOrd="0" destOrd="0" presId="urn:microsoft.com/office/officeart/2005/8/layout/hProcess4"/>
    <dgm:cxn modelId="{DF9EA0FF-4C6F-4220-BFFD-DF83A45715F6}" type="presParOf" srcId="{398EC20A-E12C-465C-9A6C-16E00BF84783}" destId="{27B79C0E-702C-4CA4-8781-FAF132276FE3}" srcOrd="1" destOrd="0" presId="urn:microsoft.com/office/officeart/2005/8/layout/hProcess4"/>
    <dgm:cxn modelId="{AA773181-E8EB-42ED-BF4F-93750B313070}" type="presParOf" srcId="{398EC20A-E12C-465C-9A6C-16E00BF84783}" destId="{3859C1FF-FBCB-4EA0-B204-307EFFE1424E}" srcOrd="2" destOrd="0" presId="urn:microsoft.com/office/officeart/2005/8/layout/hProcess4"/>
    <dgm:cxn modelId="{89615199-9873-4528-9FCE-5912A7FDB98F}" type="presParOf" srcId="{398EC20A-E12C-465C-9A6C-16E00BF84783}" destId="{DB30A3EE-20FA-442B-A512-05E812700A37}" srcOrd="3" destOrd="0" presId="urn:microsoft.com/office/officeart/2005/8/layout/hProcess4"/>
    <dgm:cxn modelId="{F82A8E08-CE59-4771-A7C6-6C3C673D35AE}" type="presParOf" srcId="{398EC20A-E12C-465C-9A6C-16E00BF84783}" destId="{13F1416B-40D5-40C2-B129-E20478DD6537}" srcOrd="4" destOrd="0" presId="urn:microsoft.com/office/officeart/2005/8/layout/hProcess4"/>
    <dgm:cxn modelId="{C2067D03-5485-48B9-A40F-498E86BED7DC}" type="presParOf" srcId="{A1E33182-EC8F-43ED-83F9-0F1A5255468A}" destId="{5E5ED23B-AB28-4A91-8AAD-1305EDBA7141}" srcOrd="3" destOrd="0" presId="urn:microsoft.com/office/officeart/2005/8/layout/hProcess4"/>
    <dgm:cxn modelId="{0F7FB578-380D-42B5-A0BB-280564F973F3}" type="presParOf" srcId="{A1E33182-EC8F-43ED-83F9-0F1A5255468A}" destId="{EF4F4621-6D8A-4731-8820-D4890CC66E50}" srcOrd="4" destOrd="0" presId="urn:microsoft.com/office/officeart/2005/8/layout/hProcess4"/>
    <dgm:cxn modelId="{7225381E-3BE5-4EC7-AB2C-72B42CBCAA73}" type="presParOf" srcId="{EF4F4621-6D8A-4731-8820-D4890CC66E50}" destId="{C84F0A73-97BD-467D-97C2-1A9FDB04937E}" srcOrd="0" destOrd="0" presId="urn:microsoft.com/office/officeart/2005/8/layout/hProcess4"/>
    <dgm:cxn modelId="{87D841F8-4152-4E6C-B45D-686AD56135B1}" type="presParOf" srcId="{EF4F4621-6D8A-4731-8820-D4890CC66E50}" destId="{57A1BD2A-17CC-4B90-ADB9-71D74E10905C}" srcOrd="1" destOrd="0" presId="urn:microsoft.com/office/officeart/2005/8/layout/hProcess4"/>
    <dgm:cxn modelId="{D868C5C0-576C-4C90-8DE7-4F276AC12CCC}" type="presParOf" srcId="{EF4F4621-6D8A-4731-8820-D4890CC66E50}" destId="{15469182-442C-440B-A7C7-C166F0CDB18B}" srcOrd="2" destOrd="0" presId="urn:microsoft.com/office/officeart/2005/8/layout/hProcess4"/>
    <dgm:cxn modelId="{F62F4231-0470-4202-9541-F1E8D8360C0F}" type="presParOf" srcId="{EF4F4621-6D8A-4731-8820-D4890CC66E50}" destId="{AD27189C-A9E5-4F4F-B10D-ACA3217A61C2}" srcOrd="3" destOrd="0" presId="urn:microsoft.com/office/officeart/2005/8/layout/hProcess4"/>
    <dgm:cxn modelId="{4CA6AA67-2B94-462D-B32B-ECAC2FAC3FE0}" type="presParOf" srcId="{EF4F4621-6D8A-4731-8820-D4890CC66E50}" destId="{864CE106-CE31-4C7C-A598-BCA6B583CFDA}" srcOrd="4" destOrd="0" presId="urn:microsoft.com/office/officeart/2005/8/layout/hProcess4"/>
  </dgm:cxnLst>
  <dgm:bg/>
  <dgm:whole/>
  <dgm:extLst>
    <a:ext uri="http://schemas.microsoft.com/office/drawing/2008/diagram">
      <dsp:dataModelExt xmlns:dsp="http://schemas.microsoft.com/office/drawing/2008/diagram" relId="rId4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F6A56-95A2-4355-B3E1-8864BFF958E5}">
      <dsp:nvSpPr>
        <dsp:cNvPr id="0" name=""/>
        <dsp:cNvSpPr/>
      </dsp:nvSpPr>
      <dsp:spPr>
        <a:xfrm rot="16200000">
          <a:off x="304641" y="-304641"/>
          <a:ext cx="1052512" cy="1661795"/>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pl-PL" sz="1100" b="1" kern="1200">
              <a:solidFill>
                <a:sysClr val="window" lastClr="FFFFFF"/>
              </a:solidFill>
              <a:latin typeface="Calibri" panose="020F0502020204030204"/>
              <a:ea typeface="+mn-ea"/>
              <a:cs typeface="+mn-cs"/>
            </a:rPr>
            <a:t>przedsięwzięcie</a:t>
          </a:r>
        </a:p>
      </dsp:txBody>
      <dsp:txXfrm rot="5400000">
        <a:off x="0" y="38535"/>
        <a:ext cx="1661795" cy="750849"/>
      </dsp:txXfrm>
    </dsp:sp>
    <dsp:sp modelId="{4FBBFA7C-62DB-4212-8AB7-91F1D1473358}">
      <dsp:nvSpPr>
        <dsp:cNvPr id="0" name=""/>
        <dsp:cNvSpPr/>
      </dsp:nvSpPr>
      <dsp:spPr>
        <a:xfrm>
          <a:off x="1661795" y="0"/>
          <a:ext cx="1661795" cy="1052512"/>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pl-PL" sz="1100" b="1" kern="1200">
              <a:solidFill>
                <a:sysClr val="window" lastClr="FFFFFF"/>
              </a:solidFill>
              <a:latin typeface="Calibri" panose="020F0502020204030204"/>
              <a:ea typeface="+mn-ea"/>
              <a:cs typeface="+mn-cs"/>
            </a:rPr>
            <a:t>planowane</a:t>
          </a:r>
        </a:p>
      </dsp:txBody>
      <dsp:txXfrm>
        <a:off x="1661795" y="0"/>
        <a:ext cx="1623260" cy="789384"/>
      </dsp:txXfrm>
    </dsp:sp>
    <dsp:sp modelId="{4D7AACE1-F337-4EF7-B179-FA83AAE340BD}">
      <dsp:nvSpPr>
        <dsp:cNvPr id="0" name=""/>
        <dsp:cNvSpPr/>
      </dsp:nvSpPr>
      <dsp:spPr>
        <a:xfrm rot="10800000">
          <a:off x="0" y="1052512"/>
          <a:ext cx="1661795" cy="1052512"/>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pl-PL" sz="1100" b="1" kern="1200">
              <a:solidFill>
                <a:sysClr val="window" lastClr="FFFFFF"/>
              </a:solidFill>
              <a:latin typeface="Calibri" panose="020F0502020204030204"/>
              <a:ea typeface="+mn-ea"/>
              <a:cs typeface="+mn-cs"/>
            </a:rPr>
            <a:t>wymaga innego zezwolenia</a:t>
          </a:r>
        </a:p>
      </dsp:txBody>
      <dsp:txXfrm rot="10800000">
        <a:off x="38535" y="1315640"/>
        <a:ext cx="1623260" cy="789384"/>
      </dsp:txXfrm>
    </dsp:sp>
    <dsp:sp modelId="{D5A2D6CF-DF56-47E8-A466-39ACF649B1C3}">
      <dsp:nvSpPr>
        <dsp:cNvPr id="0" name=""/>
        <dsp:cNvSpPr/>
      </dsp:nvSpPr>
      <dsp:spPr>
        <a:xfrm rot="5400000">
          <a:off x="1966436" y="747871"/>
          <a:ext cx="1052512" cy="1661795"/>
        </a:xfrm>
        <a:prstGeom prst="round1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pl-PL" sz="1100" b="1" kern="1200">
              <a:solidFill>
                <a:sysClr val="window" lastClr="FFFFFF"/>
              </a:solidFill>
              <a:latin typeface="Calibri" panose="020F0502020204030204"/>
              <a:ea typeface="+mn-ea"/>
              <a:cs typeface="+mn-cs"/>
            </a:rPr>
            <a:t>mogące znacząco oddziaływać na środowisko</a:t>
          </a:r>
        </a:p>
      </dsp:txBody>
      <dsp:txXfrm rot="-5400000">
        <a:off x="1661795" y="1315641"/>
        <a:ext cx="1661795" cy="750849"/>
      </dsp:txXfrm>
    </dsp:sp>
    <dsp:sp modelId="{470D9AB6-A750-448E-999B-FC30A862B77F}">
      <dsp:nvSpPr>
        <dsp:cNvPr id="0" name=""/>
        <dsp:cNvSpPr/>
      </dsp:nvSpPr>
      <dsp:spPr>
        <a:xfrm>
          <a:off x="1163256" y="789384"/>
          <a:ext cx="997077" cy="526256"/>
        </a:xfrm>
        <a:prstGeom prst="roundRect">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pl-PL" sz="1400" b="1" kern="1200">
              <a:solidFill>
                <a:sysClr val="windowText" lastClr="000000"/>
              </a:solidFill>
              <a:latin typeface="Calibri" panose="020F0502020204030204"/>
              <a:ea typeface="+mn-ea"/>
              <a:cs typeface="+mn-cs"/>
            </a:rPr>
            <a:t>DŚU</a:t>
          </a:r>
        </a:p>
      </dsp:txBody>
      <dsp:txXfrm>
        <a:off x="1188946" y="815074"/>
        <a:ext cx="945697" cy="474876"/>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0B6AA-5515-413B-A685-EE73DD5903C9}">
      <dsp:nvSpPr>
        <dsp:cNvPr id="0" name=""/>
        <dsp:cNvSpPr/>
      </dsp:nvSpPr>
      <dsp:spPr>
        <a:xfrm>
          <a:off x="700175" y="1466"/>
          <a:ext cx="1300792" cy="793210"/>
        </a:xfrm>
        <a:prstGeom prst="roundRect">
          <a:avLst>
            <a:gd name="adj" fmla="val 10000"/>
          </a:avLst>
        </a:prstGeom>
        <a:gradFill rotWithShape="0">
          <a:gsLst>
            <a:gs pos="0">
              <a:srgbClr val="70AD47">
                <a:hueOff val="0"/>
                <a:satOff val="0"/>
                <a:lumOff val="0"/>
                <a:alphaOff val="0"/>
                <a:lumMod val="110000"/>
                <a:satMod val="105000"/>
                <a:tint val="67000"/>
              </a:srgbClr>
            </a:gs>
            <a:gs pos="50000">
              <a:srgbClr val="70AD47">
                <a:hueOff val="0"/>
                <a:satOff val="0"/>
                <a:lumOff val="0"/>
                <a:alphaOff val="0"/>
                <a:lumMod val="105000"/>
                <a:satMod val="103000"/>
                <a:tint val="73000"/>
              </a:srgbClr>
            </a:gs>
            <a:gs pos="100000">
              <a:srgbClr val="70AD47">
                <a:hueOff val="0"/>
                <a:satOff val="0"/>
                <a:lumOff val="0"/>
                <a:alphaOff val="0"/>
                <a:lumMod val="105000"/>
                <a:satMod val="109000"/>
                <a:tint val="81000"/>
              </a:srgb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pl-PL" sz="1000" b="1" kern="1200">
              <a:solidFill>
                <a:sysClr val="windowText" lastClr="000000"/>
              </a:solidFill>
              <a:latin typeface="Calibri" panose="020F0502020204030204"/>
              <a:ea typeface="+mn-ea"/>
              <a:cs typeface="+mn-cs"/>
            </a:rPr>
            <a:t>PUBLICZNIE DOSTĘPNY </a:t>
          </a:r>
        </a:p>
        <a:p>
          <a:pPr marL="0" lvl="0" indent="0" algn="ctr" defTabSz="444500">
            <a:lnSpc>
              <a:spcPct val="90000"/>
            </a:lnSpc>
            <a:spcBef>
              <a:spcPct val="0"/>
            </a:spcBef>
            <a:spcAft>
              <a:spcPct val="35000"/>
            </a:spcAft>
            <a:buNone/>
          </a:pPr>
          <a:r>
            <a:rPr lang="pl-PL" sz="1000" b="1" kern="1200">
              <a:solidFill>
                <a:sysClr val="windowText" lastClr="000000"/>
              </a:solidFill>
              <a:latin typeface="Calibri" panose="020F0502020204030204"/>
              <a:ea typeface="+mn-ea"/>
              <a:cs typeface="+mn-cs"/>
            </a:rPr>
            <a:t>WYKAZ DANYCH</a:t>
          </a:r>
        </a:p>
        <a:p>
          <a:pPr marL="0" lvl="0" indent="0" algn="ctr" defTabSz="444500">
            <a:lnSpc>
              <a:spcPct val="90000"/>
            </a:lnSpc>
            <a:spcBef>
              <a:spcPct val="0"/>
            </a:spcBef>
            <a:spcAft>
              <a:spcPct val="35000"/>
            </a:spcAft>
            <a:buNone/>
          </a:pPr>
          <a:r>
            <a:rPr lang="pl-PL" sz="1000" b="1" kern="1200">
              <a:solidFill>
                <a:sysClr val="windowText" lastClr="000000"/>
              </a:solidFill>
              <a:latin typeface="Calibri" panose="020F0502020204030204"/>
              <a:ea typeface="+mn-ea"/>
              <a:cs typeface="+mn-cs"/>
            </a:rPr>
            <a:t>(formularz tabelaryczny)</a:t>
          </a:r>
          <a:endParaRPr lang="pl-PL" sz="800" b="1" kern="1200">
            <a:solidFill>
              <a:sysClr val="windowText" lastClr="000000"/>
            </a:solidFill>
            <a:latin typeface="Calibri" panose="020F0502020204030204"/>
            <a:ea typeface="+mn-ea"/>
            <a:cs typeface="+mn-cs"/>
          </a:endParaRPr>
        </a:p>
      </dsp:txBody>
      <dsp:txXfrm>
        <a:off x="723407" y="24698"/>
        <a:ext cx="1254328" cy="746746"/>
      </dsp:txXfrm>
    </dsp:sp>
    <dsp:sp modelId="{81CB3539-363F-4300-84B8-93FFF866B4F4}">
      <dsp:nvSpPr>
        <dsp:cNvPr id="0" name=""/>
        <dsp:cNvSpPr/>
      </dsp:nvSpPr>
      <dsp:spPr>
        <a:xfrm>
          <a:off x="830254" y="794676"/>
          <a:ext cx="130079" cy="487797"/>
        </a:xfrm>
        <a:custGeom>
          <a:avLst/>
          <a:gdLst/>
          <a:ahLst/>
          <a:cxnLst/>
          <a:rect l="0" t="0" r="0" b="0"/>
          <a:pathLst>
            <a:path>
              <a:moveTo>
                <a:pt x="0" y="0"/>
              </a:moveTo>
              <a:lnTo>
                <a:pt x="0" y="527039"/>
              </a:lnTo>
              <a:lnTo>
                <a:pt x="140543" y="527039"/>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D6863D9-3B00-440A-9F8E-7FA301E3B8D6}">
      <dsp:nvSpPr>
        <dsp:cNvPr id="0" name=""/>
        <dsp:cNvSpPr/>
      </dsp:nvSpPr>
      <dsp:spPr>
        <a:xfrm>
          <a:off x="960333" y="957275"/>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wniosek o DŚU</a:t>
          </a:r>
        </a:p>
      </dsp:txBody>
      <dsp:txXfrm>
        <a:off x="979382" y="976324"/>
        <a:ext cx="1002536" cy="612298"/>
      </dsp:txXfrm>
    </dsp:sp>
    <dsp:sp modelId="{44008CC9-EF85-468B-BC59-DDF762C15EFB}">
      <dsp:nvSpPr>
        <dsp:cNvPr id="0" name=""/>
        <dsp:cNvSpPr/>
      </dsp:nvSpPr>
      <dsp:spPr>
        <a:xfrm>
          <a:off x="830254" y="794676"/>
          <a:ext cx="130079" cy="1300792"/>
        </a:xfrm>
        <a:custGeom>
          <a:avLst/>
          <a:gdLst/>
          <a:ahLst/>
          <a:cxnLst/>
          <a:rect l="0" t="0" r="0" b="0"/>
          <a:pathLst>
            <a:path>
              <a:moveTo>
                <a:pt x="0" y="0"/>
              </a:moveTo>
              <a:lnTo>
                <a:pt x="0" y="1405437"/>
              </a:lnTo>
              <a:lnTo>
                <a:pt x="140543" y="1405437"/>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ABDB3B9-8D5E-4738-AF5B-E4E840ACCFB4}">
      <dsp:nvSpPr>
        <dsp:cNvPr id="0" name=""/>
        <dsp:cNvSpPr/>
      </dsp:nvSpPr>
      <dsp:spPr>
        <a:xfrm>
          <a:off x="960333" y="1770271"/>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postanowienie ooś</a:t>
          </a:r>
        </a:p>
      </dsp:txBody>
      <dsp:txXfrm>
        <a:off x="979382" y="1789320"/>
        <a:ext cx="1002536" cy="612298"/>
      </dsp:txXfrm>
    </dsp:sp>
    <dsp:sp modelId="{09434E9B-4226-414B-B52B-17C7AC63F0EF}">
      <dsp:nvSpPr>
        <dsp:cNvPr id="0" name=""/>
        <dsp:cNvSpPr/>
      </dsp:nvSpPr>
      <dsp:spPr>
        <a:xfrm>
          <a:off x="830254" y="794676"/>
          <a:ext cx="130079" cy="2113788"/>
        </a:xfrm>
        <a:custGeom>
          <a:avLst/>
          <a:gdLst/>
          <a:ahLst/>
          <a:cxnLst/>
          <a:rect l="0" t="0" r="0" b="0"/>
          <a:pathLst>
            <a:path>
              <a:moveTo>
                <a:pt x="0" y="0"/>
              </a:moveTo>
              <a:lnTo>
                <a:pt x="0" y="2283835"/>
              </a:lnTo>
              <a:lnTo>
                <a:pt x="140543" y="2283835"/>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9094DEF-AA01-4191-A9F9-0728E383A078}">
      <dsp:nvSpPr>
        <dsp:cNvPr id="0" name=""/>
        <dsp:cNvSpPr/>
      </dsp:nvSpPr>
      <dsp:spPr>
        <a:xfrm>
          <a:off x="960333" y="2583266"/>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raport ooś</a:t>
          </a:r>
        </a:p>
      </dsp:txBody>
      <dsp:txXfrm>
        <a:off x="979382" y="2602315"/>
        <a:ext cx="1002536" cy="612298"/>
      </dsp:txXfrm>
    </dsp:sp>
    <dsp:sp modelId="{0B9F3E91-3E2C-44D7-9A08-5CEBA0827BF5}">
      <dsp:nvSpPr>
        <dsp:cNvPr id="0" name=""/>
        <dsp:cNvSpPr/>
      </dsp:nvSpPr>
      <dsp:spPr>
        <a:xfrm>
          <a:off x="830254" y="794676"/>
          <a:ext cx="130079" cy="2926783"/>
        </a:xfrm>
        <a:custGeom>
          <a:avLst/>
          <a:gdLst/>
          <a:ahLst/>
          <a:cxnLst/>
          <a:rect l="0" t="0" r="0" b="0"/>
          <a:pathLst>
            <a:path>
              <a:moveTo>
                <a:pt x="0" y="0"/>
              </a:moveTo>
              <a:lnTo>
                <a:pt x="0" y="3162234"/>
              </a:lnTo>
              <a:lnTo>
                <a:pt x="140543" y="3162234"/>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2A1B928-8E52-46CB-AB08-F7635CE72D8B}">
      <dsp:nvSpPr>
        <dsp:cNvPr id="0" name=""/>
        <dsp:cNvSpPr/>
      </dsp:nvSpPr>
      <dsp:spPr>
        <a:xfrm>
          <a:off x="960333" y="3396262"/>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o wydanej DŚU</a:t>
          </a:r>
        </a:p>
      </dsp:txBody>
      <dsp:txXfrm>
        <a:off x="979382" y="3415311"/>
        <a:ext cx="1002536" cy="612298"/>
      </dsp:txXfrm>
    </dsp:sp>
    <dsp:sp modelId="{21A6689A-F56A-446C-AF41-A529254C5E53}">
      <dsp:nvSpPr>
        <dsp:cNvPr id="0" name=""/>
        <dsp:cNvSpPr/>
      </dsp:nvSpPr>
      <dsp:spPr>
        <a:xfrm>
          <a:off x="2326166" y="1466"/>
          <a:ext cx="1300792" cy="772807"/>
        </a:xfrm>
        <a:prstGeom prst="roundRect">
          <a:avLst>
            <a:gd name="adj" fmla="val 10000"/>
          </a:avLst>
        </a:prstGeom>
        <a:gradFill rotWithShape="0">
          <a:gsLst>
            <a:gs pos="0">
              <a:srgbClr val="70AD47">
                <a:hueOff val="0"/>
                <a:satOff val="0"/>
                <a:lumOff val="0"/>
                <a:alphaOff val="0"/>
                <a:lumMod val="110000"/>
                <a:satMod val="105000"/>
                <a:tint val="67000"/>
              </a:srgbClr>
            </a:gs>
            <a:gs pos="50000">
              <a:srgbClr val="70AD47">
                <a:hueOff val="0"/>
                <a:satOff val="0"/>
                <a:lumOff val="0"/>
                <a:alphaOff val="0"/>
                <a:lumMod val="105000"/>
                <a:satMod val="103000"/>
                <a:tint val="73000"/>
              </a:srgbClr>
            </a:gs>
            <a:gs pos="100000">
              <a:srgbClr val="70AD47">
                <a:hueOff val="0"/>
                <a:satOff val="0"/>
                <a:lumOff val="0"/>
                <a:alphaOff val="0"/>
                <a:lumMod val="105000"/>
                <a:satMod val="109000"/>
                <a:tint val="81000"/>
              </a:srgb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pl-PL" sz="1000" b="1" kern="1200">
              <a:solidFill>
                <a:sysClr val="windowText" lastClr="000000"/>
              </a:solidFill>
              <a:latin typeface="Calibri" panose="020F0502020204030204"/>
              <a:ea typeface="+mn-ea"/>
              <a:cs typeface="+mn-cs"/>
            </a:rPr>
            <a:t>PODANIE INFORMACJI DO PUBLICZNEJ WIADOMOSCI</a:t>
          </a:r>
        </a:p>
        <a:p>
          <a:pPr marL="0" lvl="0" indent="0" algn="ctr" defTabSz="444500">
            <a:lnSpc>
              <a:spcPct val="90000"/>
            </a:lnSpc>
            <a:spcBef>
              <a:spcPct val="0"/>
            </a:spcBef>
            <a:spcAft>
              <a:spcPct val="35000"/>
            </a:spcAft>
            <a:buNone/>
          </a:pPr>
          <a:r>
            <a:rPr lang="pl-PL" sz="1100" b="1" kern="1200">
              <a:solidFill>
                <a:sysClr val="windowText" lastClr="000000"/>
              </a:solidFill>
              <a:latin typeface="Calibri" panose="020F0502020204030204"/>
              <a:ea typeface="+mn-ea"/>
              <a:cs typeface="+mn-cs"/>
            </a:rPr>
            <a:t>(obwieszczenie</a:t>
          </a:r>
          <a:r>
            <a:rPr lang="pl-PL" sz="1100" kern="1200">
              <a:solidFill>
                <a:sysClr val="windowText" lastClr="000000"/>
              </a:solidFill>
              <a:latin typeface="Calibri" panose="020F0502020204030204"/>
              <a:ea typeface="+mn-ea"/>
              <a:cs typeface="+mn-cs"/>
            </a:rPr>
            <a:t>)</a:t>
          </a:r>
        </a:p>
      </dsp:txBody>
      <dsp:txXfrm>
        <a:off x="2348801" y="24101"/>
        <a:ext cx="1255522" cy="727537"/>
      </dsp:txXfrm>
    </dsp:sp>
    <dsp:sp modelId="{484FEDF6-31DE-4BFE-9049-993BCC10D187}">
      <dsp:nvSpPr>
        <dsp:cNvPr id="0" name=""/>
        <dsp:cNvSpPr/>
      </dsp:nvSpPr>
      <dsp:spPr>
        <a:xfrm>
          <a:off x="2456245" y="774273"/>
          <a:ext cx="130079" cy="487797"/>
        </a:xfrm>
        <a:custGeom>
          <a:avLst/>
          <a:gdLst/>
          <a:ahLst/>
          <a:cxnLst/>
          <a:rect l="0" t="0" r="0" b="0"/>
          <a:pathLst>
            <a:path>
              <a:moveTo>
                <a:pt x="0" y="0"/>
              </a:moveTo>
              <a:lnTo>
                <a:pt x="0" y="527039"/>
              </a:lnTo>
              <a:lnTo>
                <a:pt x="140543" y="527039"/>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9D8BCDA-4330-4A0D-B8B8-91B3A115F783}">
      <dsp:nvSpPr>
        <dsp:cNvPr id="0" name=""/>
        <dsp:cNvSpPr/>
      </dsp:nvSpPr>
      <dsp:spPr>
        <a:xfrm>
          <a:off x="2586324" y="936872"/>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o wydaniu DŚU</a:t>
          </a:r>
        </a:p>
      </dsp:txBody>
      <dsp:txXfrm>
        <a:off x="2605373" y="955921"/>
        <a:ext cx="1002536" cy="612298"/>
      </dsp:txXfrm>
    </dsp:sp>
    <dsp:sp modelId="{EBB5A896-243C-4DFE-BFD1-6BE5AF4D4293}">
      <dsp:nvSpPr>
        <dsp:cNvPr id="0" name=""/>
        <dsp:cNvSpPr/>
      </dsp:nvSpPr>
      <dsp:spPr>
        <a:xfrm>
          <a:off x="2456245" y="774273"/>
          <a:ext cx="130079" cy="1300792"/>
        </a:xfrm>
        <a:custGeom>
          <a:avLst/>
          <a:gdLst/>
          <a:ahLst/>
          <a:cxnLst/>
          <a:rect l="0" t="0" r="0" b="0"/>
          <a:pathLst>
            <a:path>
              <a:moveTo>
                <a:pt x="0" y="0"/>
              </a:moveTo>
              <a:lnTo>
                <a:pt x="0" y="1405437"/>
              </a:lnTo>
              <a:lnTo>
                <a:pt x="140543" y="1405437"/>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549765DC-25A7-4631-B6BB-B807133F9CE7}">
      <dsp:nvSpPr>
        <dsp:cNvPr id="0" name=""/>
        <dsp:cNvSpPr/>
      </dsp:nvSpPr>
      <dsp:spPr>
        <a:xfrm>
          <a:off x="2586324" y="1749868"/>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o wydaniu zezwolenia poprzedzonego DŚU</a:t>
          </a:r>
        </a:p>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(od 13.05.2021)</a:t>
          </a:r>
        </a:p>
      </dsp:txBody>
      <dsp:txXfrm>
        <a:off x="2605373" y="1768917"/>
        <a:ext cx="1002536" cy="612298"/>
      </dsp:txXfrm>
    </dsp:sp>
    <dsp:sp modelId="{058C023E-970C-4402-B393-3543F01A0188}">
      <dsp:nvSpPr>
        <dsp:cNvPr id="0" name=""/>
        <dsp:cNvSpPr/>
      </dsp:nvSpPr>
      <dsp:spPr>
        <a:xfrm>
          <a:off x="3975454" y="0"/>
          <a:ext cx="1300792" cy="744892"/>
        </a:xfrm>
        <a:prstGeom prst="roundRect">
          <a:avLst>
            <a:gd name="adj" fmla="val 10000"/>
          </a:avLst>
        </a:prstGeom>
        <a:gradFill rotWithShape="0">
          <a:gsLst>
            <a:gs pos="0">
              <a:srgbClr val="70AD47">
                <a:hueOff val="0"/>
                <a:satOff val="0"/>
                <a:lumOff val="0"/>
                <a:alphaOff val="0"/>
                <a:lumMod val="110000"/>
                <a:satMod val="105000"/>
                <a:tint val="67000"/>
              </a:srgbClr>
            </a:gs>
            <a:gs pos="50000">
              <a:srgbClr val="70AD47">
                <a:hueOff val="0"/>
                <a:satOff val="0"/>
                <a:lumOff val="0"/>
                <a:alphaOff val="0"/>
                <a:lumMod val="105000"/>
                <a:satMod val="103000"/>
                <a:tint val="73000"/>
              </a:srgbClr>
            </a:gs>
            <a:gs pos="100000">
              <a:srgbClr val="70AD47">
                <a:hueOff val="0"/>
                <a:satOff val="0"/>
                <a:lumOff val="0"/>
                <a:alphaOff val="0"/>
                <a:lumMod val="105000"/>
                <a:satMod val="109000"/>
                <a:tint val="81000"/>
              </a:srgb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pl-PL" sz="1000" b="1" kern="1200">
              <a:solidFill>
                <a:sysClr val="windowText" lastClr="000000"/>
              </a:solidFill>
              <a:latin typeface="Calibri" panose="020F0502020204030204"/>
              <a:ea typeface="+mn-ea"/>
              <a:cs typeface="+mn-cs"/>
            </a:rPr>
            <a:t>PUBLIKACJA TREŚCI DECYZJI </a:t>
          </a:r>
        </a:p>
        <a:p>
          <a:pPr marL="0" lvl="0" indent="0" algn="ctr" defTabSz="444500">
            <a:lnSpc>
              <a:spcPct val="90000"/>
            </a:lnSpc>
            <a:spcBef>
              <a:spcPct val="0"/>
            </a:spcBef>
            <a:spcAft>
              <a:spcPct val="35000"/>
            </a:spcAft>
            <a:buNone/>
          </a:pPr>
          <a:r>
            <a:rPr lang="pl-PL" sz="1000" b="1" kern="1200">
              <a:solidFill>
                <a:sysClr val="windowText" lastClr="000000"/>
              </a:solidFill>
              <a:latin typeface="Calibri" panose="020F0502020204030204"/>
              <a:ea typeface="+mn-ea"/>
              <a:cs typeface="+mn-cs"/>
            </a:rPr>
            <a:t>(14 dni)</a:t>
          </a:r>
        </a:p>
      </dsp:txBody>
      <dsp:txXfrm>
        <a:off x="3997271" y="21817"/>
        <a:ext cx="1257158" cy="701258"/>
      </dsp:txXfrm>
    </dsp:sp>
    <dsp:sp modelId="{9B74B7DB-2398-4A45-A186-526283FB5C2A}">
      <dsp:nvSpPr>
        <dsp:cNvPr id="0" name=""/>
        <dsp:cNvSpPr/>
      </dsp:nvSpPr>
      <dsp:spPr>
        <a:xfrm>
          <a:off x="4105533" y="744892"/>
          <a:ext cx="106782" cy="489263"/>
        </a:xfrm>
        <a:custGeom>
          <a:avLst/>
          <a:gdLst/>
          <a:ahLst/>
          <a:cxnLst/>
          <a:rect l="0" t="0" r="0" b="0"/>
          <a:pathLst>
            <a:path>
              <a:moveTo>
                <a:pt x="0" y="0"/>
              </a:moveTo>
              <a:lnTo>
                <a:pt x="0" y="527718"/>
              </a:lnTo>
              <a:lnTo>
                <a:pt x="115372" y="527718"/>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B895149-1B78-4CC2-BA9A-CDB9DEEB6CF5}">
      <dsp:nvSpPr>
        <dsp:cNvPr id="0" name=""/>
        <dsp:cNvSpPr/>
      </dsp:nvSpPr>
      <dsp:spPr>
        <a:xfrm>
          <a:off x="4212315" y="908957"/>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DŚU</a:t>
          </a:r>
        </a:p>
      </dsp:txBody>
      <dsp:txXfrm>
        <a:off x="4231364" y="928006"/>
        <a:ext cx="1002536" cy="612298"/>
      </dsp:txXfrm>
    </dsp:sp>
    <dsp:sp modelId="{07FC43DC-64CC-4D02-A936-84B02C03A636}">
      <dsp:nvSpPr>
        <dsp:cNvPr id="0" name=""/>
        <dsp:cNvSpPr/>
      </dsp:nvSpPr>
      <dsp:spPr>
        <a:xfrm>
          <a:off x="4105533" y="744892"/>
          <a:ext cx="106782" cy="1302259"/>
        </a:xfrm>
        <a:custGeom>
          <a:avLst/>
          <a:gdLst/>
          <a:ahLst/>
          <a:cxnLst/>
          <a:rect l="0" t="0" r="0" b="0"/>
          <a:pathLst>
            <a:path>
              <a:moveTo>
                <a:pt x="0" y="0"/>
              </a:moveTo>
              <a:lnTo>
                <a:pt x="0" y="1406117"/>
              </a:lnTo>
              <a:lnTo>
                <a:pt x="115372" y="1406117"/>
              </a:lnTo>
            </a:path>
          </a:pathLst>
        </a:custGeom>
        <a:noFill/>
        <a:ln w="12700" cap="flat" cmpd="sng" algn="ctr">
          <a:solidFill>
            <a:srgbClr val="70AD47">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2E5A983-6327-4079-8700-789B0B58F4C6}">
      <dsp:nvSpPr>
        <dsp:cNvPr id="0" name=""/>
        <dsp:cNvSpPr/>
      </dsp:nvSpPr>
      <dsp:spPr>
        <a:xfrm>
          <a:off x="4212315" y="1721953"/>
          <a:ext cx="1040634" cy="650396"/>
        </a:xfrm>
        <a:prstGeom prst="roundRect">
          <a:avLst>
            <a:gd name="adj" fmla="val 10000"/>
          </a:avLst>
        </a:prstGeom>
        <a:solidFill>
          <a:sysClr val="window" lastClr="FFFFFF">
            <a:alpha val="90000"/>
            <a:hueOff val="0"/>
            <a:satOff val="0"/>
            <a:lumOff val="0"/>
            <a:alphaOff val="0"/>
          </a:sysClr>
        </a:solidFill>
        <a:ln w="6350" cap="flat" cmpd="sng" algn="ctr">
          <a:solidFill>
            <a:srgbClr val="70AD47">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pl-PL" sz="900" kern="1200">
              <a:solidFill>
                <a:sysClr val="windowText" lastClr="000000">
                  <a:hueOff val="0"/>
                  <a:satOff val="0"/>
                  <a:lumOff val="0"/>
                  <a:alphaOff val="0"/>
                </a:sysClr>
              </a:solidFill>
              <a:latin typeface="Calibri" panose="020F0502020204030204"/>
              <a:ea typeface="+mn-ea"/>
              <a:cs typeface="+mn-cs"/>
            </a:rPr>
            <a:t>zezwolenia poprzedzonego DŚU (od 13.05.2021)</a:t>
          </a:r>
        </a:p>
      </dsp:txBody>
      <dsp:txXfrm>
        <a:off x="4231364" y="1741002"/>
        <a:ext cx="1002536" cy="612298"/>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80884-E9A2-4D09-AC37-D3D152F77B76}">
      <dsp:nvSpPr>
        <dsp:cNvPr id="0" name=""/>
        <dsp:cNvSpPr/>
      </dsp:nvSpPr>
      <dsp:spPr>
        <a:xfrm>
          <a:off x="181234" y="411154"/>
          <a:ext cx="1320229" cy="1204734"/>
        </a:xfrm>
        <a:prstGeom prst="roundRect">
          <a:avLst>
            <a:gd name="adj" fmla="val 10000"/>
          </a:avLst>
        </a:prstGeom>
        <a:solidFill>
          <a:sysClr val="window" lastClr="FFFFFF">
            <a:alpha val="90000"/>
            <a:hueOff val="0"/>
            <a:satOff val="0"/>
            <a:lumOff val="0"/>
            <a:alphaOff val="0"/>
          </a:sysClr>
        </a:solidFill>
        <a:ln w="12700" cap="flat" cmpd="sng" algn="ctr">
          <a:solidFill>
            <a:srgbClr val="ED7D31">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ctr" defTabSz="533400">
            <a:lnSpc>
              <a:spcPct val="90000"/>
            </a:lnSpc>
            <a:spcBef>
              <a:spcPct val="0"/>
            </a:spcBef>
            <a:spcAft>
              <a:spcPct val="15000"/>
            </a:spcAft>
            <a:buChar char="•"/>
          </a:pPr>
          <a:endParaRPr lang="pl-PL" sz="1200" b="1" kern="1200">
            <a:solidFill>
              <a:sysClr val="windowText" lastClr="000000">
                <a:hueOff val="0"/>
                <a:satOff val="0"/>
                <a:lumOff val="0"/>
                <a:alphaOff val="0"/>
              </a:sysClr>
            </a:solidFill>
            <a:latin typeface="Calibri" panose="020F0502020204030204"/>
            <a:ea typeface="+mn-ea"/>
            <a:cs typeface="+mn-cs"/>
          </a:endParaRPr>
        </a:p>
        <a:p>
          <a:pPr marL="57150" lvl="1" indent="-57150" algn="ctr" defTabSz="488950">
            <a:lnSpc>
              <a:spcPct val="90000"/>
            </a:lnSpc>
            <a:spcBef>
              <a:spcPct val="0"/>
            </a:spcBef>
            <a:spcAft>
              <a:spcPct val="15000"/>
            </a:spcAft>
            <a:buNone/>
          </a:pPr>
          <a:r>
            <a:rPr lang="pl-PL" sz="1100" b="1" kern="1200">
              <a:solidFill>
                <a:sysClr val="windowText" lastClr="000000">
                  <a:hueOff val="0"/>
                  <a:satOff val="0"/>
                  <a:lumOff val="0"/>
                  <a:alphaOff val="0"/>
                </a:sysClr>
              </a:solidFill>
              <a:latin typeface="Calibri" panose="020F0502020204030204"/>
              <a:ea typeface="+mn-ea"/>
              <a:cs typeface="+mn-cs"/>
            </a:rPr>
            <a:t>WNIOSEK </a:t>
          </a:r>
          <a:br>
            <a:rPr lang="pl-PL" sz="1100" b="1" kern="1200">
              <a:solidFill>
                <a:sysClr val="windowText" lastClr="000000">
                  <a:hueOff val="0"/>
                  <a:satOff val="0"/>
                  <a:lumOff val="0"/>
                  <a:alphaOff val="0"/>
                </a:sysClr>
              </a:solidFill>
              <a:latin typeface="Calibri" panose="020F0502020204030204"/>
              <a:ea typeface="+mn-ea"/>
              <a:cs typeface="+mn-cs"/>
            </a:rPr>
          </a:br>
          <a:r>
            <a:rPr lang="pl-PL" sz="1100" b="1" kern="1200">
              <a:solidFill>
                <a:sysClr val="windowText" lastClr="000000">
                  <a:hueOff val="0"/>
                  <a:satOff val="0"/>
                  <a:lumOff val="0"/>
                  <a:alphaOff val="0"/>
                </a:sysClr>
              </a:solidFill>
              <a:latin typeface="Calibri" panose="020F0502020204030204"/>
              <a:ea typeface="+mn-ea"/>
              <a:cs typeface="+mn-cs"/>
            </a:rPr>
            <a:t>O WYDANIE ZEZWOLENIA</a:t>
          </a:r>
          <a:endParaRPr lang="pl-PL" sz="1200" b="1" kern="1200">
            <a:solidFill>
              <a:sysClr val="windowText" lastClr="000000">
                <a:hueOff val="0"/>
                <a:satOff val="0"/>
                <a:lumOff val="0"/>
                <a:alphaOff val="0"/>
              </a:sysClr>
            </a:solidFill>
            <a:latin typeface="Calibri" panose="020F0502020204030204"/>
            <a:ea typeface="+mn-ea"/>
            <a:cs typeface="+mn-cs"/>
          </a:endParaRPr>
        </a:p>
      </dsp:txBody>
      <dsp:txXfrm>
        <a:off x="208958" y="438878"/>
        <a:ext cx="1264781" cy="891129"/>
      </dsp:txXfrm>
    </dsp:sp>
    <dsp:sp modelId="{471AD6AB-DAED-47D5-87BA-9D5725EA2944}">
      <dsp:nvSpPr>
        <dsp:cNvPr id="0" name=""/>
        <dsp:cNvSpPr/>
      </dsp:nvSpPr>
      <dsp:spPr>
        <a:xfrm rot="21355207">
          <a:off x="1017445" y="403012"/>
          <a:ext cx="1749278" cy="1780472"/>
        </a:xfrm>
        <a:prstGeom prst="leftCircularArrow">
          <a:avLst>
            <a:gd name="adj1" fmla="val 2430"/>
            <a:gd name="adj2" fmla="val 294021"/>
            <a:gd name="adj3" fmla="val 1801177"/>
            <a:gd name="adj4" fmla="val 8756135"/>
            <a:gd name="adj5" fmla="val 2835"/>
          </a:avLst>
        </a:prstGeom>
        <a:solidFill>
          <a:srgbClr val="ED7D31">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C2C32D4C-4EF8-4B74-9A46-B2215234C972}">
      <dsp:nvSpPr>
        <dsp:cNvPr id="0" name=""/>
        <dsp:cNvSpPr/>
      </dsp:nvSpPr>
      <dsp:spPr>
        <a:xfrm>
          <a:off x="423326" y="1466865"/>
          <a:ext cx="1080435" cy="362520"/>
        </a:xfrm>
        <a:prstGeom prst="roundRect">
          <a:avLst>
            <a:gd name="adj" fmla="val 10000"/>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pl-PL" sz="1100" b="1" kern="1200">
              <a:solidFill>
                <a:sysClr val="window" lastClr="FFFFFF"/>
              </a:solidFill>
              <a:latin typeface="Calibri" panose="020F0502020204030204"/>
              <a:ea typeface="+mn-ea"/>
              <a:cs typeface="+mn-cs"/>
            </a:rPr>
            <a:t>RAPORT OOŚ</a:t>
          </a:r>
        </a:p>
      </dsp:txBody>
      <dsp:txXfrm>
        <a:off x="433944" y="1477483"/>
        <a:ext cx="1059199" cy="341284"/>
      </dsp:txXfrm>
    </dsp:sp>
    <dsp:sp modelId="{27B79C0E-702C-4CA4-8781-FAF132276FE3}">
      <dsp:nvSpPr>
        <dsp:cNvPr id="0" name=""/>
        <dsp:cNvSpPr/>
      </dsp:nvSpPr>
      <dsp:spPr>
        <a:xfrm>
          <a:off x="1921843" y="447695"/>
          <a:ext cx="1494408" cy="1134597"/>
        </a:xfrm>
        <a:prstGeom prst="roundRect">
          <a:avLst>
            <a:gd name="adj" fmla="val 10000"/>
          </a:avLst>
        </a:prstGeom>
        <a:solidFill>
          <a:sysClr val="window" lastClr="FFFFFF">
            <a:alpha val="90000"/>
            <a:hueOff val="0"/>
            <a:satOff val="0"/>
            <a:lumOff val="0"/>
            <a:alphaOff val="0"/>
          </a:sysClr>
        </a:solidFill>
        <a:ln w="12700" cap="flat" cmpd="sng" algn="ctr">
          <a:solidFill>
            <a:srgbClr val="ED7D31">
              <a:hueOff val="-727682"/>
              <a:satOff val="-41964"/>
              <a:lumOff val="4314"/>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ctr" defTabSz="533400">
            <a:lnSpc>
              <a:spcPct val="90000"/>
            </a:lnSpc>
            <a:spcBef>
              <a:spcPct val="0"/>
            </a:spcBef>
            <a:spcAft>
              <a:spcPct val="15000"/>
            </a:spcAft>
            <a:buNone/>
          </a:pPr>
          <a:r>
            <a:rPr lang="pl-PL" sz="1200" b="1" kern="1200">
              <a:solidFill>
                <a:sysClr val="windowText" lastClr="000000">
                  <a:hueOff val="0"/>
                  <a:satOff val="0"/>
                  <a:lumOff val="0"/>
                  <a:alphaOff val="0"/>
                </a:sysClr>
              </a:solidFill>
              <a:latin typeface="Calibri" panose="020F0502020204030204"/>
              <a:ea typeface="+mn-ea"/>
              <a:cs typeface="+mn-cs"/>
            </a:rPr>
            <a:t>PONOWNA OOŚ </a:t>
          </a:r>
          <a:br>
            <a:rPr lang="pl-PL" sz="1400" b="1" kern="1200">
              <a:solidFill>
                <a:sysClr val="windowText" lastClr="000000">
                  <a:hueOff val="0"/>
                  <a:satOff val="0"/>
                  <a:lumOff val="0"/>
                  <a:alphaOff val="0"/>
                </a:sysClr>
              </a:solidFill>
              <a:latin typeface="Calibri" panose="020F0502020204030204"/>
              <a:ea typeface="+mn-ea"/>
              <a:cs typeface="+mn-cs"/>
            </a:rPr>
          </a:br>
          <a:r>
            <a:rPr lang="pl-PL" sz="1100" b="0" kern="1200">
              <a:solidFill>
                <a:sysClr val="windowText" lastClr="000000">
                  <a:hueOff val="0"/>
                  <a:satOff val="0"/>
                  <a:lumOff val="0"/>
                  <a:alphaOff val="0"/>
                </a:sysClr>
              </a:solidFill>
              <a:latin typeface="Calibri" panose="020F0502020204030204"/>
              <a:ea typeface="+mn-ea"/>
              <a:cs typeface="+mn-cs"/>
            </a:rPr>
            <a:t>(RDOŚ / GDOŚ)</a:t>
          </a:r>
          <a:endParaRPr lang="pl-PL" sz="1400" b="1" kern="1200">
            <a:solidFill>
              <a:sysClr val="windowText" lastClr="000000">
                <a:hueOff val="0"/>
                <a:satOff val="0"/>
                <a:lumOff val="0"/>
                <a:alphaOff val="0"/>
              </a:sysClr>
            </a:solidFill>
            <a:latin typeface="Calibri" panose="020F0502020204030204"/>
            <a:ea typeface="+mn-ea"/>
            <a:cs typeface="+mn-cs"/>
          </a:endParaRPr>
        </a:p>
      </dsp:txBody>
      <dsp:txXfrm>
        <a:off x="1947953" y="716933"/>
        <a:ext cx="1442188" cy="839249"/>
      </dsp:txXfrm>
    </dsp:sp>
    <dsp:sp modelId="{5E5ED23B-AB28-4A91-8AAD-1305EDBA7141}">
      <dsp:nvSpPr>
        <dsp:cNvPr id="0" name=""/>
        <dsp:cNvSpPr/>
      </dsp:nvSpPr>
      <dsp:spPr>
        <a:xfrm rot="634126">
          <a:off x="2938730" y="-208012"/>
          <a:ext cx="1450310" cy="1540032"/>
        </a:xfrm>
        <a:prstGeom prst="circularArrow">
          <a:avLst>
            <a:gd name="adj1" fmla="val 2562"/>
            <a:gd name="adj2" fmla="val 310963"/>
            <a:gd name="adj3" fmla="val 19694329"/>
            <a:gd name="adj4" fmla="val 12756314"/>
            <a:gd name="adj5" fmla="val 2989"/>
          </a:avLst>
        </a:prstGeom>
        <a:solidFill>
          <a:srgbClr val="ED7D31">
            <a:hueOff val="-1455363"/>
            <a:satOff val="-83928"/>
            <a:lumOff val="8628"/>
            <a:alphaOff val="0"/>
          </a:srgbClr>
        </a:solidFill>
        <a:ln>
          <a:noFill/>
        </a:ln>
        <a:effectLst/>
      </dsp:spPr>
      <dsp:style>
        <a:lnRef idx="0">
          <a:scrgbClr r="0" g="0" b="0"/>
        </a:lnRef>
        <a:fillRef idx="1">
          <a:scrgbClr r="0" g="0" b="0"/>
        </a:fillRef>
        <a:effectRef idx="0">
          <a:scrgbClr r="0" g="0" b="0"/>
        </a:effectRef>
        <a:fontRef idx="minor">
          <a:schemeClr val="lt1"/>
        </a:fontRef>
      </dsp:style>
    </dsp:sp>
    <dsp:sp modelId="{DB30A3EE-20FA-442B-A512-05E812700A37}">
      <dsp:nvSpPr>
        <dsp:cNvPr id="0" name=""/>
        <dsp:cNvSpPr/>
      </dsp:nvSpPr>
      <dsp:spPr>
        <a:xfrm>
          <a:off x="2245091" y="244222"/>
          <a:ext cx="1222999" cy="429653"/>
        </a:xfrm>
        <a:prstGeom prst="roundRect">
          <a:avLst>
            <a:gd name="adj" fmla="val 10000"/>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pl-PL" sz="1100" b="1" kern="1200">
              <a:solidFill>
                <a:sysClr val="window" lastClr="FFFFFF"/>
              </a:solidFill>
              <a:latin typeface="Calibri" panose="020F0502020204030204"/>
              <a:ea typeface="+mn-ea"/>
              <a:cs typeface="+mn-cs"/>
            </a:rPr>
            <a:t>POSTANOWIENIE UZGADNIAJĄCE</a:t>
          </a:r>
        </a:p>
      </dsp:txBody>
      <dsp:txXfrm>
        <a:off x="2257675" y="256806"/>
        <a:ext cx="1197831" cy="404485"/>
      </dsp:txXfrm>
    </dsp:sp>
    <dsp:sp modelId="{57A1BD2A-17CC-4B90-ADB9-71D74E10905C}">
      <dsp:nvSpPr>
        <dsp:cNvPr id="0" name=""/>
        <dsp:cNvSpPr/>
      </dsp:nvSpPr>
      <dsp:spPr>
        <a:xfrm>
          <a:off x="3584264" y="362334"/>
          <a:ext cx="1273846" cy="1174658"/>
        </a:xfrm>
        <a:prstGeom prst="roundRect">
          <a:avLst>
            <a:gd name="adj" fmla="val 10000"/>
          </a:avLst>
        </a:prstGeom>
        <a:solidFill>
          <a:sysClr val="window" lastClr="FFFFFF">
            <a:alpha val="90000"/>
            <a:hueOff val="0"/>
            <a:satOff val="0"/>
            <a:lumOff val="0"/>
            <a:alphaOff val="0"/>
          </a:sys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ctr" defTabSz="533400">
            <a:lnSpc>
              <a:spcPct val="90000"/>
            </a:lnSpc>
            <a:spcBef>
              <a:spcPct val="0"/>
            </a:spcBef>
            <a:spcAft>
              <a:spcPct val="15000"/>
            </a:spcAft>
            <a:buChar char="•"/>
          </a:pPr>
          <a:endParaRPr lang="pl-PL" sz="1200" b="0" kern="1200">
            <a:solidFill>
              <a:sysClr val="windowText" lastClr="000000">
                <a:hueOff val="0"/>
                <a:satOff val="0"/>
                <a:lumOff val="0"/>
                <a:alphaOff val="0"/>
              </a:sysClr>
            </a:solidFill>
            <a:latin typeface="Calibri" panose="020F0502020204030204"/>
            <a:ea typeface="+mn-ea"/>
            <a:cs typeface="+mn-cs"/>
          </a:endParaRPr>
        </a:p>
      </dsp:txBody>
      <dsp:txXfrm>
        <a:off x="3611296" y="389366"/>
        <a:ext cx="1219782" cy="868882"/>
      </dsp:txXfrm>
    </dsp:sp>
    <dsp:sp modelId="{AD27189C-A9E5-4F4F-B10D-ACA3217A61C2}">
      <dsp:nvSpPr>
        <dsp:cNvPr id="0" name=""/>
        <dsp:cNvSpPr/>
      </dsp:nvSpPr>
      <dsp:spPr>
        <a:xfrm>
          <a:off x="3595515" y="422158"/>
          <a:ext cx="1380678" cy="1078164"/>
        </a:xfrm>
        <a:prstGeom prst="roundRect">
          <a:avLst>
            <a:gd name="adj" fmla="val 10000"/>
          </a:avLst>
        </a:prstGeom>
        <a:solidFill>
          <a:srgbClr val="E7E6E6"/>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pl-PL" sz="1200" b="1" kern="1200">
              <a:solidFill>
                <a:sysClr val="windowText" lastClr="000000"/>
              </a:solidFill>
              <a:latin typeface="Calibri" panose="020F0502020204030204"/>
              <a:ea typeface="+mn-ea"/>
              <a:cs typeface="+mn-cs"/>
            </a:rPr>
            <a:t>ZEZWOLENIE</a:t>
          </a:r>
        </a:p>
      </dsp:txBody>
      <dsp:txXfrm>
        <a:off x="3627093" y="453736"/>
        <a:ext cx="1317522" cy="1015008"/>
      </dsp:txXfrm>
    </dsp:sp>
  </dsp:spTree>
</dsp:drawing>
</file>

<file path=word/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word/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25392A349535A249B00010F3DF625AA9" ma:contentTypeVersion="13" ma:contentTypeDescription="Utwórz nowy dokument." ma:contentTypeScope="" ma:versionID="341e4afd0dddb3d614687108a010e78b">
  <xsd:schema xmlns:xsd="http://www.w3.org/2001/XMLSchema" xmlns:xs="http://www.w3.org/2001/XMLSchema" xmlns:p="http://schemas.microsoft.com/office/2006/metadata/properties" xmlns:ns2="583db7d5-f609-4480-bf4a-3c3ffd6f2d39" xmlns:ns3="cb4f170d-d2c7-4190-b720-59e584736ee6" targetNamespace="http://schemas.microsoft.com/office/2006/metadata/properties" ma:root="true" ma:fieldsID="dc0733f9c0d44c440720d3587504dc3b" ns2:_="" ns3:_="">
    <xsd:import namespace="583db7d5-f609-4480-bf4a-3c3ffd6f2d39"/>
    <xsd:import namespace="cb4f170d-d2c7-4190-b720-59e584736ee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3db7d5-f609-4480-bf4a-3c3ffd6f2d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Tagi obrazów" ma:readOnly="false" ma:fieldId="{5cf76f15-5ced-4ddc-b409-7134ff3c332f}" ma:taxonomyMulti="true" ma:sspId="41019a92-777b-486d-9a0c-65d87c7c61c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b4f170d-d2c7-4190-b720-59e584736ee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878ef32-6ecd-45ed-820e-83691f9aa316}" ma:internalName="TaxCatchAll" ma:showField="CatchAllData" ma:web="cb4f170d-d2c7-4190-b720-59e584736ee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83db7d5-f609-4480-bf4a-3c3ffd6f2d39">
      <Terms xmlns="http://schemas.microsoft.com/office/infopath/2007/PartnerControls"/>
    </lcf76f155ced4ddcb4097134ff3c332f>
    <TaxCatchAll xmlns="cb4f170d-d2c7-4190-b720-59e584736ee6" xsi:nil="true"/>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C048A313-F3AA-4D35-A6B2-A1D7AF9452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3db7d5-f609-4480-bf4a-3c3ffd6f2d39"/>
    <ds:schemaRef ds:uri="cb4f170d-d2c7-4190-b720-59e584736e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00B360-5A0A-427E-BB78-D4CCBC97F102}">
  <ds:schemaRefs>
    <ds:schemaRef ds:uri="http://schemas.microsoft.com/sharepoint/v3/contenttype/forms"/>
  </ds:schemaRefs>
</ds:datastoreItem>
</file>

<file path=customXml/itemProps3.xml><?xml version="1.0" encoding="utf-8"?>
<ds:datastoreItem xmlns:ds="http://schemas.openxmlformats.org/officeDocument/2006/customXml" ds:itemID="{80F785ED-D1B9-4D1D-AB56-4F5A31B69D4A}">
  <ds:schemaRefs>
    <ds:schemaRef ds:uri="http://www.w3.org/2001/XMLSchema"/>
  </ds:schemaRefs>
</ds:datastoreItem>
</file>

<file path=customXml/itemProps4.xml><?xml version="1.0" encoding="utf-8"?>
<ds:datastoreItem xmlns:ds="http://schemas.openxmlformats.org/officeDocument/2006/customXml" ds:itemID="{A56CF2BF-E39C-4B06-984A-7F75ED322D3F}">
  <ds:schemaRefs>
    <ds:schemaRef ds:uri="http://schemas.microsoft.com/office/2006/metadata/properties"/>
    <ds:schemaRef ds:uri="http://schemas.microsoft.com/office/infopath/2007/PartnerControls"/>
    <ds:schemaRef ds:uri="583db7d5-f609-4480-bf4a-3c3ffd6f2d39"/>
    <ds:schemaRef ds:uri="cb4f170d-d2c7-4190-b720-59e584736ee6"/>
  </ds:schemaRefs>
</ds:datastoreItem>
</file>

<file path=customXml/itemProps5.xml><?xml version="1.0" encoding="utf-8"?>
<ds:datastoreItem xmlns:ds="http://schemas.openxmlformats.org/officeDocument/2006/customXml" ds:itemID="{3E5E6869-4A84-479A-AD8E-54A6C2E8298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21</Pages>
  <Words>6515</Words>
  <Characters>39091</Characters>
  <Application>Microsoft Office Word</Application>
  <DocSecurity>0</DocSecurity>
  <Lines>325</Lines>
  <Paragraphs>91</Paragraphs>
  <ScaleCrop>false</ScaleCrop>
  <HeadingPairs>
    <vt:vector size="2" baseType="variant">
      <vt:variant>
        <vt:lpstr>Tytuł</vt:lpstr>
      </vt:variant>
      <vt:variant>
        <vt:i4>1</vt:i4>
      </vt:variant>
    </vt:vector>
  </HeadingPairs>
  <TitlesOfParts>
    <vt:vector size="1" baseType="lpstr">
      <vt:lpstr>Załącznik do uchwały nr  1407/41/24 ZWP z dn. 14.11.2024 r.</vt:lpstr>
    </vt:vector>
  </TitlesOfParts>
  <Company>UMWP</Company>
  <LinksUpToDate>false</LinksUpToDate>
  <CharactersWithSpaces>45515</CharactersWithSpaces>
  <SharedDoc>false</SharedDoc>
  <HLinks>
    <vt:vector size="180" baseType="variant">
      <vt:variant>
        <vt:i4>8323170</vt:i4>
      </vt:variant>
      <vt:variant>
        <vt:i4>135</vt:i4>
      </vt:variant>
      <vt:variant>
        <vt:i4>0</vt:i4>
      </vt:variant>
      <vt:variant>
        <vt:i4>5</vt:i4>
      </vt:variant>
      <vt:variant>
        <vt:lpwstr>http://www.uokik.gov.pl/download.php?id=413</vt:lpwstr>
      </vt:variant>
      <vt:variant>
        <vt:lpwstr/>
      </vt:variant>
      <vt:variant>
        <vt:i4>2424930</vt:i4>
      </vt:variant>
      <vt:variant>
        <vt:i4>129</vt:i4>
      </vt:variant>
      <vt:variant>
        <vt:i4>0</vt:i4>
      </vt:variant>
      <vt:variant>
        <vt:i4>5</vt:i4>
      </vt:variant>
      <vt:variant>
        <vt:lpwstr>https://instrukcje.cst2021.gov.pl/wod/sekcja-XII-informacje-o-wniosku/</vt:lpwstr>
      </vt:variant>
      <vt:variant>
        <vt:lpwstr/>
      </vt:variant>
      <vt:variant>
        <vt:i4>2621474</vt:i4>
      </vt:variant>
      <vt:variant>
        <vt:i4>126</vt:i4>
      </vt:variant>
      <vt:variant>
        <vt:i4>0</vt:i4>
      </vt:variant>
      <vt:variant>
        <vt:i4>5</vt:i4>
      </vt:variant>
      <vt:variant>
        <vt:lpwstr>https://instrukcje.cst2021.gov.pl/wod/sekcja-XI-zalaczniki/</vt:lpwstr>
      </vt:variant>
      <vt:variant>
        <vt:lpwstr/>
      </vt:variant>
      <vt:variant>
        <vt:i4>65616</vt:i4>
      </vt:variant>
      <vt:variant>
        <vt:i4>123</vt:i4>
      </vt:variant>
      <vt:variant>
        <vt:i4>0</vt:i4>
      </vt:variant>
      <vt:variant>
        <vt:i4>5</vt:i4>
      </vt:variant>
      <vt:variant>
        <vt:lpwstr>https://instrukcje.cst2021.gov.pl/wod/sekcja-VIII-analiza-ryzyka/</vt:lpwstr>
      </vt:variant>
      <vt:variant>
        <vt:lpwstr/>
      </vt:variant>
      <vt:variant>
        <vt:i4>5177353</vt:i4>
      </vt:variant>
      <vt:variant>
        <vt:i4>120</vt:i4>
      </vt:variant>
      <vt:variant>
        <vt:i4>0</vt:i4>
      </vt:variant>
      <vt:variant>
        <vt:i4>5</vt:i4>
      </vt:variant>
      <vt:variant>
        <vt:lpwstr>https://instrukcje.cst2021.gov.pl/wod/sekcja-VII-zrodla-finansowania/</vt:lpwstr>
      </vt:variant>
      <vt:variant>
        <vt:lpwstr/>
      </vt:variant>
      <vt:variant>
        <vt:i4>4653058</vt:i4>
      </vt:variant>
      <vt:variant>
        <vt:i4>117</vt:i4>
      </vt:variant>
      <vt:variant>
        <vt:i4>0</vt:i4>
      </vt:variant>
      <vt:variant>
        <vt:i4>5</vt:i4>
      </vt:variant>
      <vt:variant>
        <vt:lpwstr>https://instrukcje.cst2021.gov.pl/wod/sekcja-VI-podsumowanie-budzetu/</vt:lpwstr>
      </vt:variant>
      <vt:variant>
        <vt:lpwstr/>
      </vt:variant>
      <vt:variant>
        <vt:i4>3735651</vt:i4>
      </vt:variant>
      <vt:variant>
        <vt:i4>114</vt:i4>
      </vt:variant>
      <vt:variant>
        <vt:i4>0</vt:i4>
      </vt:variant>
      <vt:variant>
        <vt:i4>5</vt:i4>
      </vt:variant>
      <vt:variant>
        <vt:lpwstr>https://instrukcje.cst2021.gov.pl/wod/sekcja-V-budzet-projektu/</vt:lpwstr>
      </vt:variant>
      <vt:variant>
        <vt:lpwstr/>
      </vt:variant>
      <vt:variant>
        <vt:i4>327772</vt:i4>
      </vt:variant>
      <vt:variant>
        <vt:i4>111</vt:i4>
      </vt:variant>
      <vt:variant>
        <vt:i4>0</vt:i4>
      </vt:variant>
      <vt:variant>
        <vt:i4>5</vt:i4>
      </vt:variant>
      <vt:variant>
        <vt:lpwstr>https://instrukcje.cst2021.gov.pl/wod/sekcja-IV-zadania/</vt:lpwstr>
      </vt:variant>
      <vt:variant>
        <vt:lpwstr/>
      </vt:variant>
      <vt:variant>
        <vt:i4>4194371</vt:i4>
      </vt:variant>
      <vt:variant>
        <vt:i4>108</vt:i4>
      </vt:variant>
      <vt:variant>
        <vt:i4>0</vt:i4>
      </vt:variant>
      <vt:variant>
        <vt:i4>5</vt:i4>
      </vt:variant>
      <vt:variant>
        <vt:lpwstr>https://instrukcje.cst2021.gov.pl/wod/sekcja-III-wskazniki-projektu/</vt:lpwstr>
      </vt:variant>
      <vt:variant>
        <vt:lpwstr/>
      </vt:variant>
      <vt:variant>
        <vt:i4>1245278</vt:i4>
      </vt:variant>
      <vt:variant>
        <vt:i4>105</vt:i4>
      </vt:variant>
      <vt:variant>
        <vt:i4>0</vt:i4>
      </vt:variant>
      <vt:variant>
        <vt:i4>5</vt:i4>
      </vt:variant>
      <vt:variant>
        <vt:lpwstr>https://instrukcje.cst2021.gov.pl/wod/sekcja-II-wnioskodawca-i-realizatorzy/</vt:lpwstr>
      </vt:variant>
      <vt:variant>
        <vt:lpwstr/>
      </vt:variant>
      <vt:variant>
        <vt:i4>2949231</vt:i4>
      </vt:variant>
      <vt:variant>
        <vt:i4>102</vt:i4>
      </vt:variant>
      <vt:variant>
        <vt:i4>0</vt:i4>
      </vt:variant>
      <vt:variant>
        <vt:i4>5</vt:i4>
      </vt:variant>
      <vt:variant>
        <vt:lpwstr>https://instrukcje.cst2021.gov.pl/wod/sekcja-I-informacje-o-projekcie/</vt:lpwstr>
      </vt:variant>
      <vt:variant>
        <vt:lpwstr/>
      </vt:variant>
      <vt:variant>
        <vt:i4>65558</vt:i4>
      </vt:variant>
      <vt:variant>
        <vt:i4>99</vt:i4>
      </vt:variant>
      <vt:variant>
        <vt:i4>0</vt:i4>
      </vt:variant>
      <vt:variant>
        <vt:i4>5</vt:i4>
      </vt:variant>
      <vt:variant>
        <vt:lpwstr>https://instrukcje.cst2021.gov.pl/wod/tworzenie-wniosku/</vt:lpwstr>
      </vt:variant>
      <vt:variant>
        <vt:lpwstr/>
      </vt:variant>
      <vt:variant>
        <vt:i4>2424866</vt:i4>
      </vt:variant>
      <vt:variant>
        <vt:i4>96</vt:i4>
      </vt:variant>
      <vt:variant>
        <vt:i4>0</vt:i4>
      </vt:variant>
      <vt:variant>
        <vt:i4>5</vt:i4>
      </vt:variant>
      <vt:variant>
        <vt:lpwstr>https://instrukcje.cst2021.gov.pl/wod/wyszukiwanie-naboru/</vt:lpwstr>
      </vt:variant>
      <vt:variant>
        <vt:lpwstr/>
      </vt:variant>
      <vt:variant>
        <vt:i4>3670113</vt:i4>
      </vt:variant>
      <vt:variant>
        <vt:i4>93</vt:i4>
      </vt:variant>
      <vt:variant>
        <vt:i4>0</vt:i4>
      </vt:variant>
      <vt:variant>
        <vt:i4>5</vt:i4>
      </vt:variant>
      <vt:variant>
        <vt:lpwstr>https://instrukcje.cst2021.gov.pl/wod/rejestracja-i-logowanie/</vt:lpwstr>
      </vt:variant>
      <vt:variant>
        <vt:lpwstr/>
      </vt:variant>
      <vt:variant>
        <vt:i4>2687075</vt:i4>
      </vt:variant>
      <vt:variant>
        <vt:i4>90</vt:i4>
      </vt:variant>
      <vt:variant>
        <vt:i4>0</vt:i4>
      </vt:variant>
      <vt:variant>
        <vt:i4>5</vt:i4>
      </vt:variant>
      <vt:variant>
        <vt:lpwstr>https://instrukcje.cst2021.gov.pl/?mod=wnioskodawca</vt:lpwstr>
      </vt:variant>
      <vt:variant>
        <vt:lpwstr/>
      </vt:variant>
      <vt:variant>
        <vt:i4>2097188</vt:i4>
      </vt:variant>
      <vt:variant>
        <vt:i4>87</vt:i4>
      </vt:variant>
      <vt:variant>
        <vt:i4>0</vt:i4>
      </vt:variant>
      <vt:variant>
        <vt:i4>5</vt:i4>
      </vt:variant>
      <vt:variant>
        <vt:lpwstr>https://wod.cst2021.gov.pl/</vt:lpwstr>
      </vt:variant>
      <vt:variant>
        <vt:lpwstr/>
      </vt:variant>
      <vt:variant>
        <vt:i4>1245245</vt:i4>
      </vt:variant>
      <vt:variant>
        <vt:i4>80</vt:i4>
      </vt:variant>
      <vt:variant>
        <vt:i4>0</vt:i4>
      </vt:variant>
      <vt:variant>
        <vt:i4>5</vt:i4>
      </vt:variant>
      <vt:variant>
        <vt:lpwstr/>
      </vt:variant>
      <vt:variant>
        <vt:lpwstr>_Toc140150918</vt:lpwstr>
      </vt:variant>
      <vt:variant>
        <vt:i4>1245245</vt:i4>
      </vt:variant>
      <vt:variant>
        <vt:i4>74</vt:i4>
      </vt:variant>
      <vt:variant>
        <vt:i4>0</vt:i4>
      </vt:variant>
      <vt:variant>
        <vt:i4>5</vt:i4>
      </vt:variant>
      <vt:variant>
        <vt:lpwstr/>
      </vt:variant>
      <vt:variant>
        <vt:lpwstr>_Toc140150917</vt:lpwstr>
      </vt:variant>
      <vt:variant>
        <vt:i4>1245245</vt:i4>
      </vt:variant>
      <vt:variant>
        <vt:i4>68</vt:i4>
      </vt:variant>
      <vt:variant>
        <vt:i4>0</vt:i4>
      </vt:variant>
      <vt:variant>
        <vt:i4>5</vt:i4>
      </vt:variant>
      <vt:variant>
        <vt:lpwstr/>
      </vt:variant>
      <vt:variant>
        <vt:lpwstr>_Toc140150916</vt:lpwstr>
      </vt:variant>
      <vt:variant>
        <vt:i4>1245245</vt:i4>
      </vt:variant>
      <vt:variant>
        <vt:i4>62</vt:i4>
      </vt:variant>
      <vt:variant>
        <vt:i4>0</vt:i4>
      </vt:variant>
      <vt:variant>
        <vt:i4>5</vt:i4>
      </vt:variant>
      <vt:variant>
        <vt:lpwstr/>
      </vt:variant>
      <vt:variant>
        <vt:lpwstr>_Toc140150915</vt:lpwstr>
      </vt:variant>
      <vt:variant>
        <vt:i4>1245245</vt:i4>
      </vt:variant>
      <vt:variant>
        <vt:i4>56</vt:i4>
      </vt:variant>
      <vt:variant>
        <vt:i4>0</vt:i4>
      </vt:variant>
      <vt:variant>
        <vt:i4>5</vt:i4>
      </vt:variant>
      <vt:variant>
        <vt:lpwstr/>
      </vt:variant>
      <vt:variant>
        <vt:lpwstr>_Toc140150914</vt:lpwstr>
      </vt:variant>
      <vt:variant>
        <vt:i4>1245245</vt:i4>
      </vt:variant>
      <vt:variant>
        <vt:i4>50</vt:i4>
      </vt:variant>
      <vt:variant>
        <vt:i4>0</vt:i4>
      </vt:variant>
      <vt:variant>
        <vt:i4>5</vt:i4>
      </vt:variant>
      <vt:variant>
        <vt:lpwstr/>
      </vt:variant>
      <vt:variant>
        <vt:lpwstr>_Toc140150913</vt:lpwstr>
      </vt:variant>
      <vt:variant>
        <vt:i4>1245245</vt:i4>
      </vt:variant>
      <vt:variant>
        <vt:i4>44</vt:i4>
      </vt:variant>
      <vt:variant>
        <vt:i4>0</vt:i4>
      </vt:variant>
      <vt:variant>
        <vt:i4>5</vt:i4>
      </vt:variant>
      <vt:variant>
        <vt:lpwstr/>
      </vt:variant>
      <vt:variant>
        <vt:lpwstr>_Toc140150912</vt:lpwstr>
      </vt:variant>
      <vt:variant>
        <vt:i4>1245245</vt:i4>
      </vt:variant>
      <vt:variant>
        <vt:i4>38</vt:i4>
      </vt:variant>
      <vt:variant>
        <vt:i4>0</vt:i4>
      </vt:variant>
      <vt:variant>
        <vt:i4>5</vt:i4>
      </vt:variant>
      <vt:variant>
        <vt:lpwstr/>
      </vt:variant>
      <vt:variant>
        <vt:lpwstr>_Toc140150911</vt:lpwstr>
      </vt:variant>
      <vt:variant>
        <vt:i4>1245245</vt:i4>
      </vt:variant>
      <vt:variant>
        <vt:i4>32</vt:i4>
      </vt:variant>
      <vt:variant>
        <vt:i4>0</vt:i4>
      </vt:variant>
      <vt:variant>
        <vt:i4>5</vt:i4>
      </vt:variant>
      <vt:variant>
        <vt:lpwstr/>
      </vt:variant>
      <vt:variant>
        <vt:lpwstr>_Toc140150910</vt:lpwstr>
      </vt:variant>
      <vt:variant>
        <vt:i4>1179709</vt:i4>
      </vt:variant>
      <vt:variant>
        <vt:i4>26</vt:i4>
      </vt:variant>
      <vt:variant>
        <vt:i4>0</vt:i4>
      </vt:variant>
      <vt:variant>
        <vt:i4>5</vt:i4>
      </vt:variant>
      <vt:variant>
        <vt:lpwstr/>
      </vt:variant>
      <vt:variant>
        <vt:lpwstr>_Toc140150909</vt:lpwstr>
      </vt:variant>
      <vt:variant>
        <vt:i4>1179709</vt:i4>
      </vt:variant>
      <vt:variant>
        <vt:i4>20</vt:i4>
      </vt:variant>
      <vt:variant>
        <vt:i4>0</vt:i4>
      </vt:variant>
      <vt:variant>
        <vt:i4>5</vt:i4>
      </vt:variant>
      <vt:variant>
        <vt:lpwstr/>
      </vt:variant>
      <vt:variant>
        <vt:lpwstr>_Toc140150908</vt:lpwstr>
      </vt:variant>
      <vt:variant>
        <vt:i4>1179709</vt:i4>
      </vt:variant>
      <vt:variant>
        <vt:i4>14</vt:i4>
      </vt:variant>
      <vt:variant>
        <vt:i4>0</vt:i4>
      </vt:variant>
      <vt:variant>
        <vt:i4>5</vt:i4>
      </vt:variant>
      <vt:variant>
        <vt:lpwstr/>
      </vt:variant>
      <vt:variant>
        <vt:lpwstr>_Toc140150907</vt:lpwstr>
      </vt:variant>
      <vt:variant>
        <vt:i4>1179709</vt:i4>
      </vt:variant>
      <vt:variant>
        <vt:i4>8</vt:i4>
      </vt:variant>
      <vt:variant>
        <vt:i4>0</vt:i4>
      </vt:variant>
      <vt:variant>
        <vt:i4>5</vt:i4>
      </vt:variant>
      <vt:variant>
        <vt:lpwstr/>
      </vt:variant>
      <vt:variant>
        <vt:lpwstr>_Toc140150906</vt:lpwstr>
      </vt:variant>
      <vt:variant>
        <vt:i4>1179709</vt:i4>
      </vt:variant>
      <vt:variant>
        <vt:i4>2</vt:i4>
      </vt:variant>
      <vt:variant>
        <vt:i4>0</vt:i4>
      </vt:variant>
      <vt:variant>
        <vt:i4>5</vt:i4>
      </vt:variant>
      <vt:variant>
        <vt:lpwstr/>
      </vt:variant>
      <vt:variant>
        <vt:lpwstr>_Toc140150905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Załącznik do uchwały nr  1407/41/24 ZWP z dn. 14.11.2024 r.</dc:title>
  <dc:subject>Regulamin wyboru projektów - nabór dla Dz. 2.12. (woda) - Załącznik nr 1</dc:subject>
  <dc:creator>jkowalczuk</dc:creator>
  <cp:keywords>uchwała ZWP; regulamin wyboru projektów</cp:keywords>
  <dc:description/>
  <cp:lastModifiedBy>Urszula Bastek</cp:lastModifiedBy>
  <cp:revision>2</cp:revision>
  <cp:lastPrinted>2023-08-11T12:34:00Z</cp:lastPrinted>
  <dcterms:created xsi:type="dcterms:W3CDTF">2026-06-18T07:20:00Z</dcterms:created>
  <dcterms:modified xsi:type="dcterms:W3CDTF">2026-06-18T07:20:00Z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0x01010025392A349535A249B00010F3DF625AA9</vt:lpwstr>
  </property>
  <property fmtid="{D5CDD505-2E9C-101B-9397-08002B2CF9AE}" pid="3" name="MediaServiceImageTags">
    <vt:lpwstr/>
  </property>
</Properties>
</file>